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41"/>
  </p:notesMasterIdLst>
  <p:handoutMasterIdLst>
    <p:handoutMasterId r:id="rId42"/>
  </p:handoutMasterIdLst>
  <p:sldIdLst>
    <p:sldId id="377" r:id="rId3"/>
    <p:sldId id="300" r:id="rId4"/>
    <p:sldId id="383" r:id="rId5"/>
    <p:sldId id="356" r:id="rId6"/>
    <p:sldId id="358" r:id="rId7"/>
    <p:sldId id="359" r:id="rId8"/>
    <p:sldId id="369" r:id="rId9"/>
    <p:sldId id="360" r:id="rId10"/>
    <p:sldId id="380" r:id="rId11"/>
    <p:sldId id="361" r:id="rId12"/>
    <p:sldId id="384" r:id="rId13"/>
    <p:sldId id="362" r:id="rId14"/>
    <p:sldId id="379" r:id="rId15"/>
    <p:sldId id="374" r:id="rId16"/>
    <p:sldId id="376" r:id="rId17"/>
    <p:sldId id="375" r:id="rId18"/>
    <p:sldId id="378" r:id="rId19"/>
    <p:sldId id="365" r:id="rId20"/>
    <p:sldId id="364" r:id="rId21"/>
    <p:sldId id="372" r:id="rId22"/>
    <p:sldId id="373" r:id="rId23"/>
    <p:sldId id="363" r:id="rId24"/>
    <p:sldId id="371" r:id="rId25"/>
    <p:sldId id="366" r:id="rId26"/>
    <p:sldId id="367" r:id="rId27"/>
    <p:sldId id="368" r:id="rId28"/>
    <p:sldId id="385" r:id="rId29"/>
    <p:sldId id="386" r:id="rId30"/>
    <p:sldId id="387" r:id="rId31"/>
    <p:sldId id="388" r:id="rId32"/>
    <p:sldId id="389" r:id="rId33"/>
    <p:sldId id="390" r:id="rId34"/>
    <p:sldId id="382" r:id="rId35"/>
    <p:sldId id="391" r:id="rId36"/>
    <p:sldId id="392" r:id="rId37"/>
    <p:sldId id="393" r:id="rId38"/>
    <p:sldId id="394" r:id="rId39"/>
    <p:sldId id="395" r:id="rId4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08" y="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1" d="100"/>
        <a:sy n="101" d="100"/>
      </p:scale>
      <p:origin x="0" y="-4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effrey.Falkinburg\Documents\Courses\ECE383\Spr16\Falkinburg\ECE_383_Lec24_LUT.xlsx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effrey.Falkinburg\Documents\Courses\ECE383\Spr16\Falkinburg\ECE_383_Lec24_LUT.xlsx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discrete SQRT values</a:t>
            </a:r>
          </a:p>
        </c:rich>
      </c:tx>
      <c:layout>
        <c:manualLayout>
          <c:xMode val="edge"/>
          <c:yMode val="edge"/>
          <c:x val="0.26521060842433691"/>
          <c:y val="3.225810360056365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48517940717633"/>
          <c:y val="0.19851140677269941"/>
          <c:w val="0.67394695787831538"/>
          <c:h val="0.60297839807207443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AE-4541-A779-78D87D01C209}"/>
            </c:ext>
          </c:extLst>
        </c:ser>
        <c:ser>
          <c:idx val="2"/>
          <c:order val="1"/>
          <c:tx>
            <c:strRef>
              <c:f>'4pt sqrt'!$C$1</c:f>
              <c:strCache>
                <c:ptCount val="1"/>
                <c:pt idx="0">
                  <c:v>base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sqrt'!$C$2:$C$18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2.8284271247461903</c:v>
                </c:pt>
                <c:pt idx="9">
                  <c:v>2.8284271247461903</c:v>
                </c:pt>
                <c:pt idx="10">
                  <c:v>2.8284271247461903</c:v>
                </c:pt>
                <c:pt idx="11">
                  <c:v>2.8284271247461903</c:v>
                </c:pt>
                <c:pt idx="12">
                  <c:v>3.4641016151377544</c:v>
                </c:pt>
                <c:pt idx="13">
                  <c:v>3.4641016151377544</c:v>
                </c:pt>
                <c:pt idx="14">
                  <c:v>3.4641016151377544</c:v>
                </c:pt>
                <c:pt idx="15">
                  <c:v>3.4641016151377544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AE-4541-A779-78D87D01C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186872"/>
        <c:axId val="307191576"/>
      </c:lineChart>
      <c:catAx>
        <c:axId val="307186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555382215288612"/>
              <c:y val="0.8908199378924884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915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719157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60998439937598E-2"/>
              <c:y val="0.411911169053351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8687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059282371294839"/>
          <c:y val="0.4392064874845974"/>
          <c:w val="0.1669266770670827"/>
          <c:h val="0.1215882366482783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discrete SQRT values</a:t>
            </a:r>
          </a:p>
        </c:rich>
      </c:tx>
      <c:layout>
        <c:manualLayout>
          <c:xMode val="edge"/>
          <c:yMode val="edge"/>
          <c:x val="0.26521060842433691"/>
          <c:y val="3.225810360056365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48517940717633"/>
          <c:y val="0.19851140677269941"/>
          <c:w val="0.67394695787831538"/>
          <c:h val="0.60297839807207443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53-4ACA-94D1-1CED7A9C4FFB}"/>
            </c:ext>
          </c:extLst>
        </c:ser>
        <c:ser>
          <c:idx val="2"/>
          <c:order val="1"/>
          <c:tx>
            <c:strRef>
              <c:f>'4pt sqrt'!$C$1</c:f>
              <c:strCache>
                <c:ptCount val="1"/>
                <c:pt idx="0">
                  <c:v>base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sqrt'!$C$2:$C$18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2.8284271247461903</c:v>
                </c:pt>
                <c:pt idx="9">
                  <c:v>2.8284271247461903</c:v>
                </c:pt>
                <c:pt idx="10">
                  <c:v>2.8284271247461903</c:v>
                </c:pt>
                <c:pt idx="11">
                  <c:v>2.8284271247461903</c:v>
                </c:pt>
                <c:pt idx="12">
                  <c:v>3.4641016151377544</c:v>
                </c:pt>
                <c:pt idx="13">
                  <c:v>3.4641016151377544</c:v>
                </c:pt>
                <c:pt idx="14">
                  <c:v>3.4641016151377544</c:v>
                </c:pt>
                <c:pt idx="15">
                  <c:v>3.4641016151377544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53-4ACA-94D1-1CED7A9C4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190400"/>
        <c:axId val="307187264"/>
      </c:lineChart>
      <c:catAx>
        <c:axId val="307190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555382215288612"/>
              <c:y val="0.8908199378924884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872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718726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60998439937598E-2"/>
              <c:y val="0.411911169053351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90400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059282371294839"/>
          <c:y val="0.4392064874845974"/>
          <c:w val="0.1669266770670827"/>
          <c:h val="0.1215882366482783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Apprx SQRT</a:t>
            </a:r>
          </a:p>
        </c:rich>
      </c:tx>
      <c:layout>
        <c:manualLayout>
          <c:xMode val="edge"/>
          <c:yMode val="edge"/>
          <c:x val="0.33333384037590114"/>
          <c:y val="3.258153337820474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28368575327004"/>
          <c:y val="0.20050174386587533"/>
          <c:w val="0.57165195989698925"/>
          <c:h val="0.58145505721103841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42-4DAB-9BA1-2A9C562AEBBB}"/>
            </c:ext>
          </c:extLst>
        </c:ser>
        <c:ser>
          <c:idx val="2"/>
          <c:order val="1"/>
          <c:tx>
            <c:strRef>
              <c:f>'4pt sqrt'!$F$1</c:f>
              <c:strCache>
                <c:ptCount val="1"/>
                <c:pt idx="0">
                  <c:v>base + offset*delta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sqrt'!$F$2:$F$17</c:f>
              <c:numCache>
                <c:formatCode>General</c:formatCode>
                <c:ptCount val="1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2.2071067811865475</c:v>
                </c:pt>
                <c:pt idx="6">
                  <c:v>2.4142135623730949</c:v>
                </c:pt>
                <c:pt idx="7">
                  <c:v>2.6213203435596428</c:v>
                </c:pt>
                <c:pt idx="8">
                  <c:v>2.8284271247461903</c:v>
                </c:pt>
                <c:pt idx="9">
                  <c:v>2.9873457473440812</c:v>
                </c:pt>
                <c:pt idx="10">
                  <c:v>3.1462643699419726</c:v>
                </c:pt>
                <c:pt idx="11">
                  <c:v>3.3051829925398635</c:v>
                </c:pt>
                <c:pt idx="12">
                  <c:v>3.4641016151377544</c:v>
                </c:pt>
                <c:pt idx="13">
                  <c:v>3.598076211353316</c:v>
                </c:pt>
                <c:pt idx="14">
                  <c:v>3.7320508075688772</c:v>
                </c:pt>
                <c:pt idx="15">
                  <c:v>3.8660254037844384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42-4DAB-9BA1-2A9C562AE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185696"/>
        <c:axId val="307190792"/>
      </c:lineChart>
      <c:catAx>
        <c:axId val="307185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0342740494092705"/>
              <c:y val="0.88972648840482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90792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30719079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22156289786994E-2"/>
              <c:y val="0.4035097595300740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8569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1806962809948793"/>
          <c:y val="0.43107874931163193"/>
          <c:w val="0.26947081488332192"/>
          <c:h val="0.1228073181178485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'4pt sqrt'!$G$1</c:f>
              <c:strCache>
                <c:ptCount val="1"/>
                <c:pt idx="0">
                  <c:v>error(x)</c:v>
                </c:pt>
              </c:strCache>
            </c:strRef>
          </c:tx>
          <c:xVal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'4pt sqrt'!$G$2:$G$17</c:f>
              <c:numCache>
                <c:formatCode>General</c:formatCode>
                <c:ptCount val="16"/>
                <c:pt idx="0">
                  <c:v>0</c:v>
                </c:pt>
                <c:pt idx="1">
                  <c:v>0.5</c:v>
                </c:pt>
                <c:pt idx="2">
                  <c:v>0.41421356237309515</c:v>
                </c:pt>
                <c:pt idx="3">
                  <c:v>0.23205080756887719</c:v>
                </c:pt>
                <c:pt idx="4">
                  <c:v>0</c:v>
                </c:pt>
                <c:pt idx="5">
                  <c:v>2.8961196313242343E-2</c:v>
                </c:pt>
                <c:pt idx="6">
                  <c:v>3.5276180410082958E-2</c:v>
                </c:pt>
                <c:pt idx="7">
                  <c:v>2.4430967504947887E-2</c:v>
                </c:pt>
                <c:pt idx="8">
                  <c:v>0</c:v>
                </c:pt>
                <c:pt idx="9">
                  <c:v>1.2654252655918796E-2</c:v>
                </c:pt>
                <c:pt idx="10">
                  <c:v>1.6013290226406962E-2</c:v>
                </c:pt>
                <c:pt idx="11">
                  <c:v>1.1441797815536336E-2</c:v>
                </c:pt>
                <c:pt idx="12">
                  <c:v>0</c:v>
                </c:pt>
                <c:pt idx="13">
                  <c:v>7.475064110673113E-3</c:v>
                </c:pt>
                <c:pt idx="14">
                  <c:v>9.6065792050641363E-3</c:v>
                </c:pt>
                <c:pt idx="15">
                  <c:v>6.9579424229786468E-3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4B-4F2F-B0F4-D683F45B2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192360"/>
        <c:axId val="307191184"/>
      </c:scatterChart>
      <c:valAx>
        <c:axId val="307192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07191184"/>
        <c:crosses val="autoZero"/>
        <c:crossBetween val="midCat"/>
      </c:valAx>
      <c:valAx>
        <c:axId val="307191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7192360"/>
        <c:crosses val="autoZero"/>
        <c:crossBetween val="midCat"/>
      </c:valAx>
    </c:plotArea>
    <c:plotVisOnly val="1"/>
    <c:dispBlanksAs val="gap"/>
    <c:showDLblsOverMax val="0"/>
  </c:chart>
  <c:spPr>
    <a:solidFill>
      <a:srgbClr val="FFFFFF"/>
    </a:solidFill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discrete SQRT values</a:t>
            </a:r>
          </a:p>
        </c:rich>
      </c:tx>
      <c:layout>
        <c:manualLayout>
          <c:xMode val="edge"/>
          <c:yMode val="edge"/>
          <c:x val="0.26521060842433691"/>
          <c:y val="3.225810360056365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48517940717633"/>
          <c:y val="0.19851140677269941"/>
          <c:w val="0.67394695787831538"/>
          <c:h val="0.60297839807207443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7-403A-92FF-10ABEE6FA157}"/>
            </c:ext>
          </c:extLst>
        </c:ser>
        <c:ser>
          <c:idx val="2"/>
          <c:order val="1"/>
          <c:tx>
            <c:strRef>
              <c:f>'4pt sqrt'!$C$1</c:f>
              <c:strCache>
                <c:ptCount val="1"/>
                <c:pt idx="0">
                  <c:v>base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sqrt'!$C$2:$C$18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2.8284271247461903</c:v>
                </c:pt>
                <c:pt idx="9">
                  <c:v>2.8284271247461903</c:v>
                </c:pt>
                <c:pt idx="10">
                  <c:v>2.8284271247461903</c:v>
                </c:pt>
                <c:pt idx="11">
                  <c:v>2.8284271247461903</c:v>
                </c:pt>
                <c:pt idx="12">
                  <c:v>3.4641016151377544</c:v>
                </c:pt>
                <c:pt idx="13">
                  <c:v>3.4641016151377544</c:v>
                </c:pt>
                <c:pt idx="14">
                  <c:v>3.4641016151377544</c:v>
                </c:pt>
                <c:pt idx="15">
                  <c:v>3.4641016151377544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7-403A-92FF-10ABEE6FA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190008"/>
        <c:axId val="307188440"/>
      </c:lineChart>
      <c:catAx>
        <c:axId val="307190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555382215288612"/>
              <c:y val="0.8908199378924884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8844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718844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60998439937598E-2"/>
              <c:y val="0.411911169053351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9000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059282371294839"/>
          <c:y val="0.4392064874845974"/>
          <c:w val="0.1669266770670827"/>
          <c:h val="0.1215882366482783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/>
              <a:t>Real and Approx SQRT</a:t>
            </a:r>
          </a:p>
        </c:rich>
      </c:tx>
      <c:layout>
        <c:manualLayout>
          <c:xMode val="edge"/>
          <c:yMode val="edge"/>
          <c:x val="0.33402489626556031"/>
          <c:y val="3.793103448275862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27800829875519"/>
          <c:y val="0.21034482758620693"/>
          <c:w val="0.6473029045643155"/>
          <c:h val="0.52413793103448281"/>
        </c:manualLayout>
      </c:layout>
      <c:lineChart>
        <c:grouping val="standard"/>
        <c:varyColors val="0"/>
        <c:ser>
          <c:idx val="1"/>
          <c:order val="0"/>
          <c:tx>
            <c:strRef>
              <c:f>'8pt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none"/>
          </c:marker>
          <c:cat>
            <c:numRef>
              <c:f>'8pt sqrt'!$A$2:$A$129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</c:numCache>
            </c:numRef>
          </c:cat>
          <c:val>
            <c:numRef>
              <c:f>'8pt sqrt'!$B$2:$B$129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  <c:pt idx="16">
                  <c:v>4</c:v>
                </c:pt>
                <c:pt idx="17">
                  <c:v>4.1231056256176606</c:v>
                </c:pt>
                <c:pt idx="18">
                  <c:v>4.2426406871192848</c:v>
                </c:pt>
                <c:pt idx="19">
                  <c:v>4.358898943540674</c:v>
                </c:pt>
                <c:pt idx="20">
                  <c:v>4.4721359549995796</c:v>
                </c:pt>
                <c:pt idx="21">
                  <c:v>4.5825756949558398</c:v>
                </c:pt>
                <c:pt idx="22">
                  <c:v>4.6904157598234297</c:v>
                </c:pt>
                <c:pt idx="23">
                  <c:v>4.7958315233127191</c:v>
                </c:pt>
                <c:pt idx="24">
                  <c:v>4.8989794855663558</c:v>
                </c:pt>
                <c:pt idx="25">
                  <c:v>5</c:v>
                </c:pt>
                <c:pt idx="26">
                  <c:v>5.0990195135927845</c:v>
                </c:pt>
                <c:pt idx="27">
                  <c:v>5.196152422706632</c:v>
                </c:pt>
                <c:pt idx="28">
                  <c:v>5.2915026221291814</c:v>
                </c:pt>
                <c:pt idx="29">
                  <c:v>5.3851648071345037</c:v>
                </c:pt>
                <c:pt idx="30">
                  <c:v>5.4772255750516612</c:v>
                </c:pt>
                <c:pt idx="31">
                  <c:v>5.5677643628300215</c:v>
                </c:pt>
                <c:pt idx="32">
                  <c:v>5.6568542494923806</c:v>
                </c:pt>
                <c:pt idx="33">
                  <c:v>5.7445626465380286</c:v>
                </c:pt>
                <c:pt idx="34">
                  <c:v>5.8309518948453007</c:v>
                </c:pt>
                <c:pt idx="35">
                  <c:v>5.9160797830996161</c:v>
                </c:pt>
                <c:pt idx="36">
                  <c:v>6</c:v>
                </c:pt>
                <c:pt idx="37">
                  <c:v>6.0827625302982193</c:v>
                </c:pt>
                <c:pt idx="38">
                  <c:v>6.164414002968976</c:v>
                </c:pt>
                <c:pt idx="39">
                  <c:v>6.2449979983983983</c:v>
                </c:pt>
                <c:pt idx="40">
                  <c:v>6.324555320336759</c:v>
                </c:pt>
                <c:pt idx="41">
                  <c:v>6.4031242374328485</c:v>
                </c:pt>
                <c:pt idx="42">
                  <c:v>6.4807406984078604</c:v>
                </c:pt>
                <c:pt idx="43">
                  <c:v>6.5574385243020004</c:v>
                </c:pt>
                <c:pt idx="44">
                  <c:v>6.6332495807107996</c:v>
                </c:pt>
                <c:pt idx="45">
                  <c:v>6.7082039324993694</c:v>
                </c:pt>
                <c:pt idx="46">
                  <c:v>6.7823299831252681</c:v>
                </c:pt>
                <c:pt idx="47">
                  <c:v>6.8556546004010439</c:v>
                </c:pt>
                <c:pt idx="48">
                  <c:v>6.9282032302755088</c:v>
                </c:pt>
                <c:pt idx="49">
                  <c:v>7</c:v>
                </c:pt>
                <c:pt idx="50">
                  <c:v>7.0710678118654755</c:v>
                </c:pt>
                <c:pt idx="51">
                  <c:v>7.1414284285428504</c:v>
                </c:pt>
                <c:pt idx="52">
                  <c:v>7.2111025509279782</c:v>
                </c:pt>
                <c:pt idx="53">
                  <c:v>7.2801098892805181</c:v>
                </c:pt>
                <c:pt idx="54">
                  <c:v>7.3484692283495345</c:v>
                </c:pt>
                <c:pt idx="55">
                  <c:v>7.416198487095663</c:v>
                </c:pt>
                <c:pt idx="56">
                  <c:v>7.4833147735478827</c:v>
                </c:pt>
                <c:pt idx="57">
                  <c:v>7.5498344352707498</c:v>
                </c:pt>
                <c:pt idx="58">
                  <c:v>7.6157731058639087</c:v>
                </c:pt>
                <c:pt idx="59">
                  <c:v>7.6811457478686078</c:v>
                </c:pt>
                <c:pt idx="60">
                  <c:v>7.745966692414834</c:v>
                </c:pt>
                <c:pt idx="61">
                  <c:v>7.810249675906654</c:v>
                </c:pt>
                <c:pt idx="62">
                  <c:v>7.8740078740118111</c:v>
                </c:pt>
                <c:pt idx="63">
                  <c:v>7.9372539331937721</c:v>
                </c:pt>
                <c:pt idx="64">
                  <c:v>8</c:v>
                </c:pt>
                <c:pt idx="65">
                  <c:v>8.0622577482985491</c:v>
                </c:pt>
                <c:pt idx="66">
                  <c:v>8.1240384046359608</c:v>
                </c:pt>
                <c:pt idx="67">
                  <c:v>8.1853527718724504</c:v>
                </c:pt>
                <c:pt idx="68">
                  <c:v>8.2462112512353212</c:v>
                </c:pt>
                <c:pt idx="69">
                  <c:v>8.3066238629180749</c:v>
                </c:pt>
                <c:pt idx="70">
                  <c:v>8.3666002653407556</c:v>
                </c:pt>
                <c:pt idx="71">
                  <c:v>8.426149773176359</c:v>
                </c:pt>
                <c:pt idx="72">
                  <c:v>8.4852813742385695</c:v>
                </c:pt>
                <c:pt idx="73">
                  <c:v>8.5440037453175304</c:v>
                </c:pt>
                <c:pt idx="74">
                  <c:v>8.6023252670426267</c:v>
                </c:pt>
                <c:pt idx="75">
                  <c:v>8.6602540378443873</c:v>
                </c:pt>
                <c:pt idx="76">
                  <c:v>8.717797887081348</c:v>
                </c:pt>
                <c:pt idx="77">
                  <c:v>8.7749643873921226</c:v>
                </c:pt>
                <c:pt idx="78">
                  <c:v>8.8317608663278477</c:v>
                </c:pt>
                <c:pt idx="79">
                  <c:v>8.8881944173155887</c:v>
                </c:pt>
                <c:pt idx="80">
                  <c:v>8.9442719099991592</c:v>
                </c:pt>
                <c:pt idx="81">
                  <c:v>9</c:v>
                </c:pt>
                <c:pt idx="82">
                  <c:v>9.0553851381374173</c:v>
                </c:pt>
                <c:pt idx="83">
                  <c:v>9.1104335791442992</c:v>
                </c:pt>
                <c:pt idx="84">
                  <c:v>9.1651513899116797</c:v>
                </c:pt>
                <c:pt idx="85">
                  <c:v>9.2195444572928871</c:v>
                </c:pt>
                <c:pt idx="86">
                  <c:v>9.2736184954957039</c:v>
                </c:pt>
                <c:pt idx="87">
                  <c:v>9.3273790530888157</c:v>
                </c:pt>
                <c:pt idx="88">
                  <c:v>9.3808315196468595</c:v>
                </c:pt>
                <c:pt idx="89">
                  <c:v>9.4339811320566032</c:v>
                </c:pt>
                <c:pt idx="90">
                  <c:v>9.4868329805051381</c:v>
                </c:pt>
                <c:pt idx="91">
                  <c:v>9.5393920141694561</c:v>
                </c:pt>
                <c:pt idx="92">
                  <c:v>9.5916630466254382</c:v>
                </c:pt>
                <c:pt idx="93">
                  <c:v>9.6436507609929549</c:v>
                </c:pt>
                <c:pt idx="94">
                  <c:v>9.6953597148326587</c:v>
                </c:pt>
                <c:pt idx="95">
                  <c:v>9.7467943448089631</c:v>
                </c:pt>
                <c:pt idx="96">
                  <c:v>9.7979589711327115</c:v>
                </c:pt>
                <c:pt idx="97">
                  <c:v>9.8488578017961039</c:v>
                </c:pt>
                <c:pt idx="98">
                  <c:v>9.8994949366116654</c:v>
                </c:pt>
                <c:pt idx="99">
                  <c:v>9.9498743710661994</c:v>
                </c:pt>
                <c:pt idx="100">
                  <c:v>10</c:v>
                </c:pt>
                <c:pt idx="101">
                  <c:v>10.04987562112089</c:v>
                </c:pt>
                <c:pt idx="102">
                  <c:v>10.099504938362077</c:v>
                </c:pt>
                <c:pt idx="103">
                  <c:v>10.148891565092219</c:v>
                </c:pt>
                <c:pt idx="104">
                  <c:v>10.198039027185569</c:v>
                </c:pt>
                <c:pt idx="105">
                  <c:v>10.246950765959598</c:v>
                </c:pt>
                <c:pt idx="106">
                  <c:v>10.295630140987001</c:v>
                </c:pt>
                <c:pt idx="107">
                  <c:v>10.344080432788601</c:v>
                </c:pt>
                <c:pt idx="108">
                  <c:v>10.392304845413264</c:v>
                </c:pt>
                <c:pt idx="109">
                  <c:v>10.440306508910551</c:v>
                </c:pt>
                <c:pt idx="110">
                  <c:v>10.488088481701515</c:v>
                </c:pt>
                <c:pt idx="111">
                  <c:v>10.535653752852738</c:v>
                </c:pt>
                <c:pt idx="112">
                  <c:v>10.583005244258363</c:v>
                </c:pt>
                <c:pt idx="113">
                  <c:v>10.63014581273465</c:v>
                </c:pt>
                <c:pt idx="114">
                  <c:v>10.677078252031311</c:v>
                </c:pt>
                <c:pt idx="115">
                  <c:v>10.723805294763608</c:v>
                </c:pt>
                <c:pt idx="116">
                  <c:v>10.770329614269007</c:v>
                </c:pt>
                <c:pt idx="117">
                  <c:v>10.816653826391969</c:v>
                </c:pt>
                <c:pt idx="118">
                  <c:v>10.862780491200215</c:v>
                </c:pt>
                <c:pt idx="119">
                  <c:v>10.908712114635714</c:v>
                </c:pt>
                <c:pt idx="120">
                  <c:v>10.954451150103322</c:v>
                </c:pt>
                <c:pt idx="121">
                  <c:v>11</c:v>
                </c:pt>
                <c:pt idx="122">
                  <c:v>11.045361017187261</c:v>
                </c:pt>
                <c:pt idx="123">
                  <c:v>11.090536506409418</c:v>
                </c:pt>
                <c:pt idx="124">
                  <c:v>11.135528725660043</c:v>
                </c:pt>
                <c:pt idx="125">
                  <c:v>11.180339887498949</c:v>
                </c:pt>
                <c:pt idx="126">
                  <c:v>11.224972160321824</c:v>
                </c:pt>
                <c:pt idx="127">
                  <c:v>11.269427669584644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E-46C5-86ED-A8CF504C245E}"/>
            </c:ext>
          </c:extLst>
        </c:ser>
        <c:ser>
          <c:idx val="2"/>
          <c:order val="1"/>
          <c:tx>
            <c:strRef>
              <c:f>'8pt sqrt'!$C$1</c:f>
              <c:strCache>
                <c:ptCount val="1"/>
                <c:pt idx="0">
                  <c:v>LUT(X)</c:v>
                </c:pt>
              </c:strCache>
            </c:strRef>
          </c:tx>
          <c:spPr>
            <a:ln w="38100">
              <a:solidFill>
                <a:srgbClr val="FFFF00"/>
              </a:solidFill>
              <a:prstDash val="solid"/>
            </a:ln>
          </c:spPr>
          <c:marker>
            <c:symbol val="none"/>
          </c:marker>
          <c:cat>
            <c:numRef>
              <c:f>'8pt sqrt'!$A$2:$A$129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</c:numCache>
            </c:numRef>
          </c:cat>
          <c:val>
            <c:numRef>
              <c:f>'8pt sqrt'!$C$2:$C$129</c:f>
              <c:numCache>
                <c:formatCode>General</c:formatCode>
                <c:ptCount val="128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4.103553390593274</c:v>
                </c:pt>
                <c:pt idx="18">
                  <c:v>4.2071067811865479</c:v>
                </c:pt>
                <c:pt idx="19">
                  <c:v>4.310660171779821</c:v>
                </c:pt>
                <c:pt idx="20">
                  <c:v>4.4142135623730949</c:v>
                </c:pt>
                <c:pt idx="21">
                  <c:v>4.5177669529663689</c:v>
                </c:pt>
                <c:pt idx="22">
                  <c:v>4.6213203435596428</c:v>
                </c:pt>
                <c:pt idx="23">
                  <c:v>4.7248737341529168</c:v>
                </c:pt>
                <c:pt idx="24">
                  <c:v>4.8284271247461898</c:v>
                </c:pt>
                <c:pt idx="25">
                  <c:v>4.9319805153394638</c:v>
                </c:pt>
                <c:pt idx="26">
                  <c:v>5.0355339059327378</c:v>
                </c:pt>
                <c:pt idx="27">
                  <c:v>5.1390872965260117</c:v>
                </c:pt>
                <c:pt idx="28">
                  <c:v>5.2426406871192857</c:v>
                </c:pt>
                <c:pt idx="29">
                  <c:v>5.3461940777125587</c:v>
                </c:pt>
                <c:pt idx="30">
                  <c:v>5.4497474683058336</c:v>
                </c:pt>
                <c:pt idx="31">
                  <c:v>5.5533008588991066</c:v>
                </c:pt>
                <c:pt idx="32">
                  <c:v>5.6568542494923806</c:v>
                </c:pt>
                <c:pt idx="33">
                  <c:v>5.7363135607913263</c:v>
                </c:pt>
                <c:pt idx="34">
                  <c:v>5.8157728720902719</c:v>
                </c:pt>
                <c:pt idx="35">
                  <c:v>5.8952321833892167</c:v>
                </c:pt>
                <c:pt idx="36">
                  <c:v>5.9746914946881624</c:v>
                </c:pt>
                <c:pt idx="37">
                  <c:v>6.0541508059871081</c:v>
                </c:pt>
                <c:pt idx="38">
                  <c:v>6.1336101172860538</c:v>
                </c:pt>
                <c:pt idx="39">
                  <c:v>6.2130694285849994</c:v>
                </c:pt>
                <c:pt idx="40">
                  <c:v>6.2925287398839451</c:v>
                </c:pt>
                <c:pt idx="41">
                  <c:v>6.3719880511828899</c:v>
                </c:pt>
                <c:pt idx="42">
                  <c:v>6.4514473624818356</c:v>
                </c:pt>
                <c:pt idx="43">
                  <c:v>6.5309066737807813</c:v>
                </c:pt>
                <c:pt idx="44">
                  <c:v>6.6103659850797269</c:v>
                </c:pt>
                <c:pt idx="45">
                  <c:v>6.6898252963786717</c:v>
                </c:pt>
                <c:pt idx="46">
                  <c:v>6.7692846076776174</c:v>
                </c:pt>
                <c:pt idx="47">
                  <c:v>6.8487439189765631</c:v>
                </c:pt>
                <c:pt idx="48">
                  <c:v>6.9282032302755088</c:v>
                </c:pt>
                <c:pt idx="49">
                  <c:v>6.9951905283832891</c:v>
                </c:pt>
                <c:pt idx="50">
                  <c:v>7.0621778264910704</c:v>
                </c:pt>
                <c:pt idx="51">
                  <c:v>7.1291651245988508</c:v>
                </c:pt>
                <c:pt idx="52">
                  <c:v>7.196152422706632</c:v>
                </c:pt>
                <c:pt idx="53">
                  <c:v>7.2631397208144124</c:v>
                </c:pt>
                <c:pt idx="54">
                  <c:v>7.3301270189221928</c:v>
                </c:pt>
                <c:pt idx="55">
                  <c:v>7.397114317029974</c:v>
                </c:pt>
                <c:pt idx="56">
                  <c:v>7.4641016151377544</c:v>
                </c:pt>
                <c:pt idx="57">
                  <c:v>7.5310889132455348</c:v>
                </c:pt>
                <c:pt idx="58">
                  <c:v>7.598076211353316</c:v>
                </c:pt>
                <c:pt idx="59">
                  <c:v>7.6650635094610964</c:v>
                </c:pt>
                <c:pt idx="60">
                  <c:v>7.7320508075688767</c:v>
                </c:pt>
                <c:pt idx="61">
                  <c:v>7.799038105676658</c:v>
                </c:pt>
                <c:pt idx="62">
                  <c:v>7.8660254037844384</c:v>
                </c:pt>
                <c:pt idx="63">
                  <c:v>7.9330127018922187</c:v>
                </c:pt>
                <c:pt idx="64">
                  <c:v>8</c:v>
                </c:pt>
                <c:pt idx="65">
                  <c:v>8.0590169943749466</c:v>
                </c:pt>
                <c:pt idx="66">
                  <c:v>8.1180339887498949</c:v>
                </c:pt>
                <c:pt idx="67">
                  <c:v>8.1770509831248432</c:v>
                </c:pt>
                <c:pt idx="68">
                  <c:v>8.2360679774997898</c:v>
                </c:pt>
                <c:pt idx="69">
                  <c:v>8.2950849718747364</c:v>
                </c:pt>
                <c:pt idx="70">
                  <c:v>8.3541019662496847</c:v>
                </c:pt>
                <c:pt idx="71">
                  <c:v>8.413118960624633</c:v>
                </c:pt>
                <c:pt idx="72">
                  <c:v>8.4721359549995796</c:v>
                </c:pt>
                <c:pt idx="73">
                  <c:v>8.5311529493745262</c:v>
                </c:pt>
                <c:pt idx="74">
                  <c:v>8.5901699437494745</c:v>
                </c:pt>
                <c:pt idx="75">
                  <c:v>8.6491869381244229</c:v>
                </c:pt>
                <c:pt idx="76">
                  <c:v>8.7082039324993694</c:v>
                </c:pt>
                <c:pt idx="77">
                  <c:v>8.767220926874316</c:v>
                </c:pt>
                <c:pt idx="78">
                  <c:v>8.8262379212492643</c:v>
                </c:pt>
                <c:pt idx="79">
                  <c:v>8.8852549156242127</c:v>
                </c:pt>
                <c:pt idx="80">
                  <c:v>8.9442719099991592</c:v>
                </c:pt>
                <c:pt idx="81">
                  <c:v>8.9976273513200056</c:v>
                </c:pt>
                <c:pt idx="82">
                  <c:v>9.0509827926408537</c:v>
                </c:pt>
                <c:pt idx="83">
                  <c:v>9.1043382339617001</c:v>
                </c:pt>
                <c:pt idx="84">
                  <c:v>9.1576936752825482</c:v>
                </c:pt>
                <c:pt idx="85">
                  <c:v>9.2110491166033945</c:v>
                </c:pt>
                <c:pt idx="86">
                  <c:v>9.2644045579242409</c:v>
                </c:pt>
                <c:pt idx="87">
                  <c:v>9.317759999245089</c:v>
                </c:pt>
                <c:pt idx="88">
                  <c:v>9.3711154405659354</c:v>
                </c:pt>
                <c:pt idx="89">
                  <c:v>9.4244708818867817</c:v>
                </c:pt>
                <c:pt idx="90">
                  <c:v>9.4778263232076299</c:v>
                </c:pt>
                <c:pt idx="91">
                  <c:v>9.5311817645284762</c:v>
                </c:pt>
                <c:pt idx="92">
                  <c:v>9.5845372058493226</c:v>
                </c:pt>
                <c:pt idx="93">
                  <c:v>9.6378926471701707</c:v>
                </c:pt>
                <c:pt idx="94">
                  <c:v>9.691248088491017</c:v>
                </c:pt>
                <c:pt idx="95">
                  <c:v>9.7446035298118652</c:v>
                </c:pt>
                <c:pt idx="96">
                  <c:v>9.7979589711327115</c:v>
                </c:pt>
                <c:pt idx="97">
                  <c:v>9.8470243632030652</c:v>
                </c:pt>
                <c:pt idx="98">
                  <c:v>9.8960897552734188</c:v>
                </c:pt>
                <c:pt idx="99">
                  <c:v>9.9451551473437707</c:v>
                </c:pt>
                <c:pt idx="100">
                  <c:v>9.9942205394141244</c:v>
                </c:pt>
                <c:pt idx="101">
                  <c:v>10.043285931484478</c:v>
                </c:pt>
                <c:pt idx="102">
                  <c:v>10.09235132355483</c:v>
                </c:pt>
                <c:pt idx="103">
                  <c:v>10.141416715625184</c:v>
                </c:pt>
                <c:pt idx="104">
                  <c:v>10.190482107695537</c:v>
                </c:pt>
                <c:pt idx="105">
                  <c:v>10.239547499765891</c:v>
                </c:pt>
                <c:pt idx="106">
                  <c:v>10.288612891836245</c:v>
                </c:pt>
                <c:pt idx="107">
                  <c:v>10.337678283906596</c:v>
                </c:pt>
                <c:pt idx="108">
                  <c:v>10.38674367597695</c:v>
                </c:pt>
                <c:pt idx="109">
                  <c:v>10.435809068047304</c:v>
                </c:pt>
                <c:pt idx="110">
                  <c:v>10.484874460117656</c:v>
                </c:pt>
                <c:pt idx="111">
                  <c:v>10.533939852188009</c:v>
                </c:pt>
                <c:pt idx="112">
                  <c:v>10.583005244258363</c:v>
                </c:pt>
                <c:pt idx="113">
                  <c:v>10.628674197678762</c:v>
                </c:pt>
                <c:pt idx="114">
                  <c:v>10.674343151099162</c:v>
                </c:pt>
                <c:pt idx="115">
                  <c:v>10.720012104519563</c:v>
                </c:pt>
                <c:pt idx="116">
                  <c:v>10.765681057939963</c:v>
                </c:pt>
                <c:pt idx="117">
                  <c:v>10.811350011360362</c:v>
                </c:pt>
                <c:pt idx="118">
                  <c:v>10.857018964780762</c:v>
                </c:pt>
                <c:pt idx="119">
                  <c:v>10.902687918201162</c:v>
                </c:pt>
                <c:pt idx="120">
                  <c:v>10.948356871621563</c:v>
                </c:pt>
                <c:pt idx="121">
                  <c:v>10.994025825041962</c:v>
                </c:pt>
                <c:pt idx="122">
                  <c:v>11.039694778462362</c:v>
                </c:pt>
                <c:pt idx="123">
                  <c:v>11.085363731882762</c:v>
                </c:pt>
                <c:pt idx="124">
                  <c:v>11.131032685303161</c:v>
                </c:pt>
                <c:pt idx="125">
                  <c:v>11.176701638723561</c:v>
                </c:pt>
                <c:pt idx="126">
                  <c:v>11.222370592143962</c:v>
                </c:pt>
                <c:pt idx="127">
                  <c:v>11.268039545564362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E-46C5-86ED-A8CF504C2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993656"/>
        <c:axId val="284992088"/>
      </c:lineChart>
      <c:catAx>
        <c:axId val="284993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x</a:t>
                </a:r>
              </a:p>
            </c:rich>
          </c:tx>
          <c:layout>
            <c:manualLayout>
              <c:xMode val="edge"/>
              <c:yMode val="edge"/>
              <c:x val="0.44605809128630708"/>
              <c:y val="0.8724137931034482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4992088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28499208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SQRT</a:t>
                </a:r>
              </a:p>
            </c:rich>
          </c:tx>
          <c:layout>
            <c:manualLayout>
              <c:xMode val="edge"/>
              <c:yMode val="edge"/>
              <c:x val="3.3195020746887967E-2"/>
              <c:y val="0.410344827586206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499365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1786116297318501"/>
          <c:y val="0.29971062541667415"/>
          <c:w val="0.14871918716346025"/>
          <c:h val="0.3702123161378282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/>
              <a:t>Error of 8 point SQRT LUT</a:t>
            </a:r>
          </a:p>
        </c:rich>
      </c:tx>
      <c:layout>
        <c:manualLayout>
          <c:xMode val="edge"/>
          <c:yMode val="edge"/>
          <c:x val="0.35569176291714882"/>
          <c:y val="3.96475770925110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601651029064698"/>
          <c:y val="0.24229074889867841"/>
          <c:w val="0.84553013356305107"/>
          <c:h val="0.44493392070484589"/>
        </c:manualLayout>
      </c:layout>
      <c:lineChart>
        <c:grouping val="standard"/>
        <c:varyColors val="0"/>
        <c:ser>
          <c:idx val="1"/>
          <c:order val="0"/>
          <c:tx>
            <c:strRef>
              <c:f>'8pt sqrt'!$D$1</c:f>
              <c:strCache>
                <c:ptCount val="1"/>
                <c:pt idx="0">
                  <c:v>error(x)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strRef>
              <c:f>'8pt sqrt'!$A:$A</c:f>
              <c:strCache>
                <c:ptCount val="129"/>
                <c:pt idx="0">
                  <c:v>X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</c:strCache>
            </c:strRef>
          </c:cat>
          <c:val>
            <c:numRef>
              <c:f>'8pt sqrt'!$D$2:$D$129</c:f>
              <c:numCache>
                <c:formatCode>General</c:formatCode>
                <c:ptCount val="128"/>
                <c:pt idx="0">
                  <c:v>0</c:v>
                </c:pt>
                <c:pt idx="1">
                  <c:v>0.75</c:v>
                </c:pt>
                <c:pt idx="2">
                  <c:v>0.91421356237309515</c:v>
                </c:pt>
                <c:pt idx="3">
                  <c:v>0.98205080756887719</c:v>
                </c:pt>
                <c:pt idx="4">
                  <c:v>1</c:v>
                </c:pt>
                <c:pt idx="5">
                  <c:v>0.98606797749978981</c:v>
                </c:pt>
                <c:pt idx="6">
                  <c:v>0.94948974278317788</c:v>
                </c:pt>
                <c:pt idx="7">
                  <c:v>0.89575131106459072</c:v>
                </c:pt>
                <c:pt idx="8">
                  <c:v>0.82842712474619029</c:v>
                </c:pt>
                <c:pt idx="9">
                  <c:v>0.75</c:v>
                </c:pt>
                <c:pt idx="10">
                  <c:v>0.66227766016837952</c:v>
                </c:pt>
                <c:pt idx="11">
                  <c:v>0.56662479035539981</c:v>
                </c:pt>
                <c:pt idx="12">
                  <c:v>0.46410161513775439</c:v>
                </c:pt>
                <c:pt idx="13">
                  <c:v>0.35555127546398912</c:v>
                </c:pt>
                <c:pt idx="14">
                  <c:v>0.24165738677394133</c:v>
                </c:pt>
                <c:pt idx="15">
                  <c:v>0.12298334620741702</c:v>
                </c:pt>
                <c:pt idx="16">
                  <c:v>0</c:v>
                </c:pt>
                <c:pt idx="17">
                  <c:v>1.9552235024386633E-2</c:v>
                </c:pt>
                <c:pt idx="18">
                  <c:v>3.5533905932736864E-2</c:v>
                </c:pt>
                <c:pt idx="19">
                  <c:v>4.8238771760853005E-2</c:v>
                </c:pt>
                <c:pt idx="20">
                  <c:v>5.7922392626484687E-2</c:v>
                </c:pt>
                <c:pt idx="21">
                  <c:v>6.4808741989470953E-2</c:v>
                </c:pt>
                <c:pt idx="22">
                  <c:v>6.9095416263786902E-2</c:v>
                </c:pt>
                <c:pt idx="23">
                  <c:v>7.0957789159802331E-2</c:v>
                </c:pt>
                <c:pt idx="24">
                  <c:v>7.0552360820165916E-2</c:v>
                </c:pt>
                <c:pt idx="25">
                  <c:v>6.80194846605362E-2</c:v>
                </c:pt>
                <c:pt idx="26">
                  <c:v>6.3485607660046739E-2</c:v>
                </c:pt>
                <c:pt idx="27">
                  <c:v>5.7065126180620318E-2</c:v>
                </c:pt>
                <c:pt idx="28">
                  <c:v>4.8861935009895774E-2</c:v>
                </c:pt>
                <c:pt idx="29">
                  <c:v>3.8970729421945016E-2</c:v>
                </c:pt>
                <c:pt idx="30">
                  <c:v>2.7478106745827624E-2</c:v>
                </c:pt>
                <c:pt idx="31">
                  <c:v>1.4463503930914889E-2</c:v>
                </c:pt>
                <c:pt idx="32">
                  <c:v>0</c:v>
                </c:pt>
                <c:pt idx="33">
                  <c:v>8.2490857467023559E-3</c:v>
                </c:pt>
                <c:pt idx="34">
                  <c:v>1.5179022755028804E-2</c:v>
                </c:pt>
                <c:pt idx="35">
                  <c:v>2.08475997103994E-2</c:v>
                </c:pt>
                <c:pt idx="36">
                  <c:v>2.5308505311837592E-2</c:v>
                </c:pt>
                <c:pt idx="37">
                  <c:v>2.8611724311111253E-2</c:v>
                </c:pt>
                <c:pt idx="38">
                  <c:v>3.080388568292225E-2</c:v>
                </c:pt>
                <c:pt idx="39">
                  <c:v>3.1928569813398866E-2</c:v>
                </c:pt>
                <c:pt idx="40">
                  <c:v>3.2026580452813924E-2</c:v>
                </c:pt>
                <c:pt idx="41">
                  <c:v>3.1136186249958619E-2</c:v>
                </c:pt>
                <c:pt idx="42">
                  <c:v>2.9293335926024788E-2</c:v>
                </c:pt>
                <c:pt idx="43">
                  <c:v>2.6531850521219091E-2</c:v>
                </c:pt>
                <c:pt idx="44">
                  <c:v>2.2883595631072673E-2</c:v>
                </c:pt>
                <c:pt idx="45">
                  <c:v>1.8378636120697678E-2</c:v>
                </c:pt>
                <c:pt idx="46">
                  <c:v>1.304537544765072E-2</c:v>
                </c:pt>
                <c:pt idx="47">
                  <c:v>6.9106814244808135E-3</c:v>
                </c:pt>
                <c:pt idx="48">
                  <c:v>0</c:v>
                </c:pt>
                <c:pt idx="49">
                  <c:v>4.8094716167108587E-3</c:v>
                </c:pt>
                <c:pt idx="50">
                  <c:v>8.8899853744051072E-3</c:v>
                </c:pt>
                <c:pt idx="51">
                  <c:v>1.2263303943999659E-2</c:v>
                </c:pt>
                <c:pt idx="52">
                  <c:v>1.4950128221346226E-2</c:v>
                </c:pt>
                <c:pt idx="53">
                  <c:v>1.6970168466105662E-2</c:v>
                </c:pt>
                <c:pt idx="54">
                  <c:v>1.8342209427341771E-2</c:v>
                </c:pt>
                <c:pt idx="55">
                  <c:v>1.9084170065688966E-2</c:v>
                </c:pt>
                <c:pt idx="56">
                  <c:v>1.9213158410128273E-2</c:v>
                </c:pt>
                <c:pt idx="57">
                  <c:v>1.8745522025215067E-2</c:v>
                </c:pt>
                <c:pt idx="58">
                  <c:v>1.7696894510592642E-2</c:v>
                </c:pt>
                <c:pt idx="59">
                  <c:v>1.608223840751144E-2</c:v>
                </c:pt>
                <c:pt idx="60">
                  <c:v>1.3915884845957294E-2</c:v>
                </c:pt>
                <c:pt idx="61">
                  <c:v>1.1211570229995971E-2</c:v>
                </c:pt>
                <c:pt idx="62">
                  <c:v>7.982470227372751E-3</c:v>
                </c:pt>
                <c:pt idx="63">
                  <c:v>4.2412313015534053E-3</c:v>
                </c:pt>
                <c:pt idx="64">
                  <c:v>0</c:v>
                </c:pt>
                <c:pt idx="65">
                  <c:v>3.2407539236025684E-3</c:v>
                </c:pt>
                <c:pt idx="66">
                  <c:v>6.004415886065928E-3</c:v>
                </c:pt>
                <c:pt idx="67">
                  <c:v>8.3017887476071195E-3</c:v>
                </c:pt>
                <c:pt idx="68">
                  <c:v>1.0143273735531366E-2</c:v>
                </c:pt>
                <c:pt idx="69">
                  <c:v>1.1538891043338495E-2</c:v>
                </c:pt>
                <c:pt idx="70">
                  <c:v>1.2498299091070919E-2</c:v>
                </c:pt>
                <c:pt idx="71">
                  <c:v>1.3030812551726001E-2</c:v>
                </c:pt>
                <c:pt idx="72">
                  <c:v>1.314541923898993E-2</c:v>
                </c:pt>
                <c:pt idx="73">
                  <c:v>1.2850795943004201E-2</c:v>
                </c:pt>
                <c:pt idx="74">
                  <c:v>1.2155323293152165E-2</c:v>
                </c:pt>
                <c:pt idx="75">
                  <c:v>1.1067099719964446E-2</c:v>
                </c:pt>
                <c:pt idx="76">
                  <c:v>9.5939545819785366E-3</c:v>
                </c:pt>
                <c:pt idx="77">
                  <c:v>7.7434605178066107E-3</c:v>
                </c:pt>
                <c:pt idx="78">
                  <c:v>5.5229450785834189E-3</c:v>
                </c:pt>
                <c:pt idx="79">
                  <c:v>2.939501691376023E-3</c:v>
                </c:pt>
                <c:pt idx="80">
                  <c:v>0</c:v>
                </c:pt>
                <c:pt idx="81">
                  <c:v>2.3726486799944269E-3</c:v>
                </c:pt>
                <c:pt idx="82">
                  <c:v>4.4023454965635977E-3</c:v>
                </c:pt>
                <c:pt idx="83">
                  <c:v>6.0953451825991323E-3</c:v>
                </c:pt>
                <c:pt idx="84">
                  <c:v>7.4577146291314733E-3</c:v>
                </c:pt>
                <c:pt idx="85">
                  <c:v>8.4953406894925365E-3</c:v>
                </c:pt>
                <c:pt idx="86">
                  <c:v>9.2139375714630489E-3</c:v>
                </c:pt>
                <c:pt idx="87">
                  <c:v>9.6190538437266326E-3</c:v>
                </c:pt>
                <c:pt idx="88">
                  <c:v>9.7160790809240893E-3</c:v>
                </c:pt>
                <c:pt idx="89">
                  <c:v>9.5102501698214326E-3</c:v>
                </c:pt>
                <c:pt idx="90">
                  <c:v>9.0066572975082693E-3</c:v>
                </c:pt>
                <c:pt idx="91">
                  <c:v>8.2102496409799386E-3</c:v>
                </c:pt>
                <c:pt idx="92">
                  <c:v>7.1258407761156661E-3</c:v>
                </c:pt>
                <c:pt idx="93">
                  <c:v>5.7581138227842388E-3</c:v>
                </c:pt>
                <c:pt idx="94">
                  <c:v>4.1116263416416388E-3</c:v>
                </c:pt>
                <c:pt idx="95">
                  <c:v>2.1908149970979451E-3</c:v>
                </c:pt>
                <c:pt idx="96">
                  <c:v>0</c:v>
                </c:pt>
                <c:pt idx="97">
                  <c:v>1.8334385930387498E-3</c:v>
                </c:pt>
                <c:pt idx="98">
                  <c:v>3.4051813382465212E-3</c:v>
                </c:pt>
                <c:pt idx="99">
                  <c:v>4.7192237224287226E-3</c:v>
                </c:pt>
                <c:pt idx="100">
                  <c:v>5.7794605858756398E-3</c:v>
                </c:pt>
                <c:pt idx="101">
                  <c:v>6.5896896364119328E-3</c:v>
                </c:pt>
                <c:pt idx="102">
                  <c:v>7.1536148072475214E-3</c:v>
                </c:pt>
                <c:pt idx="103">
                  <c:v>7.4748494670355825E-3</c:v>
                </c:pt>
                <c:pt idx="104">
                  <c:v>7.5569194900317882E-3</c:v>
                </c:pt>
                <c:pt idx="105">
                  <c:v>7.4032661937071254E-3</c:v>
                </c:pt>
                <c:pt idx="106">
                  <c:v>7.0172491507562995E-3</c:v>
                </c:pt>
                <c:pt idx="107">
                  <c:v>6.4021488820049655E-3</c:v>
                </c:pt>
                <c:pt idx="108">
                  <c:v>5.5611694363140174E-3</c:v>
                </c:pt>
                <c:pt idx="109">
                  <c:v>4.4974408632469931E-3</c:v>
                </c:pt>
                <c:pt idx="110">
                  <c:v>3.2140215838598607E-3</c:v>
                </c:pt>
                <c:pt idx="111">
                  <c:v>1.7139006647290955E-3</c:v>
                </c:pt>
                <c:pt idx="112">
                  <c:v>0</c:v>
                </c:pt>
                <c:pt idx="113">
                  <c:v>1.471615055887554E-3</c:v>
                </c:pt>
                <c:pt idx="114">
                  <c:v>2.735100932149237E-3</c:v>
                </c:pt>
                <c:pt idx="115">
                  <c:v>3.7931902440444532E-3</c:v>
                </c:pt>
                <c:pt idx="116">
                  <c:v>4.6485563290445953E-3</c:v>
                </c:pt>
                <c:pt idx="117">
                  <c:v>5.3038150316062627E-3</c:v>
                </c:pt>
                <c:pt idx="118">
                  <c:v>5.7615264194534888E-3</c:v>
                </c:pt>
                <c:pt idx="119">
                  <c:v>6.0241964345522092E-3</c:v>
                </c:pt>
                <c:pt idx="120">
                  <c:v>6.0942784817594742E-3</c:v>
                </c:pt>
                <c:pt idx="121">
                  <c:v>5.974174958037537E-3</c:v>
                </c:pt>
                <c:pt idx="122">
                  <c:v>5.6662387248991308E-3</c:v>
                </c:pt>
                <c:pt idx="123">
                  <c:v>5.1727745266560987E-3</c:v>
                </c:pt>
                <c:pt idx="124">
                  <c:v>4.4960403568818919E-3</c:v>
                </c:pt>
                <c:pt idx="125">
                  <c:v>3.6382487753883197E-3</c:v>
                </c:pt>
                <c:pt idx="126">
                  <c:v>2.60156817786239E-3</c:v>
                </c:pt>
                <c:pt idx="127">
                  <c:v>1.388124020282433E-3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30-4B26-A182-517627C87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188832"/>
        <c:axId val="307192752"/>
      </c:lineChart>
      <c:catAx>
        <c:axId val="307188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x</a:t>
                </a:r>
              </a:p>
            </c:rich>
          </c:tx>
          <c:layout>
            <c:manualLayout>
              <c:xMode val="edge"/>
              <c:yMode val="edge"/>
              <c:x val="0.53861895527453962"/>
              <c:y val="0.8414096916299559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92752"/>
        <c:crosses val="autoZero"/>
        <c:auto val="1"/>
        <c:lblAlgn val="ctr"/>
        <c:lblOffset val="100"/>
        <c:tickLblSkip val="7"/>
        <c:tickMarkSkip val="1"/>
        <c:noMultiLvlLbl val="0"/>
      </c:catAx>
      <c:valAx>
        <c:axId val="307192752"/>
        <c:scaling>
          <c:logBase val="10"/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error(x)</a:t>
                </a:r>
              </a:p>
            </c:rich>
          </c:tx>
          <c:layout>
            <c:manualLayout>
              <c:xMode val="edge"/>
              <c:yMode val="edge"/>
              <c:x val="3.2520389752425036E-2"/>
              <c:y val="0.361233480176211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718883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4/29/2020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cid:9CB3BF14-42D5-4E8A-8DB7-6A28172CFEAC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cid:9CB3BF14-42D5-4E8A-8DB7-6A28172CFEAC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24 - Direct Digital Synthesis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and Linear </a:t>
            </a:r>
            <a:r>
              <a:rPr lang="en-US" sz="3600" kern="0" dirty="0">
                <a:effectLst/>
                <a:latin typeface="Trebuchet MS" panose="020B0603020202020204" pitchFamily="34" charset="0"/>
              </a:rPr>
              <a:t>Interpolation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21454"/>
            <a:ext cx="8131175" cy="4324350"/>
          </a:xfrm>
        </p:spPr>
        <p:txBody>
          <a:bodyPr/>
          <a:lstStyle/>
          <a:p>
            <a:r>
              <a:rPr lang="en-US" b="0" dirty="0"/>
              <a:t>We know that if f(x)=y and f(x+4)=z then we estimate the intermediate values of f(x+1), f(x+2), and f(x+3) by drawing a straight line between y and z and using the points on this line to estimate the function between x and x+4. </a:t>
            </a:r>
            <a:endParaRPr lang="en-US" b="0" dirty="0" smtClean="0"/>
          </a:p>
          <a:p>
            <a:r>
              <a:rPr lang="en-US" b="0" dirty="0" smtClean="0"/>
              <a:t>For </a:t>
            </a:r>
            <a:r>
              <a:rPr lang="en-US" b="0" dirty="0"/>
              <a:t>example, let: F(8)=2.8284 and F(12)=3.4641 </a:t>
            </a:r>
            <a:r>
              <a:rPr lang="en-US" b="0" dirty="0" smtClean="0"/>
              <a:t>then</a:t>
            </a:r>
          </a:p>
          <a:p>
            <a:pPr lvl="1"/>
            <a:r>
              <a:rPr lang="en-US" b="0" dirty="0" smtClean="0"/>
              <a:t>F(9</a:t>
            </a:r>
            <a:r>
              <a:rPr lang="en-US" b="0" dirty="0"/>
              <a:t>) = 2.8284 + 1/4(3.4641-2.8284) = 2.987</a:t>
            </a:r>
          </a:p>
          <a:p>
            <a:pPr lvl="1"/>
            <a:r>
              <a:rPr lang="en-US" b="0" dirty="0"/>
              <a:t>F(10) = 2.8284 + 2/4(3.4641-2.8284) = 3.146</a:t>
            </a:r>
          </a:p>
          <a:p>
            <a:pPr lvl="1"/>
            <a:r>
              <a:rPr lang="en-US" b="0" dirty="0" smtClean="0"/>
              <a:t>F(11) </a:t>
            </a:r>
            <a:r>
              <a:rPr lang="en-US" b="0" dirty="0"/>
              <a:t>= 2.8284 + 3/4(3.4641-2.8284) = </a:t>
            </a:r>
            <a:r>
              <a:rPr lang="en-US" b="0" dirty="0" smtClean="0"/>
              <a:t>3.305</a:t>
            </a:r>
          </a:p>
          <a:p>
            <a:r>
              <a:rPr lang="en-US" b="0" dirty="0"/>
              <a:t>We understand that this is an approximation and consequently we will have error, but sometimes close is better than exact in embedded computing especially when time is of the essence.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57A480-45FD-4E4A-ABAC-1E7EB071E91C}" type="datetime3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 April 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952268" y="2477986"/>
            <a:ext cx="3295841" cy="2644977"/>
            <a:chOff x="1714018" y="3099391"/>
            <a:chExt cx="3295841" cy="2644977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V="1">
              <a:off x="2719411" y="5271654"/>
              <a:ext cx="2290448" cy="1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719411" y="3099391"/>
              <a:ext cx="18473" cy="2172092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3652284" y="5187677"/>
              <a:ext cx="5610" cy="15146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183043" y="5187677"/>
              <a:ext cx="5610" cy="15146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121525" y="5187677"/>
              <a:ext cx="5610" cy="15146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585156" y="5195922"/>
              <a:ext cx="5610" cy="15146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550133" y="527165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8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11951" y="526340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9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96851" y="527148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10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1408" y="526340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11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31143" y="528270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12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2663456" y="4348716"/>
              <a:ext cx="143540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2666113" y="4793512"/>
              <a:ext cx="143540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2647640" y="3432545"/>
              <a:ext cx="143540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2666113" y="3884427"/>
              <a:ext cx="143540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1760664" y="5032575"/>
              <a:ext cx="842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F(8)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68286" y="4562663"/>
              <a:ext cx="842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F(9)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24515" y="3653594"/>
              <a:ext cx="938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F(11)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14018" y="4100912"/>
              <a:ext cx="938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F(10)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20130" y="3206276"/>
              <a:ext cx="938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  <a:sym typeface="Wingdings" pitchFamily="2" charset="2"/>
                </a:rPr>
                <a:t>F(12)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endParaRPr>
            </a:p>
          </p:txBody>
        </p:sp>
        <p:cxnSp>
          <p:nvCxnSpPr>
            <p:cNvPr id="39" name="Straight Connector 38"/>
            <p:cNvCxnSpPr>
              <a:stCxn id="18" idx="0"/>
            </p:cNvCxnSpPr>
            <p:nvPr/>
          </p:nvCxnSpPr>
          <p:spPr bwMode="auto">
            <a:xfrm flipV="1">
              <a:off x="2719410" y="3432545"/>
              <a:ext cx="1857954" cy="1839109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1301339" y="2580307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Next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 3.4641=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07356" y="4411169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Base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 2.8284 =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13120" y="3479507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Next - Base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 flipV="1">
            <a:off x="5895703" y="2899954"/>
            <a:ext cx="17417" cy="166631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956574" y="5277394"/>
            <a:ext cx="508996" cy="871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736807" y="5336109"/>
            <a:ext cx="948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Offset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473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03225" lvl="1" indent="0">
              <a:buNone/>
            </a:pPr>
            <a:r>
              <a:rPr lang="en-US" sz="2000" b="0" dirty="0" smtClean="0"/>
              <a:t>//----------------------------------------------</a:t>
            </a:r>
            <a:endParaRPr lang="en-US" sz="2000" b="0" dirty="0"/>
          </a:p>
          <a:p>
            <a:pPr marL="403225" lvl="1" indent="0">
              <a:buNone/>
            </a:pPr>
            <a:r>
              <a:rPr lang="en-US" sz="2000" b="0" dirty="0"/>
              <a:t>//	A code chunk to perform linear</a:t>
            </a:r>
          </a:p>
          <a:p>
            <a:pPr marL="403225" lvl="1" indent="0">
              <a:buNone/>
            </a:pPr>
            <a:r>
              <a:rPr lang="en-US" sz="2000" b="0" dirty="0"/>
              <a:t>//	interpolation of some unknown </a:t>
            </a:r>
            <a:r>
              <a:rPr lang="en-US" sz="2000" b="0" dirty="0" err="1"/>
              <a:t>fnc</a:t>
            </a:r>
            <a:r>
              <a:rPr lang="en-US" sz="2000" b="0" dirty="0"/>
              <a:t> at</a:t>
            </a:r>
          </a:p>
          <a:p>
            <a:pPr marL="403225" lvl="1" indent="0">
              <a:buNone/>
            </a:pPr>
            <a:r>
              <a:rPr lang="en-US" sz="2000" b="0" dirty="0"/>
              <a:t>//	</a:t>
            </a:r>
            <a:r>
              <a:rPr lang="en-US" sz="2000" b="0" dirty="0" err="1"/>
              <a:t>x+i</a:t>
            </a:r>
            <a:r>
              <a:rPr lang="en-US" sz="2000" b="0" dirty="0"/>
              <a:t> where i is between 0 and 4 </a:t>
            </a:r>
          </a:p>
          <a:p>
            <a:pPr marL="403225" lvl="1" indent="0">
              <a:buNone/>
            </a:pPr>
            <a:r>
              <a:rPr lang="en-US" sz="2000" b="0" dirty="0"/>
              <a:t>//	inclusive.  You are given that</a:t>
            </a:r>
          </a:p>
          <a:p>
            <a:pPr marL="403225" lvl="1" indent="0">
              <a:buNone/>
            </a:pPr>
            <a:r>
              <a:rPr lang="en-US" sz="2000" b="0" dirty="0"/>
              <a:t>//	f(x)=y		f(x+4)=z</a:t>
            </a:r>
          </a:p>
          <a:p>
            <a:pPr marL="403225" lvl="1" indent="0">
              <a:buNone/>
            </a:pPr>
            <a:r>
              <a:rPr lang="en-US" sz="2000" b="0" dirty="0"/>
              <a:t>//	You are given i, please return f(</a:t>
            </a:r>
            <a:r>
              <a:rPr lang="en-US" sz="2000" b="0" dirty="0" err="1"/>
              <a:t>x+i</a:t>
            </a:r>
            <a:r>
              <a:rPr lang="en-US" sz="2000" b="0" dirty="0"/>
              <a:t>)</a:t>
            </a:r>
          </a:p>
          <a:p>
            <a:pPr marL="403225" lvl="1" indent="0">
              <a:buNone/>
            </a:pPr>
            <a:r>
              <a:rPr lang="en-US" sz="2000" b="0" dirty="0"/>
              <a:t>//----------------------------------------------</a:t>
            </a:r>
          </a:p>
          <a:p>
            <a:pPr marL="403225" lvl="1" indent="0">
              <a:buNone/>
            </a:pPr>
            <a:r>
              <a:rPr lang="en-US" sz="2000" b="0" dirty="0"/>
              <a:t>	delta = (z-y)&gt;&gt;2;</a:t>
            </a:r>
          </a:p>
          <a:p>
            <a:pPr marL="403225" lvl="1" indent="0">
              <a:buNone/>
            </a:pPr>
            <a:r>
              <a:rPr lang="en-US" sz="2000" b="0" dirty="0"/>
              <a:t>	f = y + </a:t>
            </a:r>
            <a:r>
              <a:rPr lang="en-US" sz="2000" b="0" dirty="0" smtClean="0"/>
              <a:t>delta*i;</a:t>
            </a:r>
          </a:p>
          <a:p>
            <a:pPr marL="349250" lvl="1" indent="-342900"/>
            <a:r>
              <a:rPr lang="en-US" b="0" dirty="0" smtClean="0"/>
              <a:t>It would be better to do the division by 4 (shift right by 2-bits) after the multiplication of delta*i because the difference (z-y) might be small and the division may result in a 0 value.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br>
              <a:rPr lang="en-US" dirty="0" smtClean="0"/>
            </a:br>
            <a:r>
              <a:rPr lang="en-US" dirty="0" smtClean="0"/>
              <a:t>4 Point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040592"/>
              </p:ext>
            </p:extLst>
          </p:nvPr>
        </p:nvGraphicFramePr>
        <p:xfrm>
          <a:off x="2911404" y="1480760"/>
          <a:ext cx="2982706" cy="1703070"/>
        </p:xfrm>
        <a:graphic>
          <a:graphicData uri="http://schemas.openxmlformats.org/drawingml/2006/table">
            <a:tbl>
              <a:tblPr/>
              <a:tblGrid>
                <a:gridCol w="85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611066"/>
              </p:ext>
            </p:extLst>
          </p:nvPr>
        </p:nvGraphicFramePr>
        <p:xfrm>
          <a:off x="1519238" y="3234519"/>
          <a:ext cx="6105525" cy="319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46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Equation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Let's </a:t>
            </a:r>
            <a:r>
              <a:rPr lang="en-US" b="0" dirty="0"/>
              <a:t>consider how to use interpolation to find a better value for the SQRT(9). Clearly, the SQRT will be between SQRT(8) and SQRT(12). </a:t>
            </a:r>
            <a:endParaRPr lang="en-US" b="0" dirty="0" smtClean="0"/>
          </a:p>
          <a:p>
            <a:r>
              <a:rPr lang="en-US" b="0" dirty="0" smtClean="0"/>
              <a:t>How </a:t>
            </a:r>
            <a:r>
              <a:rPr lang="en-US" b="0" dirty="0"/>
              <a:t>much between? </a:t>
            </a:r>
            <a:endParaRPr lang="en-US" b="0" dirty="0" smtClean="0"/>
          </a:p>
          <a:p>
            <a:r>
              <a:rPr lang="en-US" b="0" dirty="0" smtClean="0"/>
              <a:t>Well </a:t>
            </a:r>
            <a:r>
              <a:rPr lang="en-US" b="0" dirty="0"/>
              <a:t>1/4 of the way because 9 is a 1/4 of the way between 9 and 12. </a:t>
            </a:r>
            <a:endParaRPr lang="en-US" b="0" dirty="0" smtClean="0"/>
          </a:p>
          <a:p>
            <a:r>
              <a:rPr lang="en-US" b="0" dirty="0" smtClean="0"/>
              <a:t>Have </a:t>
            </a:r>
            <a:r>
              <a:rPr lang="en-US" b="0" dirty="0"/>
              <a:t>the class write an equation describing SQRT(9) in terms of </a:t>
            </a:r>
            <a:r>
              <a:rPr lang="en-US" b="0" dirty="0" smtClean="0"/>
              <a:t>SQRT(12</a:t>
            </a:r>
            <a:r>
              <a:rPr lang="en-US" b="0" dirty="0"/>
              <a:t>) and SQRT(8</a:t>
            </a:r>
            <a:r>
              <a:rPr lang="en-US" b="0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	SQRT(9</a:t>
            </a:r>
            <a:r>
              <a:rPr lang="en-US" dirty="0"/>
              <a:t>) = SQRT(8) + 1/4*(SQRT(12)-SQRT(8))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687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Equation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Now write the equation replacing the 1/4 by a statement using 9,8, and 12.</a:t>
            </a:r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  SQRT(9</a:t>
            </a:r>
            <a:r>
              <a:rPr lang="en-US" dirty="0"/>
              <a:t>) = SQRT(8) + (9-8)/(12-8)*(SQRT(12)-SQRT(8))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073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r>
              <a:rPr lang="en-US" dirty="0"/>
              <a:t>Spreadsheet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Now divide the class into 16 </a:t>
            </a:r>
            <a:r>
              <a:rPr lang="en-US" b="0" dirty="0" smtClean="0"/>
              <a:t>sections to compute </a:t>
            </a:r>
            <a:r>
              <a:rPr lang="en-US" b="0" dirty="0"/>
              <a:t>all the values of SQRT for 0-15. </a:t>
            </a:r>
            <a:endParaRPr lang="en-US" b="0" dirty="0" smtClean="0"/>
          </a:p>
          <a:p>
            <a:r>
              <a:rPr lang="en-US" b="0" dirty="0" smtClean="0"/>
              <a:t>Compare </a:t>
            </a:r>
            <a:r>
              <a:rPr lang="en-US" b="0" dirty="0"/>
              <a:t>these to the excel spreadsheet (4pt SQRT tab). </a:t>
            </a:r>
            <a:endParaRPr lang="en-US" b="0" dirty="0" smtClean="0"/>
          </a:p>
          <a:p>
            <a:pPr lvl="1"/>
            <a:r>
              <a:rPr lang="en-US" b="0" dirty="0" smtClean="0"/>
              <a:t>In </a:t>
            </a:r>
            <a:r>
              <a:rPr lang="en-US" b="0" dirty="0"/>
              <a:t>this spreadsheet, I've broken the computation down so that you can see what the individual parts are </a:t>
            </a:r>
            <a:r>
              <a:rPr lang="en-US" b="0" dirty="0" smtClean="0"/>
              <a:t>doing…see next slide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6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Spreadsheet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SQRT(9</a:t>
            </a:r>
            <a:r>
              <a:rPr lang="en-US" sz="2000" dirty="0"/>
              <a:t>) = SQRT(8) + (9-8)/(12-8)*(SQRT(12)-SQRT(8))</a:t>
            </a:r>
            <a:endParaRPr lang="en-US" sz="2200" dirty="0" smtClean="0"/>
          </a:p>
          <a:p>
            <a:r>
              <a:rPr lang="en-US" sz="2200" dirty="0" smtClean="0"/>
              <a:t>base</a:t>
            </a:r>
            <a:r>
              <a:rPr lang="en-US" sz="2200" b="0" dirty="0" smtClean="0"/>
              <a:t> - this is the SQRT(8) term in the equation above. It represents the base value from which we will interpolate.</a:t>
            </a:r>
          </a:p>
          <a:p>
            <a:r>
              <a:rPr lang="en-US" sz="2200" dirty="0" smtClean="0"/>
              <a:t>offset</a:t>
            </a:r>
            <a:r>
              <a:rPr lang="en-US" sz="2200" b="0" dirty="0" smtClean="0"/>
              <a:t> - this is the (9-8)/(12-8) term in the equation above. It represents how much offset you are into the interval.</a:t>
            </a:r>
          </a:p>
          <a:p>
            <a:r>
              <a:rPr lang="en-US" sz="2200" dirty="0" smtClean="0"/>
              <a:t>delta</a:t>
            </a:r>
            <a:r>
              <a:rPr lang="en-US" sz="2200" b="0" dirty="0" smtClean="0"/>
              <a:t> - this is the SQRT(12)-SQRT(8) term in the equation above. Its how much range the function covers between the two values in the LUT.</a:t>
            </a:r>
          </a:p>
          <a:p>
            <a:r>
              <a:rPr lang="en-US" sz="2200" dirty="0" smtClean="0"/>
              <a:t>base + offset*delta </a:t>
            </a:r>
            <a:r>
              <a:rPr lang="en-US" sz="2200" b="0" dirty="0" smtClean="0"/>
              <a:t>- this is the value of the SQRT function for the input given in the "x" column.</a:t>
            </a:r>
          </a:p>
          <a:p>
            <a:r>
              <a:rPr lang="en-US" sz="2200" dirty="0" smtClean="0"/>
              <a:t>error(x)</a:t>
            </a:r>
            <a:r>
              <a:rPr lang="en-US" sz="2200" b="0" dirty="0" smtClean="0"/>
              <a:t> - this is the absolute values of the difference between the linear interpolation value and the true value of the SQRT function.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77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Spreadsheet - 4 Point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027531"/>
              </p:ext>
            </p:extLst>
          </p:nvPr>
        </p:nvGraphicFramePr>
        <p:xfrm>
          <a:off x="464025" y="1628557"/>
          <a:ext cx="8229603" cy="4777695"/>
        </p:xfrm>
        <a:graphic>
          <a:graphicData uri="http://schemas.openxmlformats.org/drawingml/2006/table">
            <a:tbl>
              <a:tblPr/>
              <a:tblGrid>
                <a:gridCol w="97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SQRT(X)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base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offset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delta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base + offset*delta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error(x)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1.414214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0.414214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1.732051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0.232051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2.236068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2.207106781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0.028961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2.44949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2.414213562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0.035276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2.645751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2.621320344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0.024431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0.635674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0.635674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2.987345747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0.012654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3.162278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0.635674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3.14626437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0.016013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3.316625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0.635674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3.305182993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0.011442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0.535898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3.464101615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3.605551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0.535898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3.598076211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0.007475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3.741657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0.535898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3.732050808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0.009607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3.872983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0.535898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3.866025404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0.006958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</a:t>
            </a:r>
            <a:br>
              <a:rPr lang="en-US" dirty="0"/>
            </a:br>
            <a:r>
              <a:rPr lang="en-US" dirty="0"/>
              <a:t>4 Point LUT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539081"/>
              </p:ext>
            </p:extLst>
          </p:nvPr>
        </p:nvGraphicFramePr>
        <p:xfrm>
          <a:off x="407798" y="1447516"/>
          <a:ext cx="6115050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43403"/>
              </p:ext>
            </p:extLst>
          </p:nvPr>
        </p:nvGraphicFramePr>
        <p:xfrm>
          <a:off x="4990035" y="4026089"/>
          <a:ext cx="3799124" cy="2401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54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Project Proposals Due BOC TODAY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Direct Digital Synthesis with Interpolation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</a:t>
            </a:r>
            <a:br>
              <a:rPr lang="en-US" dirty="0"/>
            </a:br>
            <a:r>
              <a:rPr lang="en-US" dirty="0"/>
              <a:t>4 Point LUT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Fnc</a:t>
            </a:r>
            <a:r>
              <a:rPr lang="en-US" sz="1400" dirty="0"/>
              <a:t>	SQRT</a:t>
            </a:r>
          </a:p>
          <a:p>
            <a:pPr marL="0" indent="0">
              <a:buNone/>
            </a:pPr>
            <a:r>
              <a:rPr lang="en-US" sz="1400" dirty="0"/>
              <a:t>// In	A 4-bit integer </a:t>
            </a:r>
          </a:p>
          <a:p>
            <a:pPr marL="0" indent="0">
              <a:buNone/>
            </a:pPr>
            <a:r>
              <a:rPr lang="en-US" sz="1400" dirty="0"/>
              <a:t>// Out	An approximate SQRT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Pur</a:t>
            </a:r>
            <a:r>
              <a:rPr lang="en-US" sz="1400" dirty="0"/>
              <a:t>	This function computes a </a:t>
            </a:r>
            <a:r>
              <a:rPr lang="en-US" sz="1400" dirty="0" smtClean="0"/>
              <a:t>linear interpolated </a:t>
            </a:r>
            <a:r>
              <a:rPr lang="en-US" sz="1400" dirty="0"/>
              <a:t>value for the SQRT</a:t>
            </a:r>
          </a:p>
          <a:p>
            <a:pPr marL="0" indent="0">
              <a:buNone/>
            </a:pPr>
            <a:r>
              <a:rPr lang="en-US" sz="1400" dirty="0"/>
              <a:t>//	function.  There are some </a:t>
            </a:r>
            <a:r>
              <a:rPr lang="en-US" sz="1400" dirty="0" smtClean="0"/>
              <a:t>significant data </a:t>
            </a:r>
            <a:r>
              <a:rPr lang="en-US" sz="1400" dirty="0"/>
              <a:t>type issues that will have to</a:t>
            </a:r>
          </a:p>
          <a:p>
            <a:pPr marL="0" indent="0">
              <a:buNone/>
            </a:pPr>
            <a:r>
              <a:rPr lang="en-US" sz="1400" dirty="0"/>
              <a:t>//	be resolved - note the use of "</a:t>
            </a:r>
            <a:r>
              <a:rPr lang="en-US" sz="1400" dirty="0" smtClean="0"/>
              <a:t>type" in </a:t>
            </a:r>
            <a:r>
              <a:rPr lang="en-US" sz="1400" dirty="0"/>
              <a:t>the function is a place-holder.</a:t>
            </a:r>
          </a:p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fixed SQRT(int4 x) {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fixed </a:t>
            </a:r>
            <a:r>
              <a:rPr lang="en-US" sz="1400" dirty="0" err="1"/>
              <a:t>lut</a:t>
            </a:r>
            <a:r>
              <a:rPr lang="en-US" sz="1400" dirty="0"/>
              <a:t>[5] = {0, 2, 2.828427125, 3.464101615, 4};</a:t>
            </a:r>
          </a:p>
          <a:p>
            <a:pPr marL="0" indent="0">
              <a:buNone/>
            </a:pPr>
            <a:r>
              <a:rPr lang="en-US" sz="1400" dirty="0"/>
              <a:t>    int8 index;</a:t>
            </a:r>
          </a:p>
          <a:p>
            <a:pPr marL="0" indent="0">
              <a:buNone/>
            </a:pPr>
            <a:r>
              <a:rPr lang="en-US" sz="1400" dirty="0"/>
              <a:t>    fixed base;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index = x &gt;&gt; 2;		// We are looking at sets of 4 points</a:t>
            </a:r>
          </a:p>
          <a:p>
            <a:pPr marL="0" indent="0">
              <a:buNone/>
            </a:pPr>
            <a:r>
              <a:rPr lang="en-US" sz="1400" dirty="0"/>
              <a:t>    base = </a:t>
            </a:r>
            <a:r>
              <a:rPr lang="en-US" sz="1400" dirty="0" err="1"/>
              <a:t>lut</a:t>
            </a:r>
            <a:r>
              <a:rPr lang="en-US" sz="1400" dirty="0"/>
              <a:t>[index];		// Get the base value to start interpolation</a:t>
            </a:r>
          </a:p>
          <a:p>
            <a:pPr marL="0" indent="0">
              <a:buNone/>
            </a:pPr>
            <a:r>
              <a:rPr lang="en-US" sz="1400" dirty="0"/>
              <a:t>    offset = (x &amp; 0x03)&gt;&gt;2;	// The proportion into the interval - PROBLEM</a:t>
            </a:r>
          </a:p>
          <a:p>
            <a:pPr marL="0" indent="0">
              <a:buNone/>
            </a:pPr>
            <a:r>
              <a:rPr lang="en-US" sz="1400" dirty="0"/>
              <a:t>    delta = </a:t>
            </a:r>
            <a:r>
              <a:rPr lang="en-US" sz="1400" dirty="0" err="1"/>
              <a:t>lut</a:t>
            </a:r>
            <a:r>
              <a:rPr lang="en-US" sz="1400" dirty="0"/>
              <a:t>[x+1] - </a:t>
            </a:r>
            <a:r>
              <a:rPr lang="en-US" sz="1400" dirty="0" err="1"/>
              <a:t>lut</a:t>
            </a:r>
            <a:r>
              <a:rPr lang="en-US" sz="1400" dirty="0"/>
              <a:t>[x];	// The difference between consecutive SQRTs</a:t>
            </a:r>
          </a:p>
          <a:p>
            <a:pPr marL="0" indent="0">
              <a:buNone/>
            </a:pPr>
            <a:r>
              <a:rPr lang="en-US" sz="1400" dirty="0"/>
              <a:t>    return(base + offset*delta);</a:t>
            </a:r>
          </a:p>
          <a:p>
            <a:pPr marL="0" indent="0">
              <a:buNone/>
            </a:pPr>
            <a:r>
              <a:rPr lang="en-US" sz="1400" dirty="0"/>
              <a:t>} // end SQRT</a:t>
            </a:r>
          </a:p>
        </p:txBody>
      </p:sp>
    </p:spTree>
    <p:extLst>
      <p:ext uri="{BB962C8B-B14F-4D97-AF65-F5344CB8AC3E}">
        <p14:creationId xmlns:p14="http://schemas.microsoft.com/office/powerpoint/2010/main" val="10656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r>
              <a:rPr lang="en-US" smtClean="0"/>
              <a:t>Data Type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Fnc</a:t>
            </a:r>
            <a:r>
              <a:rPr lang="en-US" sz="1400" dirty="0"/>
              <a:t>	SQRT</a:t>
            </a:r>
          </a:p>
          <a:p>
            <a:pPr marL="0" indent="0">
              <a:buNone/>
            </a:pPr>
            <a:r>
              <a:rPr lang="en-US" sz="1400" dirty="0"/>
              <a:t>// In	A 4-bit integer </a:t>
            </a:r>
          </a:p>
          <a:p>
            <a:pPr marL="0" indent="0">
              <a:buNone/>
            </a:pPr>
            <a:r>
              <a:rPr lang="en-US" sz="1400" dirty="0"/>
              <a:t>// Out	An approximate </a:t>
            </a:r>
            <a:r>
              <a:rPr lang="en-US" sz="1400" dirty="0" smtClean="0"/>
              <a:t>SQRT 8-bit </a:t>
            </a:r>
            <a:r>
              <a:rPr lang="en-US" sz="1400" dirty="0"/>
              <a:t>fixed point with decimal at 6th bit.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Pur</a:t>
            </a:r>
            <a:r>
              <a:rPr lang="en-US" sz="1400" dirty="0"/>
              <a:t>	This function computes a </a:t>
            </a:r>
            <a:r>
              <a:rPr lang="en-US" sz="1400" dirty="0" smtClean="0"/>
              <a:t>linearly Interpolated value for the SQRT.  The</a:t>
            </a:r>
          </a:p>
          <a:p>
            <a:pPr marL="0" indent="0">
              <a:buNone/>
            </a:pPr>
            <a:r>
              <a:rPr lang="en-US" sz="1400" dirty="0" smtClean="0"/>
              <a:t>//	5th entry in the </a:t>
            </a:r>
            <a:r>
              <a:rPr lang="en-US" sz="1400" dirty="0" err="1" smtClean="0"/>
              <a:t>lut</a:t>
            </a:r>
            <a:r>
              <a:rPr lang="en-US" sz="1400" dirty="0" smtClean="0"/>
              <a:t> is an approximation to 4.</a:t>
            </a:r>
          </a:p>
          <a:p>
            <a:pPr marL="0" indent="0">
              <a:buNone/>
            </a:pPr>
            <a:r>
              <a:rPr lang="en-US" sz="1400" dirty="0" smtClean="0"/>
              <a:t>//----------------------------------------------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int8 SQRT(int8 x) {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int8 </a:t>
            </a:r>
            <a:r>
              <a:rPr lang="en-US" sz="1400" dirty="0" err="1"/>
              <a:t>lut</a:t>
            </a:r>
            <a:r>
              <a:rPr lang="en-US" sz="1400" dirty="0"/>
              <a:t>[5] = {0x00, 0x80, 0xB5, 0xDE, 0xFF};</a:t>
            </a:r>
          </a:p>
          <a:p>
            <a:pPr marL="0" indent="0">
              <a:buNone/>
            </a:pPr>
            <a:r>
              <a:rPr lang="en-US" sz="1400" dirty="0"/>
              <a:t>    int8 index;</a:t>
            </a:r>
          </a:p>
          <a:p>
            <a:pPr marL="0" indent="0">
              <a:buNone/>
            </a:pPr>
            <a:r>
              <a:rPr lang="en-US" sz="1400" dirty="0"/>
              <a:t>    fixed base;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index = x &gt;&gt; 2;	</a:t>
            </a:r>
          </a:p>
          <a:p>
            <a:pPr marL="0" indent="0">
              <a:buNone/>
            </a:pPr>
            <a:r>
              <a:rPr lang="en-US" sz="1400" dirty="0"/>
              <a:t>    base = </a:t>
            </a:r>
            <a:r>
              <a:rPr lang="en-US" sz="1400" dirty="0" err="1"/>
              <a:t>lut</a:t>
            </a:r>
            <a:r>
              <a:rPr lang="en-US" sz="1400" dirty="0"/>
              <a:t>[index];	</a:t>
            </a:r>
          </a:p>
          <a:p>
            <a:pPr marL="0" indent="0">
              <a:buNone/>
            </a:pPr>
            <a:r>
              <a:rPr lang="en-US" sz="1400" dirty="0"/>
              <a:t>    offset = (x &amp; 0x03)	</a:t>
            </a:r>
          </a:p>
          <a:p>
            <a:pPr marL="0" indent="0">
              <a:buNone/>
            </a:pPr>
            <a:r>
              <a:rPr lang="en-US" sz="1400" dirty="0"/>
              <a:t>    delta = </a:t>
            </a:r>
            <a:r>
              <a:rPr lang="en-US" sz="1400" dirty="0" err="1"/>
              <a:t>lut</a:t>
            </a:r>
            <a:r>
              <a:rPr lang="en-US" sz="1400" dirty="0"/>
              <a:t>[index+1] - </a:t>
            </a:r>
            <a:r>
              <a:rPr lang="en-US" sz="1400" dirty="0" err="1"/>
              <a:t>lut</a:t>
            </a:r>
            <a:r>
              <a:rPr lang="en-US" sz="1400" dirty="0"/>
              <a:t>[index];</a:t>
            </a:r>
          </a:p>
          <a:p>
            <a:pPr marL="0" indent="0">
              <a:buNone/>
            </a:pPr>
            <a:r>
              <a:rPr lang="en-US" sz="1400" dirty="0"/>
              <a:t>    return(base + offset*delta)&gt;&gt;2;</a:t>
            </a:r>
          </a:p>
          <a:p>
            <a:pPr marL="0" indent="0">
              <a:buNone/>
            </a:pPr>
            <a:r>
              <a:rPr lang="en-US" sz="1400" dirty="0"/>
              <a:t>} // end SQRT</a:t>
            </a:r>
          </a:p>
        </p:txBody>
      </p:sp>
    </p:spTree>
    <p:extLst>
      <p:ext uri="{BB962C8B-B14F-4D97-AF65-F5344CB8AC3E}">
        <p14:creationId xmlns:p14="http://schemas.microsoft.com/office/powerpoint/2010/main" val="24059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266331"/>
              </p:ext>
            </p:extLst>
          </p:nvPr>
        </p:nvGraphicFramePr>
        <p:xfrm>
          <a:off x="741415" y="1467112"/>
          <a:ext cx="7747499" cy="1703070"/>
        </p:xfrm>
        <a:graphic>
          <a:graphicData uri="http://schemas.openxmlformats.org/drawingml/2006/table">
            <a:tbl>
              <a:tblPr/>
              <a:tblGrid>
                <a:gridCol w="85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3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5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 * 2^6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Trunc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 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2.6 Binary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2.6 Hex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00.000000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10.000000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181.0193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10.110101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221.7025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11.011101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11.111111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082387"/>
              </p:ext>
            </p:extLst>
          </p:nvPr>
        </p:nvGraphicFramePr>
        <p:xfrm>
          <a:off x="1519238" y="3234519"/>
          <a:ext cx="6105525" cy="319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8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br>
              <a:rPr lang="en-US" dirty="0" smtClean="0"/>
            </a:br>
            <a:r>
              <a:rPr lang="en-US" dirty="0" smtClean="0"/>
              <a:t>8 Point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494109"/>
              </p:ext>
            </p:extLst>
          </p:nvPr>
        </p:nvGraphicFramePr>
        <p:xfrm>
          <a:off x="419170" y="1463770"/>
          <a:ext cx="8724830" cy="3528268"/>
        </p:xfrm>
        <a:graphic>
          <a:graphicData uri="http://schemas.openxmlformats.org/drawingml/2006/table">
            <a:tbl>
              <a:tblPr/>
              <a:tblGrid>
                <a:gridCol w="78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3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5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LUT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10.6 Binary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sqrt * 2^6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Trunc 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Upper 10-Bits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Lower 6-Bits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5.656854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362.0387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101010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6.928203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443.405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111011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8.944272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572.4334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111100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9.797959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627.0694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10.58301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677.3123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11.31371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724.0773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010100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</a:t>
            </a:r>
            <a:br>
              <a:rPr lang="en-US" dirty="0"/>
            </a:br>
            <a:r>
              <a:rPr lang="en-US" dirty="0" smtClean="0"/>
              <a:t>8 </a:t>
            </a:r>
            <a:r>
              <a:rPr lang="en-US" dirty="0"/>
              <a:t>Point LUT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17330"/>
              </p:ext>
            </p:extLst>
          </p:nvPr>
        </p:nvGraphicFramePr>
        <p:xfrm>
          <a:off x="862652" y="1509641"/>
          <a:ext cx="73914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5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629328"/>
              </p:ext>
            </p:extLst>
          </p:nvPr>
        </p:nvGraphicFramePr>
        <p:xfrm>
          <a:off x="406400" y="1436914"/>
          <a:ext cx="8403772" cy="4760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45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226779"/>
              </p:ext>
            </p:extLst>
          </p:nvPr>
        </p:nvGraphicFramePr>
        <p:xfrm>
          <a:off x="255587" y="3387344"/>
          <a:ext cx="121920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07134"/>
              </p:ext>
            </p:extLst>
          </p:nvPr>
        </p:nvGraphicFramePr>
        <p:xfrm>
          <a:off x="1739900" y="3387344"/>
          <a:ext cx="709803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Index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Delta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 + 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175-127 = 48 = 110000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0.0000*110000 = 00000.0000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127+0 = 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0001.1011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216-175 = 41 = 101001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0.1011*101001 = 11100.0011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175+28 = 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501269"/>
            <a:ext cx="477520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3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255587" y="3387344"/>
          <a:ext cx="121920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43776"/>
            <a:ext cx="477520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" y="3297427"/>
            <a:ext cx="8917594" cy="309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with all spreadsheet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57A480-45FD-4E4A-ABAC-1E7EB071E91C}" type="datetime3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 April 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2049" name="9CB3BF14-42D5-4E8A-8DB7-6A28172CFEAC" descr="cid:9CB3BF14-42D5-4E8A-8DB7-6A28172CFEAC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8496693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255587" y="3387344"/>
          <a:ext cx="121920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43776"/>
            <a:ext cx="477520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" y="3297427"/>
            <a:ext cx="8917594" cy="309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495" y="57308"/>
            <a:ext cx="6781800" cy="1143000"/>
          </a:xfrm>
        </p:spPr>
        <p:txBody>
          <a:bodyPr/>
          <a:lstStyle/>
          <a:p>
            <a:r>
              <a:rPr lang="en-US" dirty="0" smtClean="0"/>
              <a:t>Interpolation </a:t>
            </a:r>
            <a:br>
              <a:rPr lang="en-US" dirty="0" smtClean="0"/>
            </a:br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81" y="374587"/>
            <a:ext cx="10256958" cy="6407358"/>
            <a:chOff x="5881" y="374587"/>
            <a:chExt cx="10256958" cy="640735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9693" y="3778002"/>
              <a:ext cx="1257300" cy="6381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5339" y="1329831"/>
              <a:ext cx="6667500" cy="42195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7809" y="579263"/>
              <a:ext cx="1257300" cy="638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3044" y="2090641"/>
              <a:ext cx="1257300" cy="63817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1777035" y="1437794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1774391" y="1652949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1774391" y="1714793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892686" y="1391460"/>
              <a:ext cx="8491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Phase </a:t>
              </a:r>
              <a:r>
                <a:rPr kumimoji="0" 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Inc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1566969" y="1576470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640345" y="467600"/>
              <a:ext cx="0" cy="13883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4030823" y="5519361"/>
              <a:ext cx="2397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= Base + (Next – Base) * Offset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3076" name="Straight Arrow Connector 3075"/>
            <p:cNvCxnSpPr/>
            <p:nvPr/>
          </p:nvCxnSpPr>
          <p:spPr bwMode="auto">
            <a:xfrm flipH="1">
              <a:off x="2328128" y="1138030"/>
              <a:ext cx="2668" cy="31281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5" name="Straight Arrow Connector 3084"/>
            <p:cNvCxnSpPr/>
            <p:nvPr/>
          </p:nvCxnSpPr>
          <p:spPr bwMode="auto">
            <a:xfrm>
              <a:off x="2039273" y="413103"/>
              <a:ext cx="3338" cy="29653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91" name="Straight Connector 3090"/>
            <p:cNvCxnSpPr/>
            <p:nvPr/>
          </p:nvCxnSpPr>
          <p:spPr bwMode="auto">
            <a:xfrm flipH="1">
              <a:off x="1330033" y="406610"/>
              <a:ext cx="709240" cy="649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3" name="Straight Connector 3092"/>
            <p:cNvCxnSpPr/>
            <p:nvPr/>
          </p:nvCxnSpPr>
          <p:spPr bwMode="auto">
            <a:xfrm flipH="1">
              <a:off x="1309435" y="401068"/>
              <a:ext cx="20598" cy="157002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96" name="TextBox 3095"/>
            <p:cNvSpPr txBox="1"/>
            <p:nvPr/>
          </p:nvSpPr>
          <p:spPr>
            <a:xfrm>
              <a:off x="2777355" y="1468129"/>
              <a:ext cx="51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Q4.4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H="1">
              <a:off x="1981086" y="520520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1830701" y="380092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3100" name="Straight Arrow Connector 3099"/>
            <p:cNvCxnSpPr>
              <a:stCxn id="12" idx="2"/>
            </p:cNvCxnSpPr>
            <p:nvPr/>
          </p:nvCxnSpPr>
          <p:spPr bwMode="auto">
            <a:xfrm flipH="1">
              <a:off x="2307049" y="1805178"/>
              <a:ext cx="266" cy="42054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>
              <a:off x="2255322" y="1855369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2104937" y="173320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flipH="1" flipV="1">
              <a:off x="1309435" y="1971091"/>
              <a:ext cx="1009425" cy="957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>
              <a:off x="2268343" y="1246166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117958" y="1124000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 flipH="1">
              <a:off x="2588010" y="503143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4" name="Group 73"/>
            <p:cNvGrpSpPr/>
            <p:nvPr/>
          </p:nvGrpSpPr>
          <p:grpSpPr>
            <a:xfrm>
              <a:off x="1027869" y="2874773"/>
              <a:ext cx="1513663" cy="460691"/>
              <a:chOff x="494486" y="2512639"/>
              <a:chExt cx="1513663" cy="460691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" name="TextBox 77"/>
              <p:cNvSpPr txBox="1"/>
              <p:nvPr/>
            </p:nvSpPr>
            <p:spPr>
              <a:xfrm>
                <a:off x="982227" y="2563915"/>
                <a:ext cx="1025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Index.Offset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cxnSp>
            <p:nvCxnSpPr>
              <p:cNvPr id="79" name="Straight Arrow Connector 78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0" name="TextBox 79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cw0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H="1">
              <a:off x="2011445" y="2668316"/>
              <a:ext cx="2668" cy="31281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2460672" y="2998415"/>
              <a:ext cx="51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Q4.4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83" name="Straight Arrow Connector 82"/>
            <p:cNvCxnSpPr>
              <a:stCxn id="75" idx="2"/>
            </p:cNvCxnSpPr>
            <p:nvPr/>
          </p:nvCxnSpPr>
          <p:spPr bwMode="auto">
            <a:xfrm flipH="1">
              <a:off x="1990366" y="3335464"/>
              <a:ext cx="266" cy="561369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flipH="1">
              <a:off x="1938639" y="338565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788254" y="3263489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flipH="1">
              <a:off x="721898" y="3535721"/>
              <a:ext cx="2653553" cy="14898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>
              <a:off x="1951660" y="2776452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1801275" y="265428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>
              <a:off x="1730391" y="2048610"/>
              <a:ext cx="6292" cy="181117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H="1">
              <a:off x="1023662" y="2048362"/>
              <a:ext cx="709240" cy="649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flipH="1">
              <a:off x="1004015" y="2048362"/>
              <a:ext cx="23265" cy="150225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H="1">
              <a:off x="970778" y="2303768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818339" y="21712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 bwMode="auto">
            <a:xfrm>
              <a:off x="2577948" y="3623807"/>
              <a:ext cx="6711" cy="254137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H="1">
              <a:off x="1930324" y="3654330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755314" y="3515830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50594" y="3543170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Index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37598" y="3515829"/>
              <a:ext cx="37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‘1’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5881" y="3999960"/>
              <a:ext cx="1493043" cy="478034"/>
              <a:chOff x="494486" y="2512639"/>
              <a:chExt cx="1493043" cy="478034"/>
            </a:xfrm>
          </p:grpSpPr>
          <p:sp>
            <p:nvSpPr>
              <p:cNvPr id="111" name="Rectangle 110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4" name="TextBox 113"/>
              <p:cNvSpPr txBox="1"/>
              <p:nvPr/>
            </p:nvSpPr>
            <p:spPr>
              <a:xfrm>
                <a:off x="1228008" y="2713674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Mux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6" name="TextBox 115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cw1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</p:grpSp>
        <p:cxnSp>
          <p:nvCxnSpPr>
            <p:cNvPr id="117" name="Straight Arrow Connector 116"/>
            <p:cNvCxnSpPr/>
            <p:nvPr/>
          </p:nvCxnSpPr>
          <p:spPr bwMode="auto">
            <a:xfrm flipH="1">
              <a:off x="815003" y="3550619"/>
              <a:ext cx="3336" cy="542648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H="1">
              <a:off x="743880" y="3759278"/>
              <a:ext cx="139275" cy="11810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/>
            <p:cNvSpPr txBox="1"/>
            <p:nvPr/>
          </p:nvSpPr>
          <p:spPr>
            <a:xfrm>
              <a:off x="588353" y="3627578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1209553" y="3934529"/>
              <a:ext cx="0" cy="165575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1072346" y="4046929"/>
              <a:ext cx="37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1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0163" y="4045713"/>
              <a:ext cx="37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92439" y="3648064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Index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47" name="Straight Connector 46"/>
            <p:cNvCxnSpPr>
              <a:stCxn id="10" idx="2"/>
            </p:cNvCxnSpPr>
            <p:nvPr/>
          </p:nvCxnSpPr>
          <p:spPr bwMode="auto">
            <a:xfrm flipH="1">
              <a:off x="1639693" y="4416177"/>
              <a:ext cx="628650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1639693" y="3925063"/>
              <a:ext cx="0" cy="49111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>
              <a:off x="1206197" y="3925063"/>
              <a:ext cx="43349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3092652" y="3677216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2917642" y="35387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29597" y="3570510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Offset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 bwMode="auto">
            <a:xfrm>
              <a:off x="3142174" y="3558061"/>
              <a:ext cx="5061" cy="34651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Straight Arrow Connector 148"/>
            <p:cNvCxnSpPr/>
            <p:nvPr/>
          </p:nvCxnSpPr>
          <p:spPr bwMode="auto">
            <a:xfrm>
              <a:off x="2265004" y="4671717"/>
              <a:ext cx="6287" cy="377117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Straight Arrow Connector 149"/>
            <p:cNvCxnSpPr/>
            <p:nvPr/>
          </p:nvCxnSpPr>
          <p:spPr bwMode="auto">
            <a:xfrm flipH="1">
              <a:off x="2263101" y="5566014"/>
              <a:ext cx="4627" cy="320018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 bwMode="auto">
            <a:xfrm flipH="1">
              <a:off x="2197600" y="4830963"/>
              <a:ext cx="139275" cy="11810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2042073" y="4699263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 bwMode="auto">
            <a:xfrm flipH="1">
              <a:off x="2213277" y="5670089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2038267" y="5531589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73035" y="4993040"/>
              <a:ext cx="573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Addr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1760904" y="5054352"/>
              <a:ext cx="1060560" cy="502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023074" y="515647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BRAM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 bwMode="auto">
            <a:xfrm>
              <a:off x="1550838" y="5193028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6" name="TextBox 165"/>
            <p:cNvSpPr txBox="1"/>
            <p:nvPr/>
          </p:nvSpPr>
          <p:spPr>
            <a:xfrm>
              <a:off x="1435533" y="4965107"/>
              <a:ext cx="33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‘1’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058493" y="5339259"/>
              <a:ext cx="573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Data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685071" y="5060871"/>
              <a:ext cx="573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Read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67" name="Straight Connector 66"/>
            <p:cNvCxnSpPr>
              <a:stCxn id="114" idx="2"/>
            </p:cNvCxnSpPr>
            <p:nvPr/>
          </p:nvCxnSpPr>
          <p:spPr bwMode="auto">
            <a:xfrm flipH="1">
              <a:off x="970778" y="4477994"/>
              <a:ext cx="2022" cy="19372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970778" y="4671717"/>
              <a:ext cx="131271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3" name="Group 102"/>
            <p:cNvGrpSpPr/>
            <p:nvPr/>
          </p:nvGrpSpPr>
          <p:grpSpPr>
            <a:xfrm>
              <a:off x="46001" y="5874047"/>
              <a:ext cx="1518564" cy="907898"/>
              <a:chOff x="76389" y="5372837"/>
              <a:chExt cx="1518564" cy="907898"/>
            </a:xfrm>
          </p:grpSpPr>
          <p:cxnSp>
            <p:nvCxnSpPr>
              <p:cNvPr id="119" name="Straight Arrow Connector 118"/>
              <p:cNvCxnSpPr/>
              <p:nvPr/>
            </p:nvCxnSpPr>
            <p:spPr bwMode="auto">
              <a:xfrm flipH="1">
                <a:off x="1010456" y="5865989"/>
                <a:ext cx="8144" cy="41474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 flipH="1">
                <a:off x="958729" y="6023425"/>
                <a:ext cx="103454" cy="99875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6" name="TextBox 125"/>
              <p:cNvSpPr txBox="1"/>
              <p:nvPr/>
            </p:nvSpPr>
            <p:spPr>
              <a:xfrm>
                <a:off x="783719" y="5884925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8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04015" y="5908332"/>
                <a:ext cx="590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Base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76389" y="5410245"/>
                <a:ext cx="1493043" cy="460691"/>
                <a:chOff x="494486" y="2512639"/>
                <a:chExt cx="1493043" cy="460691"/>
              </a:xfrm>
            </p:grpSpPr>
            <p:sp>
              <p:nvSpPr>
                <p:cNvPr id="180" name="Rectangle 179"/>
                <p:cNvSpPr/>
                <p:nvPr/>
              </p:nvSpPr>
              <p:spPr bwMode="auto">
                <a:xfrm>
                  <a:off x="926969" y="2605946"/>
                  <a:ext cx="1060560" cy="36738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  <a:sym typeface="Wingdings" pitchFamily="2" charset="2"/>
                  </a:endParaRPr>
                </a:p>
              </p:txBody>
            </p:sp>
            <p:cxnSp>
              <p:nvCxnSpPr>
                <p:cNvPr id="181" name="Straight Connector 180"/>
                <p:cNvCxnSpPr/>
                <p:nvPr/>
              </p:nvCxnSpPr>
              <p:spPr bwMode="auto">
                <a:xfrm>
                  <a:off x="924325" y="2821101"/>
                  <a:ext cx="74104" cy="61844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Straight Connector 181"/>
                <p:cNvCxnSpPr/>
                <p:nvPr/>
              </p:nvCxnSpPr>
              <p:spPr bwMode="auto">
                <a:xfrm flipH="1">
                  <a:off x="924325" y="2882945"/>
                  <a:ext cx="69770" cy="60671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1012615" y="2577144"/>
                  <a:ext cx="9237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Wingdings" pitchFamily="2" charset="2"/>
                    </a:rPr>
                    <a:t>Base Value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endParaRPr>
                </a:p>
              </p:txBody>
            </p:sp>
            <p:cxnSp>
              <p:nvCxnSpPr>
                <p:cNvPr id="184" name="Straight Arrow Connector 183"/>
                <p:cNvCxnSpPr/>
                <p:nvPr/>
              </p:nvCxnSpPr>
              <p:spPr bwMode="auto">
                <a:xfrm>
                  <a:off x="716903" y="2744622"/>
                  <a:ext cx="207422" cy="0"/>
                </a:xfrm>
                <a:prstGeom prst="straightConnector1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85" name="TextBox 184"/>
                <p:cNvSpPr txBox="1"/>
                <p:nvPr/>
              </p:nvSpPr>
              <p:spPr>
                <a:xfrm>
                  <a:off x="494486" y="2512639"/>
                  <a:ext cx="4523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Wingdings" pitchFamily="2" charset="2"/>
                    </a:rPr>
                    <a:t>cw2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endParaRPr>
                </a:p>
              </p:txBody>
            </p:sp>
          </p:grpSp>
          <p:cxnSp>
            <p:nvCxnSpPr>
              <p:cNvPr id="186" name="Straight Arrow Connector 185"/>
              <p:cNvCxnSpPr/>
              <p:nvPr/>
            </p:nvCxnSpPr>
            <p:spPr bwMode="auto">
              <a:xfrm>
                <a:off x="1027280" y="5372837"/>
                <a:ext cx="3285" cy="13519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130" name="Straight Connector 129"/>
            <p:cNvCxnSpPr/>
            <p:nvPr/>
          </p:nvCxnSpPr>
          <p:spPr bwMode="auto">
            <a:xfrm flipV="1">
              <a:off x="996892" y="5871205"/>
              <a:ext cx="1724189" cy="2842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10" name="Group 209"/>
            <p:cNvGrpSpPr/>
            <p:nvPr/>
          </p:nvGrpSpPr>
          <p:grpSpPr>
            <a:xfrm>
              <a:off x="1770190" y="5871205"/>
              <a:ext cx="1518564" cy="907898"/>
              <a:chOff x="76389" y="5372837"/>
              <a:chExt cx="1518564" cy="907898"/>
            </a:xfrm>
          </p:grpSpPr>
          <p:cxnSp>
            <p:nvCxnSpPr>
              <p:cNvPr id="211" name="Straight Arrow Connector 210"/>
              <p:cNvCxnSpPr/>
              <p:nvPr/>
            </p:nvCxnSpPr>
            <p:spPr bwMode="auto">
              <a:xfrm flipH="1">
                <a:off x="1010456" y="5865989"/>
                <a:ext cx="8144" cy="41474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 flipH="1">
                <a:off x="958729" y="6023425"/>
                <a:ext cx="103454" cy="99875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3" name="TextBox 212"/>
              <p:cNvSpPr txBox="1"/>
              <p:nvPr/>
            </p:nvSpPr>
            <p:spPr>
              <a:xfrm>
                <a:off x="783719" y="5884925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8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1004015" y="5908332"/>
                <a:ext cx="590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Next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76389" y="5410245"/>
                <a:ext cx="1493043" cy="460691"/>
                <a:chOff x="494486" y="2512639"/>
                <a:chExt cx="1493043" cy="460691"/>
              </a:xfrm>
            </p:grpSpPr>
            <p:sp>
              <p:nvSpPr>
                <p:cNvPr id="217" name="Rectangle 216"/>
                <p:cNvSpPr/>
                <p:nvPr/>
              </p:nvSpPr>
              <p:spPr bwMode="auto">
                <a:xfrm>
                  <a:off x="926969" y="2605946"/>
                  <a:ext cx="1060560" cy="36738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  <a:sym typeface="Wingdings" pitchFamily="2" charset="2"/>
                  </a:endParaRPr>
                </a:p>
              </p:txBody>
            </p:sp>
            <p:cxnSp>
              <p:nvCxnSpPr>
                <p:cNvPr id="218" name="Straight Connector 217"/>
                <p:cNvCxnSpPr/>
                <p:nvPr/>
              </p:nvCxnSpPr>
              <p:spPr bwMode="auto">
                <a:xfrm>
                  <a:off x="924325" y="2821101"/>
                  <a:ext cx="74104" cy="61844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9" name="Straight Connector 218"/>
                <p:cNvCxnSpPr/>
                <p:nvPr/>
              </p:nvCxnSpPr>
              <p:spPr bwMode="auto">
                <a:xfrm flipH="1">
                  <a:off x="924325" y="2882945"/>
                  <a:ext cx="69770" cy="60671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20" name="TextBox 219"/>
                <p:cNvSpPr txBox="1"/>
                <p:nvPr/>
              </p:nvSpPr>
              <p:spPr>
                <a:xfrm>
                  <a:off x="1012615" y="2577144"/>
                  <a:ext cx="9133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Wingdings" pitchFamily="2" charset="2"/>
                    </a:rPr>
                    <a:t>Next Value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endParaRPr>
                </a:p>
              </p:txBody>
            </p:sp>
            <p:cxnSp>
              <p:nvCxnSpPr>
                <p:cNvPr id="221" name="Straight Arrow Connector 220"/>
                <p:cNvCxnSpPr/>
                <p:nvPr/>
              </p:nvCxnSpPr>
              <p:spPr bwMode="auto">
                <a:xfrm>
                  <a:off x="716903" y="2744622"/>
                  <a:ext cx="207422" cy="0"/>
                </a:xfrm>
                <a:prstGeom prst="straightConnector1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22" name="TextBox 221"/>
                <p:cNvSpPr txBox="1"/>
                <p:nvPr/>
              </p:nvSpPr>
              <p:spPr>
                <a:xfrm>
                  <a:off x="494486" y="2512639"/>
                  <a:ext cx="4523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Wingdings" pitchFamily="2" charset="2"/>
                    </a:rPr>
                    <a:t>cw2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endParaRPr>
                </a:p>
              </p:txBody>
            </p:sp>
          </p:grpSp>
          <p:cxnSp>
            <p:nvCxnSpPr>
              <p:cNvPr id="216" name="Straight Arrow Connector 215"/>
              <p:cNvCxnSpPr/>
              <p:nvPr/>
            </p:nvCxnSpPr>
            <p:spPr bwMode="auto">
              <a:xfrm>
                <a:off x="1027280" y="5372837"/>
                <a:ext cx="3285" cy="13519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25" name="TextBox 224"/>
            <p:cNvSpPr txBox="1"/>
            <p:nvPr/>
          </p:nvSpPr>
          <p:spPr>
            <a:xfrm>
              <a:off x="3642641" y="1306401"/>
              <a:ext cx="7905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Next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397959" y="3600386"/>
              <a:ext cx="7905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Base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86331" y="1614046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807065" y="1594703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3425066" y="2533650"/>
              <a:ext cx="337309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410787" y="1299294"/>
              <a:ext cx="7905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Offset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854645" y="1891045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519385" y="2448213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4810934" y="3272146"/>
              <a:ext cx="3799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12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4118614" y="3280587"/>
              <a:ext cx="402659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183964" y="3273620"/>
              <a:ext cx="51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Q8.4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379865" y="1299293"/>
              <a:ext cx="8468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Base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244045" y="3627848"/>
              <a:ext cx="95620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delta*offset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truncate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762375" y="2488555"/>
              <a:ext cx="5762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delta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810934" y="4123602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404369" y="374587"/>
              <a:ext cx="7767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Switches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885909" y="3934529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113414" y="4962262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945715" y="2108409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740364" y="1329629"/>
              <a:ext cx="7767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Switches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8238575" y="1728289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8238575" y="2099329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7307014" y="3399879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6524298" y="3401988"/>
              <a:ext cx="486609" cy="2523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7342899" y="4577862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7753056" y="2897476"/>
              <a:ext cx="6882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Amplify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5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with all spreadsheet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57A480-45FD-4E4A-ABAC-1E7EB071E91C}" type="datetime3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 April 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2049" name="9CB3BF14-42D5-4E8A-8DB7-6A28172CFEAC" descr="cid:9CB3BF14-42D5-4E8A-8DB7-6A28172CFEAC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8496693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495" y="57308"/>
            <a:ext cx="6781800" cy="1143000"/>
          </a:xfrm>
        </p:spPr>
        <p:txBody>
          <a:bodyPr/>
          <a:lstStyle/>
          <a:p>
            <a:r>
              <a:rPr lang="en-US" dirty="0" smtClean="0"/>
              <a:t>Interpolation </a:t>
            </a:r>
            <a:br>
              <a:rPr lang="en-US" dirty="0" smtClean="0"/>
            </a:br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81" y="374587"/>
            <a:ext cx="10256958" cy="6407358"/>
            <a:chOff x="5881" y="374587"/>
            <a:chExt cx="10256958" cy="640735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9693" y="3778002"/>
              <a:ext cx="1257300" cy="6381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5339" y="1329831"/>
              <a:ext cx="6667500" cy="42195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7809" y="579263"/>
              <a:ext cx="1257300" cy="638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3044" y="2090641"/>
              <a:ext cx="1257300" cy="63817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1777035" y="1437794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1774391" y="1652949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1774391" y="1714793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892686" y="1391460"/>
              <a:ext cx="8491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Phase </a:t>
              </a:r>
              <a:r>
                <a:rPr kumimoji="0" 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Inc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1566969" y="1576470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640345" y="467600"/>
              <a:ext cx="0" cy="13883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4030823" y="5519361"/>
              <a:ext cx="2397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= Base + (Next – Base) * Offset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3076" name="Straight Arrow Connector 3075"/>
            <p:cNvCxnSpPr/>
            <p:nvPr/>
          </p:nvCxnSpPr>
          <p:spPr bwMode="auto">
            <a:xfrm flipH="1">
              <a:off x="2328128" y="1138030"/>
              <a:ext cx="2668" cy="31281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5" name="Straight Arrow Connector 3084"/>
            <p:cNvCxnSpPr/>
            <p:nvPr/>
          </p:nvCxnSpPr>
          <p:spPr bwMode="auto">
            <a:xfrm>
              <a:off x="2039273" y="413103"/>
              <a:ext cx="3338" cy="29653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91" name="Straight Connector 3090"/>
            <p:cNvCxnSpPr/>
            <p:nvPr/>
          </p:nvCxnSpPr>
          <p:spPr bwMode="auto">
            <a:xfrm flipH="1">
              <a:off x="1330033" y="406610"/>
              <a:ext cx="709240" cy="649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3" name="Straight Connector 3092"/>
            <p:cNvCxnSpPr/>
            <p:nvPr/>
          </p:nvCxnSpPr>
          <p:spPr bwMode="auto">
            <a:xfrm flipH="1">
              <a:off x="1309435" y="401068"/>
              <a:ext cx="20598" cy="157002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96" name="TextBox 3095"/>
            <p:cNvSpPr txBox="1"/>
            <p:nvPr/>
          </p:nvSpPr>
          <p:spPr>
            <a:xfrm>
              <a:off x="2777355" y="1468129"/>
              <a:ext cx="51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Q4.4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H="1">
              <a:off x="1981086" y="520520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1830701" y="380092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3100" name="Straight Arrow Connector 3099"/>
            <p:cNvCxnSpPr>
              <a:stCxn id="12" idx="2"/>
            </p:cNvCxnSpPr>
            <p:nvPr/>
          </p:nvCxnSpPr>
          <p:spPr bwMode="auto">
            <a:xfrm flipH="1">
              <a:off x="2307049" y="1805178"/>
              <a:ext cx="266" cy="42054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>
              <a:off x="2255322" y="1855369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2104937" y="173320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flipH="1" flipV="1">
              <a:off x="1309435" y="1971091"/>
              <a:ext cx="1009425" cy="957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>
              <a:off x="2268343" y="1246166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117958" y="1124000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 flipH="1">
              <a:off x="2588010" y="503143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4" name="Group 73"/>
            <p:cNvGrpSpPr/>
            <p:nvPr/>
          </p:nvGrpSpPr>
          <p:grpSpPr>
            <a:xfrm>
              <a:off x="1027869" y="2874773"/>
              <a:ext cx="1513663" cy="460691"/>
              <a:chOff x="494486" y="2512639"/>
              <a:chExt cx="1513663" cy="460691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" name="TextBox 77"/>
              <p:cNvSpPr txBox="1"/>
              <p:nvPr/>
            </p:nvSpPr>
            <p:spPr>
              <a:xfrm>
                <a:off x="982227" y="2563915"/>
                <a:ext cx="1025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Index.Offset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cxnSp>
            <p:nvCxnSpPr>
              <p:cNvPr id="79" name="Straight Arrow Connector 78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0" name="TextBox 79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cw0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H="1">
              <a:off x="2011445" y="2668316"/>
              <a:ext cx="2668" cy="31281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2460672" y="2998415"/>
              <a:ext cx="51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Q4.4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83" name="Straight Arrow Connector 82"/>
            <p:cNvCxnSpPr>
              <a:stCxn id="75" idx="2"/>
            </p:cNvCxnSpPr>
            <p:nvPr/>
          </p:nvCxnSpPr>
          <p:spPr bwMode="auto">
            <a:xfrm flipH="1">
              <a:off x="1990366" y="3335464"/>
              <a:ext cx="266" cy="561369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flipH="1">
              <a:off x="1938639" y="338565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788254" y="3263489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flipH="1">
              <a:off x="721898" y="3535721"/>
              <a:ext cx="2653553" cy="14898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>
              <a:off x="1951660" y="2776452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1801275" y="265428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>
              <a:off x="1730391" y="2048610"/>
              <a:ext cx="6292" cy="181117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H="1">
              <a:off x="1023662" y="2048362"/>
              <a:ext cx="709240" cy="649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flipH="1">
              <a:off x="1004015" y="2048362"/>
              <a:ext cx="23265" cy="150225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H="1">
              <a:off x="970778" y="2303768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818339" y="217121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 bwMode="auto">
            <a:xfrm>
              <a:off x="2577948" y="3623807"/>
              <a:ext cx="6711" cy="254137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H="1">
              <a:off x="1930324" y="3654330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755314" y="3515830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50594" y="3543170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Index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37598" y="3515829"/>
              <a:ext cx="37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‘1’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5881" y="3999960"/>
              <a:ext cx="1493043" cy="478034"/>
              <a:chOff x="494486" y="2512639"/>
              <a:chExt cx="1493043" cy="478034"/>
            </a:xfrm>
          </p:grpSpPr>
          <p:sp>
            <p:nvSpPr>
              <p:cNvPr id="111" name="Rectangle 110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4" name="TextBox 113"/>
              <p:cNvSpPr txBox="1"/>
              <p:nvPr/>
            </p:nvSpPr>
            <p:spPr>
              <a:xfrm>
                <a:off x="1228008" y="2713674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Mux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6" name="TextBox 115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cw1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</p:grpSp>
        <p:cxnSp>
          <p:nvCxnSpPr>
            <p:cNvPr id="117" name="Straight Arrow Connector 116"/>
            <p:cNvCxnSpPr/>
            <p:nvPr/>
          </p:nvCxnSpPr>
          <p:spPr bwMode="auto">
            <a:xfrm flipH="1">
              <a:off x="815003" y="3550619"/>
              <a:ext cx="3336" cy="542648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H="1">
              <a:off x="743880" y="3759278"/>
              <a:ext cx="139275" cy="11810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/>
            <p:cNvSpPr txBox="1"/>
            <p:nvPr/>
          </p:nvSpPr>
          <p:spPr>
            <a:xfrm>
              <a:off x="588353" y="3627578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1209553" y="3934529"/>
              <a:ext cx="0" cy="165575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1072346" y="4046929"/>
              <a:ext cx="37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1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0163" y="4045713"/>
              <a:ext cx="37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92439" y="3648064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Index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47" name="Straight Connector 46"/>
            <p:cNvCxnSpPr>
              <a:stCxn id="10" idx="2"/>
            </p:cNvCxnSpPr>
            <p:nvPr/>
          </p:nvCxnSpPr>
          <p:spPr bwMode="auto">
            <a:xfrm flipH="1">
              <a:off x="1639693" y="4416177"/>
              <a:ext cx="628650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1639693" y="3925063"/>
              <a:ext cx="0" cy="49111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>
              <a:off x="1206197" y="3925063"/>
              <a:ext cx="43349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3092652" y="3677216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2917642" y="353871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29597" y="3570510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Offset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 bwMode="auto">
            <a:xfrm>
              <a:off x="3142174" y="3558061"/>
              <a:ext cx="5061" cy="34651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Straight Arrow Connector 148"/>
            <p:cNvCxnSpPr/>
            <p:nvPr/>
          </p:nvCxnSpPr>
          <p:spPr bwMode="auto">
            <a:xfrm>
              <a:off x="2265004" y="4671717"/>
              <a:ext cx="6287" cy="377117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Straight Arrow Connector 149"/>
            <p:cNvCxnSpPr/>
            <p:nvPr/>
          </p:nvCxnSpPr>
          <p:spPr bwMode="auto">
            <a:xfrm flipH="1">
              <a:off x="2263101" y="5566014"/>
              <a:ext cx="4627" cy="320018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 bwMode="auto">
            <a:xfrm flipH="1">
              <a:off x="2197600" y="4830963"/>
              <a:ext cx="139275" cy="11810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2042073" y="4699263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 bwMode="auto">
            <a:xfrm flipH="1">
              <a:off x="2213277" y="5670089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2038267" y="5531589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73035" y="4993040"/>
              <a:ext cx="573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Addr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1760904" y="5054352"/>
              <a:ext cx="1060560" cy="502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023074" y="515647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BRAM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 bwMode="auto">
            <a:xfrm>
              <a:off x="1550838" y="5193028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6" name="TextBox 165"/>
            <p:cNvSpPr txBox="1"/>
            <p:nvPr/>
          </p:nvSpPr>
          <p:spPr>
            <a:xfrm>
              <a:off x="1435533" y="4965107"/>
              <a:ext cx="33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‘1’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058493" y="5339259"/>
              <a:ext cx="573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Data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685071" y="5060871"/>
              <a:ext cx="573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Read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cxnSp>
          <p:nvCxnSpPr>
            <p:cNvPr id="67" name="Straight Connector 66"/>
            <p:cNvCxnSpPr>
              <a:stCxn id="114" idx="2"/>
            </p:cNvCxnSpPr>
            <p:nvPr/>
          </p:nvCxnSpPr>
          <p:spPr bwMode="auto">
            <a:xfrm flipH="1">
              <a:off x="970778" y="4477994"/>
              <a:ext cx="2022" cy="193723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970778" y="4671717"/>
              <a:ext cx="131271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3" name="Group 102"/>
            <p:cNvGrpSpPr/>
            <p:nvPr/>
          </p:nvGrpSpPr>
          <p:grpSpPr>
            <a:xfrm>
              <a:off x="46001" y="5874047"/>
              <a:ext cx="1518564" cy="907898"/>
              <a:chOff x="76389" y="5372837"/>
              <a:chExt cx="1518564" cy="907898"/>
            </a:xfrm>
          </p:grpSpPr>
          <p:cxnSp>
            <p:nvCxnSpPr>
              <p:cNvPr id="119" name="Straight Arrow Connector 118"/>
              <p:cNvCxnSpPr/>
              <p:nvPr/>
            </p:nvCxnSpPr>
            <p:spPr bwMode="auto">
              <a:xfrm flipH="1">
                <a:off x="1010456" y="5865989"/>
                <a:ext cx="8144" cy="41474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 flipH="1">
                <a:off x="958729" y="6023425"/>
                <a:ext cx="103454" cy="99875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6" name="TextBox 125"/>
              <p:cNvSpPr txBox="1"/>
              <p:nvPr/>
            </p:nvSpPr>
            <p:spPr>
              <a:xfrm>
                <a:off x="783719" y="5884925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8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04015" y="5908332"/>
                <a:ext cx="590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Base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76389" y="5410245"/>
                <a:ext cx="1493043" cy="460691"/>
                <a:chOff x="494486" y="2512639"/>
                <a:chExt cx="1493043" cy="460691"/>
              </a:xfrm>
            </p:grpSpPr>
            <p:sp>
              <p:nvSpPr>
                <p:cNvPr id="180" name="Rectangle 179"/>
                <p:cNvSpPr/>
                <p:nvPr/>
              </p:nvSpPr>
              <p:spPr bwMode="auto">
                <a:xfrm>
                  <a:off x="926969" y="2605946"/>
                  <a:ext cx="1060560" cy="36738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  <a:sym typeface="Wingdings" pitchFamily="2" charset="2"/>
                  </a:endParaRPr>
                </a:p>
              </p:txBody>
            </p:sp>
            <p:cxnSp>
              <p:nvCxnSpPr>
                <p:cNvPr id="181" name="Straight Connector 180"/>
                <p:cNvCxnSpPr/>
                <p:nvPr/>
              </p:nvCxnSpPr>
              <p:spPr bwMode="auto">
                <a:xfrm>
                  <a:off x="924325" y="2821101"/>
                  <a:ext cx="74104" cy="61844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Straight Connector 181"/>
                <p:cNvCxnSpPr/>
                <p:nvPr/>
              </p:nvCxnSpPr>
              <p:spPr bwMode="auto">
                <a:xfrm flipH="1">
                  <a:off x="924325" y="2882945"/>
                  <a:ext cx="69770" cy="60671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1012615" y="2577144"/>
                  <a:ext cx="9237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Wingdings" pitchFamily="2" charset="2"/>
                    </a:rPr>
                    <a:t>Base Value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endParaRPr>
                </a:p>
              </p:txBody>
            </p:sp>
            <p:cxnSp>
              <p:nvCxnSpPr>
                <p:cNvPr id="184" name="Straight Arrow Connector 183"/>
                <p:cNvCxnSpPr/>
                <p:nvPr/>
              </p:nvCxnSpPr>
              <p:spPr bwMode="auto">
                <a:xfrm>
                  <a:off x="716903" y="2744622"/>
                  <a:ext cx="207422" cy="0"/>
                </a:xfrm>
                <a:prstGeom prst="straightConnector1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85" name="TextBox 184"/>
                <p:cNvSpPr txBox="1"/>
                <p:nvPr/>
              </p:nvSpPr>
              <p:spPr>
                <a:xfrm>
                  <a:off x="494486" y="2512639"/>
                  <a:ext cx="4523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Wingdings" pitchFamily="2" charset="2"/>
                    </a:rPr>
                    <a:t>cw2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endParaRPr>
                </a:p>
              </p:txBody>
            </p:sp>
          </p:grpSp>
          <p:cxnSp>
            <p:nvCxnSpPr>
              <p:cNvPr id="186" name="Straight Arrow Connector 185"/>
              <p:cNvCxnSpPr/>
              <p:nvPr/>
            </p:nvCxnSpPr>
            <p:spPr bwMode="auto">
              <a:xfrm>
                <a:off x="1027280" y="5372837"/>
                <a:ext cx="3285" cy="13519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130" name="Straight Connector 129"/>
            <p:cNvCxnSpPr/>
            <p:nvPr/>
          </p:nvCxnSpPr>
          <p:spPr bwMode="auto">
            <a:xfrm flipV="1">
              <a:off x="996892" y="5871205"/>
              <a:ext cx="1724189" cy="2842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10" name="Group 209"/>
            <p:cNvGrpSpPr/>
            <p:nvPr/>
          </p:nvGrpSpPr>
          <p:grpSpPr>
            <a:xfrm>
              <a:off x="1770190" y="5871205"/>
              <a:ext cx="1518564" cy="907898"/>
              <a:chOff x="76389" y="5372837"/>
              <a:chExt cx="1518564" cy="907898"/>
            </a:xfrm>
          </p:grpSpPr>
          <p:cxnSp>
            <p:nvCxnSpPr>
              <p:cNvPr id="211" name="Straight Arrow Connector 210"/>
              <p:cNvCxnSpPr/>
              <p:nvPr/>
            </p:nvCxnSpPr>
            <p:spPr bwMode="auto">
              <a:xfrm flipH="1">
                <a:off x="1010456" y="5865989"/>
                <a:ext cx="8144" cy="41474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 flipH="1">
                <a:off x="958729" y="6023425"/>
                <a:ext cx="103454" cy="99875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3" name="TextBox 212"/>
              <p:cNvSpPr txBox="1"/>
              <p:nvPr/>
            </p:nvSpPr>
            <p:spPr>
              <a:xfrm>
                <a:off x="783719" y="5884925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8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1004015" y="5908332"/>
                <a:ext cx="590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Next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76389" y="5410245"/>
                <a:ext cx="1493043" cy="460691"/>
                <a:chOff x="494486" y="2512639"/>
                <a:chExt cx="1493043" cy="460691"/>
              </a:xfrm>
            </p:grpSpPr>
            <p:sp>
              <p:nvSpPr>
                <p:cNvPr id="217" name="Rectangle 216"/>
                <p:cNvSpPr/>
                <p:nvPr/>
              </p:nvSpPr>
              <p:spPr bwMode="auto">
                <a:xfrm>
                  <a:off x="926969" y="2605946"/>
                  <a:ext cx="1060560" cy="36738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  <a:sym typeface="Wingdings" pitchFamily="2" charset="2"/>
                  </a:endParaRPr>
                </a:p>
              </p:txBody>
            </p:sp>
            <p:cxnSp>
              <p:nvCxnSpPr>
                <p:cNvPr id="218" name="Straight Connector 217"/>
                <p:cNvCxnSpPr/>
                <p:nvPr/>
              </p:nvCxnSpPr>
              <p:spPr bwMode="auto">
                <a:xfrm>
                  <a:off x="924325" y="2821101"/>
                  <a:ext cx="74104" cy="61844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9" name="Straight Connector 218"/>
                <p:cNvCxnSpPr/>
                <p:nvPr/>
              </p:nvCxnSpPr>
              <p:spPr bwMode="auto">
                <a:xfrm flipH="1">
                  <a:off x="924325" y="2882945"/>
                  <a:ext cx="69770" cy="60671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20" name="TextBox 219"/>
                <p:cNvSpPr txBox="1"/>
                <p:nvPr/>
              </p:nvSpPr>
              <p:spPr>
                <a:xfrm>
                  <a:off x="1012615" y="2577144"/>
                  <a:ext cx="9133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Wingdings" pitchFamily="2" charset="2"/>
                    </a:rPr>
                    <a:t>Next Value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endParaRPr>
                </a:p>
              </p:txBody>
            </p:sp>
            <p:cxnSp>
              <p:nvCxnSpPr>
                <p:cNvPr id="221" name="Straight Arrow Connector 220"/>
                <p:cNvCxnSpPr/>
                <p:nvPr/>
              </p:nvCxnSpPr>
              <p:spPr bwMode="auto">
                <a:xfrm>
                  <a:off x="716903" y="2744622"/>
                  <a:ext cx="207422" cy="0"/>
                </a:xfrm>
                <a:prstGeom prst="straightConnector1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22" name="TextBox 221"/>
                <p:cNvSpPr txBox="1"/>
                <p:nvPr/>
              </p:nvSpPr>
              <p:spPr>
                <a:xfrm>
                  <a:off x="494486" y="2512639"/>
                  <a:ext cx="4523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Wingdings" pitchFamily="2" charset="2"/>
                    </a:rPr>
                    <a:t>cw2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endParaRPr>
                </a:p>
              </p:txBody>
            </p:sp>
          </p:grpSp>
          <p:cxnSp>
            <p:nvCxnSpPr>
              <p:cNvPr id="216" name="Straight Arrow Connector 215"/>
              <p:cNvCxnSpPr/>
              <p:nvPr/>
            </p:nvCxnSpPr>
            <p:spPr bwMode="auto">
              <a:xfrm>
                <a:off x="1027280" y="5372837"/>
                <a:ext cx="3285" cy="13519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25" name="TextBox 224"/>
            <p:cNvSpPr txBox="1"/>
            <p:nvPr/>
          </p:nvSpPr>
          <p:spPr>
            <a:xfrm>
              <a:off x="3642641" y="1306401"/>
              <a:ext cx="7905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Next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397959" y="3600386"/>
              <a:ext cx="7905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Base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86331" y="1614046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807065" y="1594703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3425066" y="2533650"/>
              <a:ext cx="337309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410787" y="1299294"/>
              <a:ext cx="7905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Offset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854645" y="1891045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519385" y="2448213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4810934" y="3272146"/>
              <a:ext cx="3799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12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4118614" y="3280587"/>
              <a:ext cx="402659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183964" y="3273620"/>
              <a:ext cx="51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Q8.4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379865" y="1299293"/>
              <a:ext cx="8468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Base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244045" y="3627848"/>
              <a:ext cx="95620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delta*offset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truncate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762375" y="2488555"/>
              <a:ext cx="5762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delta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810934" y="4123602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404369" y="374587"/>
              <a:ext cx="7767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Switches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885909" y="3934529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113414" y="4962262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945715" y="2108409"/>
              <a:ext cx="2845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740364" y="1329629"/>
              <a:ext cx="7767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Switches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8238575" y="1728289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8238575" y="2099329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7307014" y="3399879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6524298" y="3401988"/>
              <a:ext cx="486609" cy="2523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7342899" y="4577862"/>
              <a:ext cx="403401" cy="242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7753056" y="2897476"/>
              <a:ext cx="6882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Amplify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3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57A480-45FD-4E4A-ABAC-1E7EB071E91C}" type="datetime3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 April 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4098" name="Picture 2" descr="58b99425-ba4d-4caa-b4d5-e3d2d8a3fdda@usaf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39821" y="866451"/>
            <a:ext cx="6312434" cy="473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451"/>
            <a:ext cx="9144000" cy="56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30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example spreadsheet for creating BRAM LUT (or use python, java, </a:t>
            </a:r>
            <a:r>
              <a:rPr lang="en-US" dirty="0" err="1" smtClean="0"/>
              <a:t>matlab</a:t>
            </a:r>
            <a:r>
              <a:rPr lang="en-US" dirty="0" smtClean="0"/>
              <a:t>…)</a:t>
            </a:r>
          </a:p>
          <a:p>
            <a:endParaRPr lang="en-US" dirty="0" smtClean="0"/>
          </a:p>
          <a:p>
            <a:r>
              <a:rPr lang="en-US" dirty="0" smtClean="0"/>
              <a:t>Block Diagram?</a:t>
            </a:r>
          </a:p>
          <a:p>
            <a:endParaRPr lang="en-US" dirty="0"/>
          </a:p>
          <a:p>
            <a:r>
              <a:rPr lang="en-US" dirty="0" smtClean="0"/>
              <a:t>Intro to lab#4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6D4B2-7611-498F-8780-1EDC26277454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57A480-45FD-4E4A-ABAC-1E7EB071E91C}" type="datetime3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 April 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46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Multiply Issue</a:t>
            </a:r>
            <a:br>
              <a:rPr lang="en-US" dirty="0" smtClean="0"/>
            </a:br>
            <a:r>
              <a:rPr lang="en-US" dirty="0" smtClean="0"/>
              <a:t>with unsigned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6" y="1524000"/>
            <a:ext cx="8131175" cy="4324350"/>
          </a:xfrm>
        </p:spPr>
        <p:txBody>
          <a:bodyPr/>
          <a:lstStyle/>
          <a:p>
            <a:r>
              <a:rPr lang="en-US" b="0" dirty="0">
                <a:solidFill>
                  <a:srgbClr val="333333"/>
                </a:solidFill>
                <a:latin typeface="Helvetica Neue"/>
              </a:rPr>
              <a:t>Our VHDL multiplier does signed multiplication, not unsigned multiplication. While the input/output signals from the Audio Codec are signed, in lab2 we converted them to unsigned (18-bits) by</a:t>
            </a:r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b="0" dirty="0" err="1" smtClean="0">
                <a:solidFill>
                  <a:schemeClr val="accent2"/>
                </a:solidFill>
                <a:latin typeface="Helvetica Neue"/>
              </a:rPr>
              <a:t>data_out_unsigned</a:t>
            </a:r>
            <a:r>
              <a:rPr lang="en-US" b="0" dirty="0" smtClean="0">
                <a:solidFill>
                  <a:schemeClr val="accent2"/>
                </a:solidFill>
                <a:latin typeface="Helvetica Neue"/>
              </a:rPr>
              <a:t> </a:t>
            </a:r>
            <a:r>
              <a:rPr lang="en-US" b="0" dirty="0">
                <a:solidFill>
                  <a:schemeClr val="accent2"/>
                </a:solidFill>
                <a:latin typeface="Helvetica Neue"/>
              </a:rPr>
              <a:t>&lt;= </a:t>
            </a:r>
            <a:r>
              <a:rPr lang="en-US" b="0" dirty="0" err="1">
                <a:solidFill>
                  <a:schemeClr val="accent2"/>
                </a:solidFill>
                <a:latin typeface="Helvetica Neue"/>
              </a:rPr>
              <a:t>data_out_signed</a:t>
            </a:r>
            <a:r>
              <a:rPr lang="en-US" b="0" dirty="0">
                <a:solidFill>
                  <a:schemeClr val="accent2"/>
                </a:solidFill>
                <a:latin typeface="Helvetica Neue"/>
              </a:rPr>
              <a:t> - x20000</a:t>
            </a:r>
            <a:r>
              <a:rPr lang="en-US" b="0" dirty="0" smtClean="0">
                <a:solidFill>
                  <a:schemeClr val="accent2"/>
                </a:solidFill>
                <a:latin typeface="Helvetica Neue"/>
              </a:rPr>
              <a:t>;</a:t>
            </a:r>
          </a:p>
          <a:p>
            <a:endParaRPr lang="en-US" b="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Your </a:t>
            </a:r>
            <a:r>
              <a:rPr lang="en-US" b="0" dirty="0">
                <a:solidFill>
                  <a:srgbClr val="333333"/>
                </a:solidFill>
                <a:latin typeface="Helvetica Neue"/>
              </a:rPr>
              <a:t>lab2 BRAM and </a:t>
            </a:r>
            <a:r>
              <a:rPr lang="en-US" b="0" dirty="0" err="1">
                <a:solidFill>
                  <a:srgbClr val="333333"/>
                </a:solidFill>
                <a:latin typeface="Helvetica Neue"/>
              </a:rPr>
              <a:t>Scopeface</a:t>
            </a:r>
            <a:r>
              <a:rPr lang="en-US" b="0" dirty="0">
                <a:solidFill>
                  <a:srgbClr val="333333"/>
                </a:solidFill>
                <a:latin typeface="Helvetica Neue"/>
              </a:rPr>
              <a:t> are designed based on unsigned values </a:t>
            </a:r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(</a:t>
            </a:r>
            <a:r>
              <a:rPr lang="en-US" b="0" dirty="0">
                <a:solidFill>
                  <a:srgbClr val="333333"/>
                </a:solidFill>
                <a:latin typeface="Helvetica Neue"/>
              </a:rPr>
              <a:t>And the sine wave you initialize in your BRAM for lab4 is most likely unsigned), so you will most likely want to do your interpolator math in unsigned values.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24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6" y="1524000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1. </a:t>
            </a: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We 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need to fool the 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signed multiplier 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to do 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unsigned multiplies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. Signed numbers are only negative when the </a:t>
            </a:r>
            <a:r>
              <a:rPr lang="en-US" sz="2000" b="0" dirty="0" err="1">
                <a:solidFill>
                  <a:srgbClr val="333333"/>
                </a:solidFill>
                <a:latin typeface="Helvetica Neue"/>
              </a:rPr>
              <a:t>MSb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 is a "1". If the </a:t>
            </a:r>
            <a:r>
              <a:rPr lang="en-US" sz="2000" b="0" dirty="0" err="1">
                <a:solidFill>
                  <a:srgbClr val="333333"/>
                </a:solidFill>
                <a:latin typeface="Helvetica Neue"/>
              </a:rPr>
              <a:t>MSb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 is a '0', it is positive, it is unsigned. If both operands have a </a:t>
            </a:r>
            <a:r>
              <a:rPr lang="en-US" sz="2000" b="0" dirty="0" err="1">
                <a:solidFill>
                  <a:srgbClr val="333333"/>
                </a:solidFill>
                <a:latin typeface="Helvetica Neue"/>
              </a:rPr>
              <a:t>MSb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 that is '0', then it is basically doing unsigned multiplication with a signed multiplier. For </a:t>
            </a: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example: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chemeClr val="accent2"/>
              </a:solidFill>
              <a:latin typeface="Helvetica Neue"/>
            </a:endParaRPr>
          </a:p>
          <a:p>
            <a:pPr marL="406400" lvl="1" indent="0">
              <a:buNone/>
            </a:pPr>
            <a:r>
              <a:rPr lang="en-US" sz="1800" b="0" dirty="0" smtClean="0">
                <a:solidFill>
                  <a:schemeClr val="accent2"/>
                </a:solidFill>
                <a:latin typeface="Helvetica Neue"/>
              </a:rPr>
              <a:t>signal A, B : </a:t>
            </a:r>
            <a:r>
              <a:rPr lang="en-US" sz="1800" b="0" dirty="0" err="1" smtClean="0">
                <a:solidFill>
                  <a:schemeClr val="accent2"/>
                </a:solidFill>
                <a:latin typeface="Helvetica Neue"/>
              </a:rPr>
              <a:t>std_logic_vector</a:t>
            </a:r>
            <a:r>
              <a:rPr lang="en-US" sz="1800" b="0" dirty="0" smtClean="0">
                <a:solidFill>
                  <a:schemeClr val="accent2"/>
                </a:solidFill>
                <a:latin typeface="Helvetica Neue"/>
              </a:rPr>
              <a:t>(7 </a:t>
            </a:r>
            <a:r>
              <a:rPr lang="en-US" sz="1800" b="0" dirty="0" err="1" smtClean="0">
                <a:solidFill>
                  <a:schemeClr val="accent2"/>
                </a:solidFill>
                <a:latin typeface="Helvetica Neue"/>
              </a:rPr>
              <a:t>downto</a:t>
            </a:r>
            <a:r>
              <a:rPr lang="en-US" sz="1800" b="0" dirty="0" smtClean="0">
                <a:solidFill>
                  <a:schemeClr val="accent2"/>
                </a:solidFill>
                <a:latin typeface="Helvetica Neue"/>
              </a:rPr>
              <a:t> 0);</a:t>
            </a:r>
          </a:p>
          <a:p>
            <a:pPr marL="406400" lvl="1" indent="0">
              <a:buNone/>
            </a:pPr>
            <a:r>
              <a:rPr lang="en-US" sz="1800" b="0" dirty="0" smtClean="0">
                <a:solidFill>
                  <a:schemeClr val="accent2"/>
                </a:solidFill>
                <a:latin typeface="Helvetica Neue"/>
              </a:rPr>
              <a:t>signal 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As, </a:t>
            </a:r>
            <a:r>
              <a:rPr lang="en-US" sz="1800" b="0" dirty="0" err="1">
                <a:solidFill>
                  <a:schemeClr val="accent2"/>
                </a:solidFill>
                <a:latin typeface="Helvetica Neue"/>
              </a:rPr>
              <a:t>Bs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 : signed(8 </a:t>
            </a:r>
            <a:r>
              <a:rPr lang="en-US" sz="1800" b="0" dirty="0" err="1">
                <a:solidFill>
                  <a:schemeClr val="accent2"/>
                </a:solidFill>
                <a:latin typeface="Helvetica Neue"/>
              </a:rPr>
              <a:t>downto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 0);</a:t>
            </a:r>
          </a:p>
          <a:p>
            <a:pPr marL="406400" lvl="1" indent="0">
              <a:buNone/>
            </a:pP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signal Cs : signed(17 </a:t>
            </a:r>
            <a:r>
              <a:rPr lang="en-US" sz="1800" b="0" dirty="0" err="1">
                <a:solidFill>
                  <a:schemeClr val="accent2"/>
                </a:solidFill>
                <a:latin typeface="Helvetica Neue"/>
              </a:rPr>
              <a:t>downto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 0</a:t>
            </a:r>
            <a:r>
              <a:rPr lang="en-US" sz="1800" b="0" dirty="0" smtClean="0">
                <a:solidFill>
                  <a:schemeClr val="accent2"/>
                </a:solidFill>
                <a:latin typeface="Helvetica Neue"/>
              </a:rPr>
              <a:t>);</a:t>
            </a:r>
          </a:p>
          <a:p>
            <a:pPr marL="406400" lvl="1" indent="0">
              <a:buNone/>
            </a:pPr>
            <a:endParaRPr lang="en-US" sz="1800" b="0" dirty="0">
              <a:solidFill>
                <a:schemeClr val="accent2"/>
              </a:solidFill>
              <a:latin typeface="Helvetica Neue"/>
            </a:endParaRPr>
          </a:p>
          <a:p>
            <a:pPr marL="406400" lvl="1" indent="0">
              <a:buNone/>
            </a:pP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As &lt;= signed('0' &amp; A); -- add zero to ensure it is positive</a:t>
            </a:r>
          </a:p>
          <a:p>
            <a:pPr marL="406400" lvl="1" indent="0">
              <a:buNone/>
            </a:pPr>
            <a:r>
              <a:rPr lang="en-US" sz="1800" b="0" dirty="0" err="1">
                <a:solidFill>
                  <a:schemeClr val="accent2"/>
                </a:solidFill>
                <a:latin typeface="Helvetica Neue"/>
              </a:rPr>
              <a:t>Bs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 &lt;= signed('0' &amp; B);</a:t>
            </a:r>
          </a:p>
          <a:p>
            <a:pPr marL="406400" lvl="1" indent="0">
              <a:buNone/>
            </a:pP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Cs &lt;= As * </a:t>
            </a:r>
            <a:r>
              <a:rPr lang="en-US" sz="1800" b="0" dirty="0" err="1">
                <a:solidFill>
                  <a:schemeClr val="accent2"/>
                </a:solidFill>
                <a:latin typeface="Helvetica Neue"/>
              </a:rPr>
              <a:t>Bs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; -- fool signed multiply to do unsigned multiply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0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6" y="1524000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. 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Our simple equation for interpolation</a:t>
            </a: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marL="406400" lvl="1" indent="0">
              <a:buNone/>
            </a:pPr>
            <a:r>
              <a:rPr lang="en-US" sz="1800" b="0" dirty="0" smtClean="0">
                <a:solidFill>
                  <a:schemeClr val="accent2"/>
                </a:solidFill>
                <a:latin typeface="Helvetica Neue"/>
              </a:rPr>
              <a:t>Interpolated </a:t>
            </a: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= Base + (Next - Base )* Offset</a:t>
            </a:r>
            <a:endParaRPr lang="en-US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works 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great for signed numbers, but has </a:t>
            </a: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an 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issue for unsigned numbers. If Next is greater than Base, the math works. What happens when Base is greater than Next? In this case, (Next - Base) would be negative, but unsigned signals cannot represent negative values. So here is </a:t>
            </a: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pseudo-code </a:t>
            </a:r>
            <a:r>
              <a:rPr lang="en-US" sz="2000" b="0" dirty="0">
                <a:solidFill>
                  <a:srgbClr val="333333"/>
                </a:solidFill>
                <a:latin typeface="Helvetica Neue"/>
              </a:rPr>
              <a:t>for fixing this issue with unsigned numbers</a:t>
            </a:r>
            <a:r>
              <a:rPr lang="en-US" sz="2000" b="0" dirty="0" smtClean="0">
                <a:solidFill>
                  <a:srgbClr val="333333"/>
                </a:solidFill>
                <a:latin typeface="Helvetica Neue"/>
              </a:rPr>
              <a:t>:</a:t>
            </a:r>
            <a:endParaRPr lang="en-US" sz="1800" b="0" dirty="0">
              <a:solidFill>
                <a:schemeClr val="accent2"/>
              </a:solidFill>
              <a:latin typeface="Helvetica Neue"/>
            </a:endParaRPr>
          </a:p>
          <a:p>
            <a:pPr marL="406400" lvl="1" indent="0">
              <a:buNone/>
            </a:pP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If Next &gt; Base then</a:t>
            </a:r>
          </a:p>
          <a:p>
            <a:pPr marL="803275" lvl="2" indent="0">
              <a:buNone/>
            </a:pPr>
            <a:r>
              <a:rPr lang="en-US" sz="2000" b="0" dirty="0">
                <a:solidFill>
                  <a:schemeClr val="accent2"/>
                </a:solidFill>
                <a:latin typeface="Helvetica Neue"/>
              </a:rPr>
              <a:t>Interpolated = Base + (Next - Base ) * Offset;</a:t>
            </a:r>
          </a:p>
          <a:p>
            <a:pPr marL="406400" lvl="1" indent="0">
              <a:buNone/>
            </a:pP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else</a:t>
            </a:r>
          </a:p>
          <a:p>
            <a:pPr marL="803275" lvl="2" indent="0">
              <a:buNone/>
            </a:pPr>
            <a:r>
              <a:rPr lang="en-US" sz="2000" b="0" dirty="0">
                <a:solidFill>
                  <a:schemeClr val="accent2"/>
                </a:solidFill>
                <a:latin typeface="Helvetica Neue"/>
              </a:rPr>
              <a:t>Interpolated = Base - (Base - Next ) * Offset;</a:t>
            </a:r>
          </a:p>
          <a:p>
            <a:pPr marL="406400" lvl="1" indent="0">
              <a:buNone/>
            </a:pPr>
            <a:r>
              <a:rPr lang="en-US" sz="1800" b="0" dirty="0">
                <a:solidFill>
                  <a:schemeClr val="accent2"/>
                </a:solidFill>
                <a:latin typeface="Helvetica Neue"/>
              </a:rPr>
              <a:t>end if;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6" y="1524000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>
                <a:solidFill>
                  <a:srgbClr val="333333"/>
                </a:solidFill>
                <a:latin typeface="Helvetica Neue"/>
              </a:rPr>
              <a:t>3. </a:t>
            </a:r>
            <a:r>
              <a:rPr lang="en-US" sz="1800" b="0" dirty="0">
                <a:solidFill>
                  <a:srgbClr val="333333"/>
                </a:solidFill>
                <a:latin typeface="Helvetica Neue"/>
              </a:rPr>
              <a:t>The last issue is ensuring you align the binary points correctly for the math and grab the appropriate bits for the final answer, especially since we appended a '0' to our input values. </a:t>
            </a:r>
            <a:endParaRPr lang="en-US" sz="1800" b="0" dirty="0" smtClean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sz="1800" b="0" dirty="0" smtClean="0">
                <a:solidFill>
                  <a:srgbClr val="333333"/>
                </a:solidFill>
                <a:latin typeface="Helvetica Neue"/>
              </a:rPr>
              <a:t>[</a:t>
            </a:r>
            <a:r>
              <a:rPr lang="en-US" sz="1800" b="0" dirty="0">
                <a:solidFill>
                  <a:srgbClr val="333333"/>
                </a:solidFill>
                <a:latin typeface="Helvetica Neue"/>
              </a:rPr>
              <a:t>notation below: o is a ‘0’ and X is a hex digit</a:t>
            </a:r>
            <a:r>
              <a:rPr lang="en-US" sz="1800" b="0" dirty="0" smtClean="0">
                <a:solidFill>
                  <a:srgbClr val="333333"/>
                </a:solidFill>
                <a:latin typeface="Helvetica Neue"/>
              </a:rPr>
              <a:t>]</a:t>
            </a:r>
          </a:p>
          <a:p>
            <a:pPr marL="403225" lvl="1" indent="0">
              <a:buNone/>
            </a:pP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append 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a ‘0’ to the 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MSb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 of Base (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.), Next (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.), offset (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o.XX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) and amp (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oX.X</a:t>
            </a: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)</a:t>
            </a:r>
            <a:endParaRPr lang="en-US" sz="1400" b="0" dirty="0">
              <a:solidFill>
                <a:schemeClr val="accent2"/>
              </a:solidFill>
              <a:latin typeface="Helvetica Neue"/>
            </a:endParaRPr>
          </a:p>
          <a:p>
            <a:pPr marL="741363" lvl="2" indent="0">
              <a:buNone/>
            </a:pP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Delta = Next - Base; </a:t>
            </a:r>
            <a:r>
              <a:rPr lang="en-US" sz="1600" b="0" dirty="0" smtClean="0">
                <a:solidFill>
                  <a:schemeClr val="accent2"/>
                </a:solidFill>
                <a:latin typeface="Helvetica Neue"/>
              </a:rPr>
              <a:t>                             --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 -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 =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</a:t>
            </a:r>
          </a:p>
          <a:p>
            <a:pPr marL="741363" lvl="2" indent="0">
              <a:buNone/>
            </a:pP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Delta_Offset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= Delta * Offset; </a:t>
            </a:r>
            <a:r>
              <a:rPr lang="en-US" sz="1600" b="0" dirty="0" smtClean="0">
                <a:solidFill>
                  <a:schemeClr val="accent2"/>
                </a:solidFill>
                <a:latin typeface="Helvetica Neue"/>
              </a:rPr>
              <a:t>               --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 *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o.XX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=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ooXXXX.XX</a:t>
            </a:r>
            <a:endParaRPr lang="en-US" sz="1600" b="0" dirty="0">
              <a:solidFill>
                <a:schemeClr val="accent2"/>
              </a:solidFill>
              <a:latin typeface="Helvetica Neue"/>
            </a:endParaRPr>
          </a:p>
          <a:p>
            <a:pPr marL="403225" lvl="1" indent="0">
              <a:buNone/>
            </a:pPr>
            <a:endParaRPr lang="en-US" sz="1600" b="0" dirty="0" smtClean="0">
              <a:solidFill>
                <a:schemeClr val="accent2"/>
              </a:solidFill>
              <a:latin typeface="Helvetica Neue"/>
            </a:endParaRPr>
          </a:p>
          <a:p>
            <a:pPr marL="403225" lvl="1" indent="0">
              <a:buNone/>
            </a:pP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For 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the next instruction, </a:t>
            </a: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we 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need to add Base (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.) to 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Delta_Offset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 (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ooXXXX.XX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), </a:t>
            </a: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and align 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their binary point and make them have the same number of bits, so for 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Delta_Offset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, </a:t>
            </a: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we </a:t>
            </a:r>
            <a:r>
              <a:rPr lang="en-US" sz="1400" b="0" dirty="0">
                <a:solidFill>
                  <a:schemeClr val="accent2"/>
                </a:solidFill>
                <a:latin typeface="Helvetica Neue"/>
              </a:rPr>
              <a:t>will remove its first ‘0’, and its last two hex digits XX, leaving it in the form </a:t>
            </a:r>
            <a:r>
              <a:rPr lang="en-US" sz="14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400" b="0" dirty="0" smtClean="0">
                <a:solidFill>
                  <a:schemeClr val="accent2"/>
                </a:solidFill>
                <a:latin typeface="Helvetica Neue"/>
              </a:rPr>
              <a:t>.</a:t>
            </a:r>
          </a:p>
          <a:p>
            <a:pPr marL="403225" lvl="1" indent="0">
              <a:buNone/>
            </a:pPr>
            <a:endParaRPr lang="en-US" sz="1400" b="0" dirty="0">
              <a:solidFill>
                <a:schemeClr val="accent2"/>
              </a:solidFill>
              <a:latin typeface="Helvetica Neue"/>
            </a:endParaRPr>
          </a:p>
          <a:p>
            <a:pPr marL="741363" lvl="2" indent="0">
              <a:buNone/>
            </a:pP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Interp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= Base +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Delta_Offset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; </a:t>
            </a:r>
            <a:r>
              <a:rPr lang="en-US" sz="1600" b="0" dirty="0" smtClean="0">
                <a:solidFill>
                  <a:schemeClr val="accent2"/>
                </a:solidFill>
                <a:latin typeface="Helvetica Neue"/>
              </a:rPr>
              <a:t>              --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 +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 =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.</a:t>
            </a:r>
          </a:p>
          <a:p>
            <a:pPr marL="741363" lvl="2" indent="0">
              <a:buNone/>
            </a:pP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Amp_Interp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= Amp *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Interp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</a:t>
            </a:r>
            <a:r>
              <a:rPr lang="en-US" sz="1600" b="0" dirty="0" smtClean="0">
                <a:solidFill>
                  <a:schemeClr val="accent2"/>
                </a:solidFill>
                <a:latin typeface="Helvetica Neue"/>
              </a:rPr>
              <a:t>                  --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oX.X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* </a:t>
            </a:r>
            <a:r>
              <a:rPr lang="en-US" sz="1600" b="0" dirty="0" err="1">
                <a:solidFill>
                  <a:schemeClr val="accent2"/>
                </a:solidFill>
                <a:latin typeface="Helvetica Neue"/>
              </a:rPr>
              <a:t>oXXXX</a:t>
            </a:r>
            <a:r>
              <a:rPr lang="en-US" sz="1600" b="0" dirty="0">
                <a:solidFill>
                  <a:schemeClr val="accent2"/>
                </a:solidFill>
                <a:latin typeface="Helvetica Neue"/>
              </a:rPr>
              <a:t> = </a:t>
            </a:r>
            <a:r>
              <a:rPr lang="en-US" sz="1600" b="0" dirty="0" err="1" smtClean="0">
                <a:solidFill>
                  <a:schemeClr val="accent2"/>
                </a:solidFill>
                <a:latin typeface="Helvetica Neue"/>
              </a:rPr>
              <a:t>ooXXXXX.X</a:t>
            </a:r>
            <a:endParaRPr lang="en-US" sz="1600" b="0" dirty="0" smtClean="0">
              <a:solidFill>
                <a:schemeClr val="accent2"/>
              </a:solidFill>
              <a:latin typeface="Helvetica Neue"/>
            </a:endParaRPr>
          </a:p>
          <a:p>
            <a:pPr marL="741363" lvl="2" indent="0">
              <a:buNone/>
            </a:pPr>
            <a:endParaRPr lang="en-US" sz="1600" b="0" dirty="0" smtClean="0">
              <a:solidFill>
                <a:srgbClr val="333333"/>
              </a:solidFill>
              <a:latin typeface="Helvetica Neue"/>
            </a:endParaRPr>
          </a:p>
          <a:p>
            <a:pPr marL="403225" lvl="1" indent="0">
              <a:buNone/>
            </a:pPr>
            <a:r>
              <a:rPr lang="en-US" sz="1200" b="0" dirty="0">
                <a:solidFill>
                  <a:schemeClr val="accent2"/>
                </a:solidFill>
                <a:latin typeface="Helvetica Neue"/>
              </a:rPr>
              <a:t>Then to send the final output signal, depends on how many bits your want, like 18 for the codec. In this case, I delete the two </a:t>
            </a:r>
            <a:r>
              <a:rPr lang="en-US" sz="1200" b="0" dirty="0" err="1">
                <a:solidFill>
                  <a:schemeClr val="accent2"/>
                </a:solidFill>
                <a:latin typeface="Helvetica Neue"/>
              </a:rPr>
              <a:t>MSb</a:t>
            </a:r>
            <a:r>
              <a:rPr lang="en-US" sz="1200" b="0" dirty="0">
                <a:solidFill>
                  <a:schemeClr val="accent2"/>
                </a:solidFill>
                <a:latin typeface="Helvetica Neue"/>
              </a:rPr>
              <a:t> “00” on the left, and then send the next 18 </a:t>
            </a:r>
            <a:r>
              <a:rPr lang="en-US" sz="1200" b="0" dirty="0" err="1">
                <a:solidFill>
                  <a:schemeClr val="accent2"/>
                </a:solidFill>
                <a:latin typeface="Helvetica Neue"/>
              </a:rPr>
              <a:t>MSbs</a:t>
            </a:r>
            <a:r>
              <a:rPr lang="en-US" sz="1200" b="0" dirty="0">
                <a:solidFill>
                  <a:schemeClr val="accent2"/>
                </a:solidFill>
                <a:latin typeface="Helvetica Neue"/>
              </a:rPr>
              <a:t> to the Codec (since this value is unsigned, and the codec needs a signed value, I subtract x”20000” from these 18 bits first)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April 2020</a:t>
            </a:fld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88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LUT – Look Up Table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Let's </a:t>
            </a:r>
            <a:r>
              <a:rPr lang="en-US" b="0" dirty="0"/>
              <a:t>say that you wanted to compute the square root of an value using the </a:t>
            </a:r>
            <a:r>
              <a:rPr lang="en-US" b="0" dirty="0" err="1"/>
              <a:t>microBlaze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you were lucky enough to have a compiler which provided this function you could just use the math library functions.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on the other hand, you did not have the use of such a library, you would have to figure out a way to compute the square root. </a:t>
            </a: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There are many ways to compute the SQRT Function:</a:t>
            </a:r>
          </a:p>
          <a:p>
            <a:r>
              <a:rPr lang="en-US" b="0" dirty="0"/>
              <a:t>Crack open a book to find a mathematical expression</a:t>
            </a:r>
          </a:p>
          <a:p>
            <a:pPr lvl="1"/>
            <a:r>
              <a:rPr lang="en-US" b="0" dirty="0"/>
              <a:t>Unfortunately this typically leads to timely computations</a:t>
            </a:r>
          </a:p>
          <a:p>
            <a:r>
              <a:rPr lang="en-US" b="0" dirty="0" smtClean="0"/>
              <a:t>You could enumerate an every possible value of x and its square root. </a:t>
            </a:r>
          </a:p>
          <a:p>
            <a:pPr lvl="1"/>
            <a:r>
              <a:rPr lang="en-US" b="0" dirty="0" smtClean="0"/>
              <a:t>We could then </a:t>
            </a:r>
            <a:r>
              <a:rPr lang="en-US" b="0" u="sng" dirty="0" smtClean="0"/>
              <a:t>look-up</a:t>
            </a:r>
            <a:r>
              <a:rPr lang="en-US" b="0" dirty="0" smtClean="0"/>
              <a:t> a SQRT in the table, by going to the row corresponding to the x and retrieving its value.</a:t>
            </a:r>
          </a:p>
          <a:p>
            <a:pPr lvl="1"/>
            <a:r>
              <a:rPr lang="en-US" b="0" dirty="0" smtClean="0"/>
              <a:t>This approach seems silly since it would use a lot of space</a:t>
            </a:r>
          </a:p>
          <a:p>
            <a:pPr lvl="1"/>
            <a:r>
              <a:rPr lang="en-US" b="0" dirty="0" smtClean="0"/>
              <a:t>We could reduce this space by eliminating entries</a:t>
            </a:r>
          </a:p>
          <a:p>
            <a:pPr lvl="1"/>
            <a:r>
              <a:rPr lang="en-US" b="0" dirty="0" smtClean="0"/>
              <a:t>We save space at the expense of introducing errors.</a:t>
            </a:r>
          </a:p>
          <a:p>
            <a:r>
              <a:rPr lang="en-US" b="0" dirty="0" smtClean="0"/>
              <a:t>If you wanted the SQRT for x and its entry wasn’t in the table you would have to use the closest x in the table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A good compromise among all three of these design constraints:</a:t>
            </a:r>
          </a:p>
          <a:p>
            <a:pPr lvl="1"/>
            <a:r>
              <a:rPr lang="en-US" b="0" dirty="0" smtClean="0"/>
              <a:t>Space</a:t>
            </a:r>
          </a:p>
          <a:p>
            <a:pPr lvl="1"/>
            <a:r>
              <a:rPr lang="en-US" b="0" dirty="0" smtClean="0"/>
              <a:t>Time</a:t>
            </a:r>
          </a:p>
          <a:p>
            <a:pPr lvl="1"/>
            <a:r>
              <a:rPr lang="en-US" b="0" dirty="0" smtClean="0"/>
              <a:t>Error</a:t>
            </a:r>
          </a:p>
          <a:p>
            <a:r>
              <a:rPr lang="en-US" b="0" dirty="0" smtClean="0"/>
              <a:t>Is to use Interpolation in a partial Look-Up-Table (LUT)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"Interpolation is a mathematical method of creating missing data. ... </a:t>
            </a:r>
            <a:r>
              <a:rPr lang="en-US" b="0" dirty="0" smtClean="0"/>
              <a:t>There </a:t>
            </a:r>
            <a:r>
              <a:rPr lang="en-US" b="0" dirty="0"/>
              <a:t>are many methods of interpolation, but one simple method would be to generate a new value by using the average of the value of the two values on either side of the one to be created</a:t>
            </a:r>
            <a:r>
              <a:rPr lang="en-US" b="0" dirty="0" smtClean="0"/>
              <a:t>.“</a:t>
            </a:r>
          </a:p>
          <a:p>
            <a:r>
              <a:rPr lang="en-US" b="0" dirty="0" smtClean="0"/>
              <a:t>This </a:t>
            </a:r>
            <a:r>
              <a:rPr lang="en-US" b="0" dirty="0"/>
              <a:t>average is also referred to as linear interpolation. </a:t>
            </a:r>
            <a:endParaRPr lang="en-US" b="0" dirty="0" smtClean="0"/>
          </a:p>
          <a:p>
            <a:r>
              <a:rPr lang="en-US" b="0" dirty="0" smtClean="0"/>
              <a:t>For </a:t>
            </a:r>
            <a:r>
              <a:rPr lang="en-US" b="0" dirty="0"/>
              <a:t>example if you have a value of x which is 1/2 way between 0 and 4 then you </a:t>
            </a:r>
            <a:r>
              <a:rPr lang="en-US" b="0" i="1" dirty="0"/>
              <a:t>assume</a:t>
            </a:r>
            <a:r>
              <a:rPr lang="en-US" b="0" dirty="0"/>
              <a:t> that the SQRT is 1/2 between 0 and 2. 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Interpolation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671969"/>
              </p:ext>
            </p:extLst>
          </p:nvPr>
        </p:nvGraphicFramePr>
        <p:xfrm>
          <a:off x="1634648" y="2222465"/>
          <a:ext cx="6105525" cy="319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51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13500</TotalTime>
  <Words>2688</Words>
  <Application>Microsoft Office PowerPoint</Application>
  <PresentationFormat>On-screen Show (4:3)</PresentationFormat>
  <Paragraphs>819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Century Schoolbook</vt:lpstr>
      <vt:lpstr>Helvetica Neue</vt:lpstr>
      <vt:lpstr>Tahoma</vt:lpstr>
      <vt:lpstr>Times New Roman</vt:lpstr>
      <vt:lpstr>Trebuchet MS</vt:lpstr>
      <vt:lpstr>Wingdings</vt:lpstr>
      <vt:lpstr>Office Theme</vt:lpstr>
      <vt:lpstr>1_Blank Presentation</vt:lpstr>
      <vt:lpstr>PowerPoint Presentation</vt:lpstr>
      <vt:lpstr>Lesson Outline</vt:lpstr>
      <vt:lpstr>Interpolation  Block Diagram</vt:lpstr>
      <vt:lpstr>LUT – Look Up Table</vt:lpstr>
      <vt:lpstr>LUT – Look Up Table</vt:lpstr>
      <vt:lpstr>LUT – Look Up Table</vt:lpstr>
      <vt:lpstr>LUT – Look Up Table</vt:lpstr>
      <vt:lpstr>Interpolation</vt:lpstr>
      <vt:lpstr>Example Interpolation</vt:lpstr>
      <vt:lpstr>Linear Interpolation</vt:lpstr>
      <vt:lpstr>PowerPoint Presentation</vt:lpstr>
      <vt:lpstr>Linear Interpolation</vt:lpstr>
      <vt:lpstr>Square Root Interpolation  4 Point LUT</vt:lpstr>
      <vt:lpstr>Square Root Interpolation Equation</vt:lpstr>
      <vt:lpstr>Square Root Interpolation Equation</vt:lpstr>
      <vt:lpstr>Square Root Interpolation Spreadsheet</vt:lpstr>
      <vt:lpstr>Square Root Interpolation Spreadsheet</vt:lpstr>
      <vt:lpstr>Square Root Interpolation Spreadsheet - 4 Point LUT</vt:lpstr>
      <vt:lpstr>Square Root Interpolation  4 Point LUT</vt:lpstr>
      <vt:lpstr>Square Root Interpolation  4 Point LUT</vt:lpstr>
      <vt:lpstr>Square Root Interpolation Data Type</vt:lpstr>
      <vt:lpstr>Square Root Interpolation LUT</vt:lpstr>
      <vt:lpstr>Square Root Interpolation  8 Point LUT</vt:lpstr>
      <vt:lpstr>Square Root Interpolation  8 Point LUT</vt:lpstr>
      <vt:lpstr>Square Root Interpolation LUT</vt:lpstr>
      <vt:lpstr>Practice</vt:lpstr>
      <vt:lpstr>Solution</vt:lpstr>
      <vt:lpstr>Solution with all spreadsheet columns</vt:lpstr>
      <vt:lpstr>Solution</vt:lpstr>
      <vt:lpstr>Solution with all spreadsheet columns</vt:lpstr>
      <vt:lpstr>Interpolation  Block Diagram</vt:lpstr>
      <vt:lpstr>State Machine?</vt:lpstr>
      <vt:lpstr>BRAM</vt:lpstr>
      <vt:lpstr>PowerPoint Presentation</vt:lpstr>
      <vt:lpstr>Signed Multiply Issue with unsigned values</vt:lpstr>
      <vt:lpstr>3 issues</vt:lpstr>
      <vt:lpstr>3 issues</vt:lpstr>
      <vt:lpstr>3 issues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CIV USAF USAFA USAFA/DFEC</cp:lastModifiedBy>
  <cp:revision>647</cp:revision>
  <cp:lastPrinted>2014-08-12T17:37:01Z</cp:lastPrinted>
  <dcterms:created xsi:type="dcterms:W3CDTF">2001-06-27T14:08:57Z</dcterms:created>
  <dcterms:modified xsi:type="dcterms:W3CDTF">2020-04-29T16:35:09Z</dcterms:modified>
</cp:coreProperties>
</file>