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45"/>
  </p:notesMasterIdLst>
  <p:handoutMasterIdLst>
    <p:handoutMasterId r:id="rId46"/>
  </p:handoutMasterIdLst>
  <p:sldIdLst>
    <p:sldId id="286" r:id="rId6"/>
    <p:sldId id="287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3" r:id="rId18"/>
    <p:sldId id="304" r:id="rId19"/>
    <p:sldId id="360" r:id="rId20"/>
    <p:sldId id="306" r:id="rId21"/>
    <p:sldId id="307" r:id="rId22"/>
    <p:sldId id="290" r:id="rId23"/>
    <p:sldId id="310" r:id="rId24"/>
    <p:sldId id="308" r:id="rId25"/>
    <p:sldId id="309" r:id="rId26"/>
    <p:sldId id="311" r:id="rId27"/>
    <p:sldId id="320" r:id="rId28"/>
    <p:sldId id="319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1" r:id="rId37"/>
    <p:sldId id="322" r:id="rId38"/>
    <p:sldId id="325" r:id="rId39"/>
    <p:sldId id="326" r:id="rId40"/>
    <p:sldId id="323" r:id="rId41"/>
    <p:sldId id="324" r:id="rId42"/>
    <p:sldId id="327" r:id="rId43"/>
    <p:sldId id="30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10" d="100"/>
          <a:sy n="110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vivado/boardfiles2015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cumentation/university/Vivado-Teaching/HDL-Design/2013x/Nexys4/Verilog/docs-pdf/Vivado_tutorial.pd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vivado/installatio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453908" y="2347023"/>
            <a:ext cx="5130487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Computer Systems </a:t>
            </a:r>
            <a:r>
              <a:rPr lang="en-US" sz="4000" kern="0" dirty="0">
                <a:effectLst/>
                <a:latin typeface="Trebuchet MS" panose="020B0603020202020204" pitchFamily="34" charset="0"/>
              </a:rPr>
              <a:t>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4000" kern="0" dirty="0" err="1" smtClean="0">
                <a:effectLst/>
                <a:latin typeface="Trebuchet MS" panose="020B0603020202020204" pitchFamily="34" charset="0"/>
              </a:rPr>
              <a:t>Vivado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 Installation</a:t>
            </a:r>
            <a:endParaRPr lang="en-US" sz="40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10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23863"/>
            <a:ext cx="7962900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81025"/>
            <a:ext cx="79629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662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11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19100"/>
            <a:ext cx="798195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755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12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38150"/>
            <a:ext cx="796290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978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13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38150"/>
            <a:ext cx="796290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23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14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18" y="1143000"/>
            <a:ext cx="664709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730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Load </a:t>
            </a:r>
            <a:r>
              <a:rPr lang="en-US" b="0" dirty="0" err="1" smtClean="0"/>
              <a:t>xilinx.lic</a:t>
            </a:r>
            <a:r>
              <a:rPr lang="en-US" b="0" dirty="0" smtClean="0"/>
              <a:t> file from drive otherwise retrieve a </a:t>
            </a:r>
            <a:r>
              <a:rPr lang="en-US" b="0" dirty="0" err="1" smtClean="0"/>
              <a:t>WebPack</a:t>
            </a:r>
            <a:r>
              <a:rPr lang="en-US" b="0" dirty="0" smtClean="0"/>
              <a:t> license from Xilinx.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15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51" y="2331728"/>
            <a:ext cx="5285998" cy="452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283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16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55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Install the </a:t>
            </a:r>
            <a:r>
              <a:rPr lang="en-US" b="0" dirty="0" err="1"/>
              <a:t>Digilent</a:t>
            </a:r>
            <a:r>
              <a:rPr lang="en-US" b="0" dirty="0"/>
              <a:t> Board Support Files:  (also included on Drive)</a:t>
            </a:r>
          </a:p>
          <a:p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://reference.digilentinc.com/vivado/boardfiles2015</a:t>
            </a:r>
            <a:endParaRPr lang="en-US" b="0" dirty="0"/>
          </a:p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Board Files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17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2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err="1"/>
              <a:t>Vivado</a:t>
            </a:r>
            <a:r>
              <a:rPr lang="en-US" b="0" dirty="0"/>
              <a:t> Tutorial:</a:t>
            </a:r>
          </a:p>
          <a:p>
            <a:r>
              <a:rPr lang="en-US" b="0" dirty="0">
                <a:hlinkClick r:id="rId2"/>
              </a:rPr>
              <a:t>http://www.xilinx.com/support/documentation/university/Vivado-Teaching/HDL-Design/2013x/Nexys4/Verilog/docs-pdf/Vivado_tutorial.pdf</a:t>
            </a:r>
            <a:endParaRPr lang="en-US" b="0" dirty="0"/>
          </a:p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18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99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19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56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Installing </a:t>
            </a:r>
            <a:r>
              <a:rPr lang="en-US" b="0" dirty="0" err="1"/>
              <a:t>WebPack</a:t>
            </a:r>
            <a:r>
              <a:rPr lang="en-US" b="0" dirty="0"/>
              <a:t> Version follow these instructions:</a:t>
            </a:r>
          </a:p>
          <a:p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reference.digilentinc.com/vivado/installation</a:t>
            </a:r>
            <a:endParaRPr lang="en-US" b="0" dirty="0" smtClean="0"/>
          </a:p>
          <a:p>
            <a:r>
              <a:rPr lang="en-US" b="0" dirty="0" smtClean="0"/>
              <a:t>Follow the next few slides for the ECE 383 specific installation 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58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20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857250"/>
            <a:ext cx="71818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618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21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97" y="1522413"/>
            <a:ext cx="577143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93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22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92" y="1522413"/>
            <a:ext cx="576204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675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23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92" y="1522413"/>
            <a:ext cx="5754186" cy="431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605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24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Select </a:t>
            </a:r>
            <a:r>
              <a:rPr lang="en-US" dirty="0" smtClean="0"/>
              <a:t>VHDL </a:t>
            </a:r>
            <a:r>
              <a:rPr lang="en-US" b="0" dirty="0" smtClean="0"/>
              <a:t>as </a:t>
            </a:r>
            <a:r>
              <a:rPr lang="en-US" b="0" dirty="0"/>
              <a:t>the </a:t>
            </a:r>
            <a:r>
              <a:rPr lang="en-US" b="0" i="1" dirty="0"/>
              <a:t>Target language </a:t>
            </a:r>
            <a:r>
              <a:rPr lang="en-US" b="0" dirty="0"/>
              <a:t>and </a:t>
            </a:r>
            <a:r>
              <a:rPr lang="en-US" b="0" i="1" dirty="0"/>
              <a:t>Simulator language </a:t>
            </a:r>
            <a:r>
              <a:rPr lang="en-US" b="0" dirty="0"/>
              <a:t>in the </a:t>
            </a:r>
            <a:r>
              <a:rPr lang="en-US" b="0" i="1" dirty="0"/>
              <a:t>Add Sources </a:t>
            </a:r>
            <a:r>
              <a:rPr lang="en-US" b="0" dirty="0"/>
              <a:t>form.</a:t>
            </a:r>
            <a:endParaRPr lang="en-US" b="0" dirty="0" smtClean="0"/>
          </a:p>
          <a:p>
            <a:r>
              <a:rPr lang="en-US" b="0" dirty="0" smtClean="0"/>
              <a:t>Click </a:t>
            </a:r>
            <a:r>
              <a:rPr lang="en-US" b="0" dirty="0"/>
              <a:t>on the </a:t>
            </a:r>
            <a:r>
              <a:rPr lang="en-US" dirty="0"/>
              <a:t>Add Files… </a:t>
            </a:r>
            <a:r>
              <a:rPr lang="en-US" b="0" dirty="0"/>
              <a:t>button, browse to the </a:t>
            </a:r>
            <a:r>
              <a:rPr lang="en-US" dirty="0"/>
              <a:t>M:\Campus\DFEC\xilinx_ise\ECE383_Install\VHDL example </a:t>
            </a:r>
            <a:r>
              <a:rPr lang="en-US" b="0" dirty="0"/>
              <a:t>directory, </a:t>
            </a:r>
            <a:r>
              <a:rPr lang="en-US" b="0" dirty="0" smtClean="0"/>
              <a:t>select </a:t>
            </a:r>
            <a:r>
              <a:rPr lang="en-US" b="0" i="1" dirty="0"/>
              <a:t>l</a:t>
            </a:r>
            <a:r>
              <a:rPr lang="en-US" b="0" i="1" dirty="0" smtClean="0"/>
              <a:t>ec1.vhdl, </a:t>
            </a:r>
            <a:r>
              <a:rPr lang="en-US" b="0" dirty="0"/>
              <a:t>click </a:t>
            </a:r>
            <a:r>
              <a:rPr lang="en-US" dirty="0"/>
              <a:t>Open</a:t>
            </a:r>
            <a:r>
              <a:rPr lang="en-US" b="0" dirty="0"/>
              <a:t>, and then click </a:t>
            </a:r>
            <a:r>
              <a:rPr lang="en-US" dirty="0"/>
              <a:t>Next</a:t>
            </a:r>
            <a:r>
              <a:rPr lang="en-US" b="0" dirty="0"/>
              <a:t>.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347335"/>
            <a:ext cx="6343650" cy="451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280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25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Click </a:t>
            </a:r>
            <a:r>
              <a:rPr lang="en-US" dirty="0"/>
              <a:t>Next </a:t>
            </a:r>
            <a:r>
              <a:rPr lang="en-US" b="0" dirty="0"/>
              <a:t>to </a:t>
            </a:r>
            <a:r>
              <a:rPr lang="en-US" b="0" dirty="0" smtClean="0"/>
              <a:t>get to the </a:t>
            </a:r>
            <a:r>
              <a:rPr lang="en-US" b="0" i="1" dirty="0" smtClean="0"/>
              <a:t>Add Cons</a:t>
            </a:r>
            <a:r>
              <a:rPr lang="en-US" b="0" dirty="0" smtClean="0"/>
              <a:t>traints form.</a:t>
            </a:r>
          </a:p>
          <a:p>
            <a:r>
              <a:rPr lang="en-US" b="0" dirty="0"/>
              <a:t>Click </a:t>
            </a:r>
            <a:r>
              <a:rPr lang="en-US" dirty="0"/>
              <a:t>Next </a:t>
            </a:r>
            <a:r>
              <a:rPr lang="en-US" b="0" dirty="0"/>
              <a:t>if the entry is already auto-populated, otherwise click on the </a:t>
            </a:r>
            <a:r>
              <a:rPr lang="en-US" dirty="0"/>
              <a:t>Add Files… </a:t>
            </a:r>
            <a:r>
              <a:rPr lang="en-US" b="0" dirty="0" smtClean="0"/>
              <a:t>button, browse </a:t>
            </a:r>
            <a:r>
              <a:rPr lang="en-US" b="0" dirty="0"/>
              <a:t>to the </a:t>
            </a:r>
            <a:r>
              <a:rPr lang="en-US" dirty="0"/>
              <a:t>M:\Campus\DFEC\xilinx_ise\ECE383_Install\VHDL example</a:t>
            </a:r>
            <a:r>
              <a:rPr lang="en-US" dirty="0" smtClean="0"/>
              <a:t> </a:t>
            </a:r>
            <a:r>
              <a:rPr lang="en-US" b="0" dirty="0"/>
              <a:t>directory and select </a:t>
            </a:r>
            <a:r>
              <a:rPr lang="en-US" b="0" i="1" dirty="0" err="1"/>
              <a:t>tutorial.xdc</a:t>
            </a:r>
            <a:r>
              <a:rPr lang="en-US" b="0" i="1" dirty="0"/>
              <a:t>, </a:t>
            </a:r>
            <a:r>
              <a:rPr lang="en-US" b="0" dirty="0"/>
              <a:t>and click </a:t>
            </a:r>
            <a:r>
              <a:rPr lang="en-US" dirty="0"/>
              <a:t>Open.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57250"/>
            <a:ext cx="7162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35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26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862013"/>
            <a:ext cx="71818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49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27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57250"/>
            <a:ext cx="72009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439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28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614488"/>
            <a:ext cx="38004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947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29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86"/>
          <a:stretch/>
        </p:blipFill>
        <p:spPr bwMode="auto">
          <a:xfrm>
            <a:off x="390525" y="1475582"/>
            <a:ext cx="8353425" cy="492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964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If you want to download the 18 GB of installation files then click </a:t>
            </a:r>
            <a:r>
              <a:rPr lang="en-US" b="0" dirty="0"/>
              <a:t>on </a:t>
            </a:r>
            <a:r>
              <a:rPr lang="en-US" b="0" dirty="0" smtClean="0"/>
              <a:t>Xilinx_Vivado_SDK_2016.4_1215_1_Win64.exe</a:t>
            </a:r>
          </a:p>
          <a:p>
            <a:r>
              <a:rPr lang="en-US" dirty="0" smtClean="0"/>
              <a:t>***Note:  This option is not advised since it will take several hours to download the installation files***</a:t>
            </a:r>
          </a:p>
          <a:p>
            <a:r>
              <a:rPr lang="en-US" dirty="0" smtClean="0"/>
              <a:t>Otherwise skip the next two slides!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78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30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 RTL analysis on the source file</a:t>
            </a:r>
            <a:r>
              <a:rPr lang="en-US" dirty="0" smtClean="0"/>
              <a:t>.</a:t>
            </a:r>
          </a:p>
          <a:p>
            <a:r>
              <a:rPr lang="en-US" b="0" dirty="0"/>
              <a:t>Expand the </a:t>
            </a:r>
            <a:r>
              <a:rPr lang="en-US" b="0" i="1" dirty="0"/>
              <a:t>Open Elaborated Design </a:t>
            </a:r>
            <a:r>
              <a:rPr lang="en-US" b="0" dirty="0"/>
              <a:t>entry under the </a:t>
            </a:r>
            <a:r>
              <a:rPr lang="en-US" b="0" i="1" dirty="0"/>
              <a:t>RTL Analysis </a:t>
            </a:r>
            <a:r>
              <a:rPr lang="en-US" b="0" dirty="0"/>
              <a:t>tasks of the </a:t>
            </a:r>
            <a:r>
              <a:rPr lang="en-US" b="0" i="1" dirty="0"/>
              <a:t>Flow </a:t>
            </a:r>
            <a:r>
              <a:rPr lang="en-US" b="0" i="1" dirty="0" smtClean="0"/>
              <a:t>Navigator </a:t>
            </a:r>
            <a:r>
              <a:rPr lang="en-US" b="0" dirty="0" smtClean="0"/>
              <a:t>pane </a:t>
            </a:r>
            <a:r>
              <a:rPr lang="en-US" b="0" dirty="0"/>
              <a:t>and click on </a:t>
            </a:r>
            <a:r>
              <a:rPr lang="en-US" dirty="0"/>
              <a:t>Schematic</a:t>
            </a:r>
            <a:r>
              <a:rPr lang="en-US" b="0" dirty="0"/>
              <a:t>.</a:t>
            </a:r>
          </a:p>
          <a:p>
            <a:r>
              <a:rPr lang="en-US" b="0" dirty="0"/>
              <a:t>The model (design) will be elaborated and a logic view of the design is displayed.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3990975"/>
            <a:ext cx="2581275" cy="21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612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52579"/>
            <a:ext cx="8772525" cy="461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61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Implement Design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32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2971800"/>
            <a:ext cx="187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796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Bitstream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33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Bitstream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33563"/>
            <a:ext cx="1809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43"/>
          <a:stretch/>
        </p:blipFill>
        <p:spPr bwMode="auto">
          <a:xfrm>
            <a:off x="2838450" y="2909888"/>
            <a:ext cx="4187039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909888"/>
            <a:ext cx="428223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17" y="3459115"/>
            <a:ext cx="31146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806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Open Target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34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Target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Board/Chip show up in Hardware list</a:t>
            </a:r>
            <a:endParaRPr lang="en-US" dirty="0"/>
          </a:p>
          <a:p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19288"/>
            <a:ext cx="17526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36316" y="1919288"/>
            <a:ext cx="2728393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75000"/>
            <a:ext cx="3276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340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Program Device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35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 Device 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043113"/>
            <a:ext cx="1762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14725" y="1584325"/>
            <a:ext cx="248602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66" y="3961834"/>
            <a:ext cx="58007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176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 smtClean="0"/>
              <a:t>XSim</a:t>
            </a:r>
            <a:r>
              <a:rPr lang="en-US" dirty="0" smtClean="0"/>
              <a:t> </a:t>
            </a:r>
            <a:r>
              <a:rPr lang="en-US" dirty="0"/>
              <a:t>Simulator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36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Simulate the Design using the </a:t>
            </a:r>
            <a:r>
              <a:rPr lang="en-US" dirty="0" err="1"/>
              <a:t>XSim</a:t>
            </a:r>
            <a:r>
              <a:rPr lang="en-US" dirty="0"/>
              <a:t> Simulator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0" y="1882460"/>
            <a:ext cx="1743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31" y="2215835"/>
            <a:ext cx="9183331" cy="418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73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 smtClean="0"/>
              <a:t>XSim</a:t>
            </a:r>
            <a:r>
              <a:rPr lang="en-US" dirty="0" smtClean="0"/>
              <a:t> </a:t>
            </a:r>
            <a:r>
              <a:rPr lang="en-US" dirty="0"/>
              <a:t>Simulator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37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7"/>
          <a:stretch/>
        </p:blipFill>
        <p:spPr bwMode="auto">
          <a:xfrm>
            <a:off x="604837" y="1455420"/>
            <a:ext cx="7934326" cy="540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40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28775"/>
            <a:ext cx="3810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80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39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55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4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28625"/>
            <a:ext cx="79724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896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5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8625"/>
            <a:ext cx="79248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021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Run xsetup.exe in the Xilinx_2016.4 </a:t>
            </a:r>
            <a:r>
              <a:rPr lang="en-US" b="0" dirty="0" smtClean="0"/>
              <a:t>folder with </a:t>
            </a:r>
            <a:r>
              <a:rPr lang="en-US" b="0" dirty="0"/>
              <a:t>full </a:t>
            </a:r>
            <a:r>
              <a:rPr lang="en-US" b="0" dirty="0" smtClean="0"/>
              <a:t>downloaded </a:t>
            </a:r>
            <a:r>
              <a:rPr lang="en-US" b="0" dirty="0"/>
              <a:t>image</a:t>
            </a:r>
          </a:p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6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29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7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38150"/>
            <a:ext cx="793432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234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8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33388"/>
            <a:ext cx="79438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13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Installation</a:t>
            </a:r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9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33388"/>
            <a:ext cx="79629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420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70497</TotalTime>
  <Words>385</Words>
  <Application>Microsoft Office PowerPoint</Application>
  <PresentationFormat>On-screen Show (4:3)</PresentationFormat>
  <Paragraphs>108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4_USAFA Standard</vt:lpstr>
      <vt:lpstr>5_USAFA Standard</vt:lpstr>
      <vt:lpstr>PowerPoint Presentation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Installation</vt:lpstr>
      <vt:lpstr>Vivado Board Files</vt:lpstr>
      <vt:lpstr>Vivado Tutorial</vt:lpstr>
      <vt:lpstr>Vivado Project</vt:lpstr>
      <vt:lpstr>Vivado Project</vt:lpstr>
      <vt:lpstr>Vivado Tutorial</vt:lpstr>
      <vt:lpstr>Vivado Tutorial</vt:lpstr>
      <vt:lpstr>Vivado Tutorial</vt:lpstr>
      <vt:lpstr>Vivado Tutorial</vt:lpstr>
      <vt:lpstr>Vivado Tutorial</vt:lpstr>
      <vt:lpstr>Vivado Tutorial</vt:lpstr>
      <vt:lpstr>Vivado Tutorial</vt:lpstr>
      <vt:lpstr>Vivado Tutorial</vt:lpstr>
      <vt:lpstr>Vivado Tutorial</vt:lpstr>
      <vt:lpstr>Vivado Tutorial</vt:lpstr>
      <vt:lpstr>Vivado Tutorial</vt:lpstr>
      <vt:lpstr>Implement Design</vt:lpstr>
      <vt:lpstr>Generate Bitstream</vt:lpstr>
      <vt:lpstr>Open Target</vt:lpstr>
      <vt:lpstr>Program Device</vt:lpstr>
      <vt:lpstr>XSim Simulator</vt:lpstr>
      <vt:lpstr>XSim Simulator</vt:lpstr>
      <vt:lpstr>Lecture 1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Capt Jeff Falkinburg</cp:lastModifiedBy>
  <cp:revision>4272</cp:revision>
  <cp:lastPrinted>2015-06-02T19:35:14Z</cp:lastPrinted>
  <dcterms:created xsi:type="dcterms:W3CDTF">2005-08-12T19:45:51Z</dcterms:created>
  <dcterms:modified xsi:type="dcterms:W3CDTF">2017-01-04T20:16:56Z</dcterms:modified>
</cp:coreProperties>
</file>