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83" autoAdjust="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27FD6-C675-462C-9329-3E5FD6304125}"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A441C-432E-4A0B-A3B3-B264B29EB1B1}" type="slidenum">
              <a:rPr lang="en-US" smtClean="0"/>
              <a:t>‹#›</a:t>
            </a:fld>
            <a:endParaRPr lang="en-US"/>
          </a:p>
        </p:txBody>
      </p:sp>
    </p:spTree>
    <p:extLst>
      <p:ext uri="{BB962C8B-B14F-4D97-AF65-F5344CB8AC3E}">
        <p14:creationId xmlns:p14="http://schemas.microsoft.com/office/powerpoint/2010/main" val="218546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rdictionary.com/affec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yourdictionary.com/effect"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1aiway.com/nlp4net/services/enparser/"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1aiway.com/nlp4net/services/enparser/"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1aiway.com/nlp4net/services/enparser/"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grammarbook.com/numbers/numbers.asp"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1aiway.co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1aiway.co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1aiway.co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Times New Roman" pitchFamily="18" charset="0"/>
                <a:cs typeface="Arial" charset="0"/>
              </a:rPr>
              <a:t>B: The word "number" is appropriate because the sentence refers to a quantity that can be counted</a:t>
            </a:r>
          </a:p>
          <a:p>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noun "criteria" is plural.</a:t>
            </a:r>
          </a:p>
          <a:p>
            <a:r>
              <a:rPr lang="en-US" sz="1200" b="0" i="0" kern="1200" dirty="0" smtClean="0">
                <a:solidFill>
                  <a:schemeClr val="tx1"/>
                </a:solidFill>
                <a:latin typeface="+mn-lt"/>
                <a:ea typeface="+mn-ea"/>
                <a:cs typeface="+mn-cs"/>
              </a:rPr>
              <a:t>A:</a:t>
            </a:r>
            <a:r>
              <a:rPr lang="en-US" sz="1200" b="0" i="0" kern="1200" baseline="0" dirty="0" smtClean="0">
                <a:solidFill>
                  <a:schemeClr val="tx1"/>
                </a:solidFill>
                <a:latin typeface="+mn-lt"/>
                <a:ea typeface="+mn-ea"/>
                <a:cs typeface="+mn-cs"/>
              </a:rPr>
              <a:t> are</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latin typeface="+mn-lt"/>
                <a:ea typeface="+mn-ea"/>
                <a:cs typeface="+mn-cs"/>
              </a:rPr>
              <a:t>With a "neither/nor" construction of the subject, the number of the noun closest to the verb determines the number of the verb. In this case, because the noun "firm" is singular, the verb is singular.</a:t>
            </a:r>
          </a:p>
          <a:p>
            <a:r>
              <a:rPr lang="en-US" dirty="0" smtClean="0"/>
              <a:t>B: is</a:t>
            </a:r>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B: In general, to form the singular possessive of a noun, add </a:t>
            </a:r>
            <a:r>
              <a:rPr lang="en-US" sz="1100" i="1" dirty="0">
                <a:latin typeface="Arial" charset="0"/>
              </a:rPr>
              <a:t>'s</a:t>
            </a:r>
            <a:r>
              <a:rPr lang="en-US" sz="1100" dirty="0">
                <a:latin typeface="Arial" charset="0"/>
              </a:rPr>
              <a:t>.</a:t>
            </a:r>
          </a:p>
          <a:p>
            <a:endParaRPr lang="en-US" dirty="0"/>
          </a:p>
        </p:txBody>
      </p:sp>
      <p:sp>
        <p:nvSpPr>
          <p:cNvPr id="4" name="Slide Number Placeholder 3"/>
          <p:cNvSpPr>
            <a:spLocks noGrp="1"/>
          </p:cNvSpPr>
          <p:nvPr>
            <p:ph type="sldNum" sz="quarter" idx="10"/>
          </p:nvPr>
        </p:nvSpPr>
        <p:spPr>
          <a:xfrm>
            <a:off x="3884414" y="8684381"/>
            <a:ext cx="2972098" cy="458108"/>
          </a:xfrm>
          <a:prstGeom prst="rect">
            <a:avLst/>
          </a:prstGeom>
        </p:spPr>
        <p:txBody>
          <a:bodyPr/>
          <a:lstStyle/>
          <a:p>
            <a:pPr>
              <a:defRPr/>
            </a:pPr>
            <a:fld id="{E4AA0C8F-33D9-4C52-989C-610673A3CEF4}"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C: In general, to form the singular possessive of a noun, add </a:t>
            </a:r>
            <a:r>
              <a:rPr lang="en-US" sz="1100" i="1" dirty="0">
                <a:latin typeface="Arial" charset="0"/>
              </a:rPr>
              <a:t>'s</a:t>
            </a:r>
            <a:r>
              <a:rPr lang="en-US" sz="1100" dirty="0">
                <a:latin typeface="Arial" charset="0"/>
              </a:rPr>
              <a:t>. Occasionally, you will have a noun, such as "Moses" or "Mount St. Helens" with an s-sound ending such that addition of the possessive does not cause an extra </a:t>
            </a:r>
            <a:r>
              <a:rPr lang="en-US" sz="1100" i="1" dirty="0">
                <a:latin typeface="Arial" charset="0"/>
              </a:rPr>
              <a:t>s </a:t>
            </a:r>
            <a:r>
              <a:rPr lang="en-US" sz="1100" dirty="0">
                <a:latin typeface="Arial" charset="0"/>
              </a:rPr>
              <a:t>syllable in the pronunciation. In such unusual cases, the singular possessive is formed by the addition of an apostrophe. Note that "boss" is </a:t>
            </a:r>
            <a:r>
              <a:rPr lang="en-US" sz="1100" i="1" dirty="0">
                <a:latin typeface="Arial" charset="0"/>
              </a:rPr>
              <a:t>not</a:t>
            </a:r>
            <a:r>
              <a:rPr lang="en-US" sz="1100" dirty="0">
                <a:latin typeface="Arial" charset="0"/>
              </a:rPr>
              <a:t> one of these cases. The possessive form adds an extra syllable and therefore </a:t>
            </a:r>
            <a:r>
              <a:rPr lang="en-US" sz="1100" i="1" dirty="0">
                <a:latin typeface="Arial" charset="0"/>
              </a:rPr>
              <a:t>'s</a:t>
            </a:r>
            <a:r>
              <a:rPr lang="en-US" sz="1100" dirty="0">
                <a:latin typeface="Arial" charset="0"/>
              </a:rPr>
              <a:t>.</a:t>
            </a:r>
          </a:p>
        </p:txBody>
      </p:sp>
      <p:sp>
        <p:nvSpPr>
          <p:cNvPr id="4" name="Slide Number Placeholder 3"/>
          <p:cNvSpPr>
            <a:spLocks noGrp="1"/>
          </p:cNvSpPr>
          <p:nvPr>
            <p:ph type="sldNum" sz="quarter" idx="10"/>
          </p:nvPr>
        </p:nvSpPr>
        <p:spPr>
          <a:xfrm>
            <a:off x="3884414" y="8684381"/>
            <a:ext cx="2972098" cy="458108"/>
          </a:xfrm>
          <a:prstGeom prst="rect">
            <a:avLst/>
          </a:prstGeom>
        </p:spPr>
        <p:txBody>
          <a:bodyPr/>
          <a:lstStyle/>
          <a:p>
            <a:pPr>
              <a:defRPr/>
            </a:pPr>
            <a:fld id="{E4AA0C8F-33D9-4C52-989C-610673A3CEF4}"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dirty="0" smtClean="0"/>
              <a:t>A: </a:t>
            </a:r>
            <a:r>
              <a:rPr lang="en-US" sz="1100" i="1" dirty="0">
                <a:latin typeface="Arial" charset="0"/>
              </a:rPr>
              <a:t>its</a:t>
            </a:r>
            <a:r>
              <a:rPr lang="en-US" sz="1100" dirty="0">
                <a:latin typeface="Arial" charset="0"/>
              </a:rPr>
              <a:t>, is the possessive form of the word </a:t>
            </a:r>
            <a:r>
              <a:rPr lang="en-US" sz="1100" i="1" dirty="0">
                <a:latin typeface="Arial" charset="0"/>
              </a:rPr>
              <a:t>it</a:t>
            </a:r>
            <a:r>
              <a:rPr lang="en-US" sz="1100" dirty="0">
                <a:latin typeface="Arial" charset="0"/>
              </a:rPr>
              <a:t>.   Use this form when indicating ownership to a previously specified subject. </a:t>
            </a:r>
          </a:p>
          <a:p>
            <a:pPr defTabSz="864931" eaLnBrk="0" fontAlgn="base" hangingPunct="0">
              <a:spcBef>
                <a:spcPct val="30000"/>
              </a:spcBef>
              <a:spcAft>
                <a:spcPct val="0"/>
              </a:spcAft>
              <a:defRPr/>
            </a:pPr>
            <a:r>
              <a:rPr lang="en-US" sz="1100" i="1" dirty="0">
                <a:latin typeface="Arial" charset="0"/>
              </a:rPr>
              <a:t>it’s</a:t>
            </a:r>
            <a:r>
              <a:rPr lang="en-US" sz="1100" dirty="0">
                <a:latin typeface="Arial" charset="0"/>
              </a:rPr>
              <a:t>, is usually a contraction of the phrase </a:t>
            </a:r>
            <a:r>
              <a:rPr lang="en-US" sz="1100" i="1" dirty="0">
                <a:latin typeface="Arial" charset="0"/>
              </a:rPr>
              <a:t>it is</a:t>
            </a:r>
            <a:r>
              <a:rPr lang="en-US" sz="1100" dirty="0" smtClean="0">
                <a:latin typeface="Arial" charset="0"/>
              </a:rPr>
              <a:t>,</a:t>
            </a:r>
          </a:p>
          <a:p>
            <a:pPr defTabSz="864931" eaLnBrk="0" fontAlgn="base" hangingPunct="0">
              <a:spcBef>
                <a:spcPct val="30000"/>
              </a:spcBef>
              <a:spcAft>
                <a:spcPct val="0"/>
              </a:spcAft>
              <a:defRPr/>
            </a:pPr>
            <a:endParaRPr lang="en-US" sz="1100" dirty="0" smtClean="0">
              <a:latin typeface="Arial" charset="0"/>
            </a:endParaRPr>
          </a:p>
          <a:p>
            <a:pPr marL="0" marR="0" indent="0" algn="l" defTabSz="864931"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It's is a contraction for "it is" and </a:t>
            </a:r>
            <a:r>
              <a:rPr lang="en-US" sz="1200" b="1" i="0" kern="1200" dirty="0" smtClean="0">
                <a:solidFill>
                  <a:schemeClr val="tx1"/>
                </a:solidFill>
                <a:effectLst/>
                <a:latin typeface="+mn-lt"/>
                <a:ea typeface="+mn-ea"/>
                <a:cs typeface="+mn-cs"/>
              </a:rPr>
              <a:t>its</a:t>
            </a:r>
            <a:r>
              <a:rPr lang="en-US" sz="1200" b="0" i="0" kern="1200" dirty="0" smtClean="0">
                <a:solidFill>
                  <a:schemeClr val="tx1"/>
                </a:solidFill>
                <a:effectLst/>
                <a:latin typeface="+mn-lt"/>
                <a:ea typeface="+mn-ea"/>
                <a:cs typeface="+mn-cs"/>
              </a:rPr>
              <a:t> is a possessive pronoun meaning "belonging to it." It's raining out = it is raining out. A simple way to remember this rule is the fact that you don't use an </a:t>
            </a:r>
            <a:r>
              <a:rPr lang="en-US" sz="1200" b="1" i="0" kern="1200" dirty="0" smtClean="0">
                <a:solidFill>
                  <a:schemeClr val="tx1"/>
                </a:solidFill>
                <a:effectLst/>
                <a:latin typeface="+mn-lt"/>
                <a:ea typeface="+mn-ea"/>
                <a:cs typeface="+mn-cs"/>
              </a:rPr>
              <a:t>apostrophe</a:t>
            </a:r>
            <a:r>
              <a:rPr lang="en-US" sz="1200" b="0" i="0" kern="1200" dirty="0" smtClean="0">
                <a:solidFill>
                  <a:schemeClr val="tx1"/>
                </a:solidFill>
                <a:effectLst/>
                <a:latin typeface="+mn-lt"/>
                <a:ea typeface="+mn-ea"/>
                <a:cs typeface="+mn-cs"/>
              </a:rPr>
              <a:t> for the possessive his or hers, so don't do it with </a:t>
            </a:r>
            <a:r>
              <a:rPr lang="en-US" sz="1200" b="1" i="0" kern="1200" dirty="0" smtClean="0">
                <a:solidFill>
                  <a:schemeClr val="tx1"/>
                </a:solidFill>
                <a:effectLst/>
                <a:latin typeface="+mn-lt"/>
                <a:ea typeface="+mn-ea"/>
                <a:cs typeface="+mn-cs"/>
              </a:rPr>
              <a:t>its</a:t>
            </a:r>
            <a:r>
              <a:rPr lang="en-US" sz="1200" b="0" i="0" kern="1200" dirty="0" smtClean="0">
                <a:solidFill>
                  <a:schemeClr val="tx1"/>
                </a:solidFill>
                <a:effectLst/>
                <a:latin typeface="+mn-lt"/>
                <a:ea typeface="+mn-ea"/>
                <a:cs typeface="+mn-cs"/>
              </a:rPr>
              <a:t>!)</a:t>
            </a:r>
            <a:endParaRPr lang="en-US" dirty="0" smtClean="0"/>
          </a:p>
          <a:p>
            <a:pPr defTabSz="864931" eaLnBrk="0" fontAlgn="base" hangingPunct="0">
              <a:spcBef>
                <a:spcPct val="30000"/>
              </a:spcBef>
              <a:spcAft>
                <a:spcPct val="0"/>
              </a:spcAft>
              <a:defRPr/>
            </a:pPr>
            <a:endParaRPr lang="en-US" dirty="0" smtClean="0"/>
          </a:p>
        </p:txBody>
      </p:sp>
      <p:sp>
        <p:nvSpPr>
          <p:cNvPr id="4" name="Slide Number Placeholder 3"/>
          <p:cNvSpPr>
            <a:spLocks noGrp="1"/>
          </p:cNvSpPr>
          <p:nvPr>
            <p:ph type="sldNum" sz="quarter" idx="10"/>
          </p:nvPr>
        </p:nvSpPr>
        <p:spPr>
          <a:xfrm>
            <a:off x="3884414" y="8684381"/>
            <a:ext cx="2972098" cy="458108"/>
          </a:xfrm>
          <a:prstGeom prst="rect">
            <a:avLst/>
          </a:prstGeom>
        </p:spPr>
        <p:txBody>
          <a:bodyPr/>
          <a:lstStyle/>
          <a:p>
            <a:pPr>
              <a:defRPr/>
            </a:pPr>
            <a:fld id="{E4AA0C8F-33D9-4C52-989C-610673A3CEF4}"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B: In general, to form the possessive of a plural noun, simply add an apostrophe to the plural form.</a:t>
            </a:r>
          </a:p>
          <a:p>
            <a:endParaRPr lang="en-US" dirty="0"/>
          </a:p>
        </p:txBody>
      </p:sp>
      <p:sp>
        <p:nvSpPr>
          <p:cNvPr id="4" name="Slide Number Placeholder 3"/>
          <p:cNvSpPr>
            <a:spLocks noGrp="1"/>
          </p:cNvSpPr>
          <p:nvPr>
            <p:ph type="sldNum" sz="quarter" idx="10"/>
          </p:nvPr>
        </p:nvSpPr>
        <p:spPr>
          <a:xfrm>
            <a:off x="3884414" y="8684381"/>
            <a:ext cx="2972098" cy="458108"/>
          </a:xfrm>
          <a:prstGeom prst="rect">
            <a:avLst/>
          </a:prstGeom>
        </p:spPr>
        <p:txBody>
          <a:bodyPr/>
          <a:lstStyle/>
          <a:p>
            <a:pPr>
              <a:defRPr/>
            </a:pPr>
            <a:fld id="{E4AA0C8F-33D9-4C52-989C-610673A3CEF4}"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Subjects:  Formula to find the subject of a sentence, first find the verb and ask this question:  Who/What + Verb? </a:t>
            </a:r>
          </a:p>
          <a:p>
            <a:endParaRPr lang="en-US"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The insurance agent is the </a:t>
            </a:r>
            <a:r>
              <a:rPr lang="en-US" dirty="0" err="1" smtClean="0"/>
              <a:t>do’er</a:t>
            </a:r>
            <a:r>
              <a:rPr lang="en-US" dirty="0" smtClean="0"/>
              <a:t> in this sentence</a:t>
            </a:r>
            <a:endParaRPr lang="en-US" dirty="0"/>
          </a:p>
        </p:txBody>
      </p:sp>
      <p:sp>
        <p:nvSpPr>
          <p:cNvPr id="4" name="Slide Number Placeholder 3"/>
          <p:cNvSpPr>
            <a:spLocks noGrp="1"/>
          </p:cNvSpPr>
          <p:nvPr>
            <p:ph type="sldNum" sz="quarter" idx="10"/>
          </p:nvPr>
        </p:nvSpPr>
        <p:spPr/>
        <p:txBody>
          <a:bodyPr/>
          <a:lstStyle/>
          <a:p>
            <a:pPr>
              <a:defRPr/>
            </a:pPr>
            <a:fld id="{9B963660-9D9C-40E3-B9EF-21DDEEE07AE1}" type="slidenum">
              <a:rPr lang="en-US" smtClean="0"/>
              <a:pPr>
                <a:defRPr/>
              </a:pPr>
              <a:t>18</a:t>
            </a:fld>
            <a:endParaRPr lang="en-US"/>
          </a:p>
        </p:txBody>
      </p:sp>
    </p:spTree>
    <p:extLst>
      <p:ext uri="{BB962C8B-B14F-4D97-AF65-F5344CB8AC3E}">
        <p14:creationId xmlns:p14="http://schemas.microsoft.com/office/powerpoint/2010/main" val="21276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system is doing the passing of the tests.</a:t>
            </a:r>
            <a:endParaRPr lang="en-US" dirty="0"/>
          </a:p>
        </p:txBody>
      </p:sp>
      <p:sp>
        <p:nvSpPr>
          <p:cNvPr id="4" name="Slide Number Placeholder 3"/>
          <p:cNvSpPr>
            <a:spLocks noGrp="1"/>
          </p:cNvSpPr>
          <p:nvPr>
            <p:ph type="sldNum" sz="quarter" idx="10"/>
          </p:nvPr>
        </p:nvSpPr>
        <p:spPr/>
        <p:txBody>
          <a:bodyPr/>
          <a:lstStyle/>
          <a:p>
            <a:pPr>
              <a:defRPr/>
            </a:pPr>
            <a:fld id="{9B963660-9D9C-40E3-B9EF-21DDEEE07AE1}" type="slidenum">
              <a:rPr lang="en-US" smtClean="0"/>
              <a:pPr>
                <a:defRPr/>
              </a:pPr>
              <a:t>19</a:t>
            </a:fld>
            <a:endParaRPr lang="en-US"/>
          </a:p>
        </p:txBody>
      </p:sp>
    </p:spTree>
    <p:extLst>
      <p:ext uri="{BB962C8B-B14F-4D97-AF65-F5344CB8AC3E}">
        <p14:creationId xmlns:p14="http://schemas.microsoft.com/office/powerpoint/2010/main" val="1526976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r>
              <a:rPr lang="en-US" baseline="0" dirty="0" smtClean="0"/>
              <a:t> You are the inferred </a:t>
            </a:r>
            <a:r>
              <a:rPr lang="en-US" baseline="0" dirty="0" err="1" smtClean="0"/>
              <a:t>do’er</a:t>
            </a:r>
            <a:r>
              <a:rPr lang="en-US" baseline="0" dirty="0" smtClean="0"/>
              <a:t> who is performing the tests.</a:t>
            </a:r>
            <a:endParaRPr lang="en-US" dirty="0"/>
          </a:p>
        </p:txBody>
      </p:sp>
      <p:sp>
        <p:nvSpPr>
          <p:cNvPr id="4" name="Slide Number Placeholder 3"/>
          <p:cNvSpPr>
            <a:spLocks noGrp="1"/>
          </p:cNvSpPr>
          <p:nvPr>
            <p:ph type="sldNum" sz="quarter" idx="10"/>
          </p:nvPr>
        </p:nvSpPr>
        <p:spPr/>
        <p:txBody>
          <a:bodyPr/>
          <a:lstStyle/>
          <a:p>
            <a:pPr>
              <a:defRPr/>
            </a:pPr>
            <a:fld id="{9B963660-9D9C-40E3-B9EF-21DDEEE07AE1}" type="slidenum">
              <a:rPr lang="en-US" smtClean="0"/>
              <a:pPr>
                <a:defRPr/>
              </a:pPr>
              <a:t>20</a:t>
            </a:fld>
            <a:endParaRPr lang="en-US"/>
          </a:p>
        </p:txBody>
      </p:sp>
    </p:spTree>
    <p:extLst>
      <p:ext uri="{BB962C8B-B14F-4D97-AF65-F5344CB8AC3E}">
        <p14:creationId xmlns:p14="http://schemas.microsoft.com/office/powerpoint/2010/main" val="207980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Times New Roman" pitchFamily="18" charset="0"/>
                <a:cs typeface="Arial" charset="0"/>
              </a:rPr>
              <a:t>A: The word "fewer" is appropriate because the sentence refers to a quantity that can be counted</a:t>
            </a:r>
          </a:p>
          <a:p>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charset="0"/>
              </a:rPr>
              <a:t>C: The train.</a:t>
            </a:r>
          </a:p>
          <a:p>
            <a:r>
              <a:rPr lang="en-US" dirty="0" smtClean="0">
                <a:latin typeface="Arial" charset="0"/>
              </a:rPr>
              <a:t>One </a:t>
            </a:r>
            <a:r>
              <a:rPr lang="en-US" dirty="0">
                <a:latin typeface="Arial" charset="0"/>
              </a:rPr>
              <a:t>way to find the subject of a sentence is to find the verb first. After you have found the verb, ask “Who?” or “What?” before it and the answer will be the subject</a:t>
            </a:r>
            <a:r>
              <a:rPr lang="en-US" dirty="0" smtClean="0">
                <a:latin typeface="Arial" charset="0"/>
              </a:rPr>
              <a:t>.</a:t>
            </a:r>
            <a:r>
              <a:rPr lang="en-US" baseline="0" dirty="0" smtClean="0">
                <a:latin typeface="Arial" charset="0"/>
              </a:rPr>
              <a:t>  </a:t>
            </a:r>
            <a:r>
              <a:rPr lang="en-US" dirty="0" smtClean="0">
                <a:latin typeface="Arial" charset="0"/>
              </a:rPr>
              <a:t>The </a:t>
            </a:r>
            <a:r>
              <a:rPr lang="en-US" dirty="0">
                <a:latin typeface="Arial" charset="0"/>
              </a:rPr>
              <a:t>verb is </a:t>
            </a:r>
            <a:r>
              <a:rPr lang="en-US" i="1" dirty="0">
                <a:latin typeface="Arial" charset="0"/>
              </a:rPr>
              <a:t>roared</a:t>
            </a:r>
            <a:r>
              <a:rPr lang="en-US" dirty="0">
                <a:latin typeface="Arial" charset="0"/>
              </a:rPr>
              <a:t>. Who or What roared? </a:t>
            </a:r>
            <a:r>
              <a:rPr lang="en-US" i="1" dirty="0">
                <a:latin typeface="Arial" charset="0"/>
              </a:rPr>
              <a:t>train</a:t>
            </a:r>
            <a:r>
              <a:rPr lang="en-US" dirty="0">
                <a:latin typeface="Arial" charset="0"/>
              </a:rPr>
              <a:t>. </a:t>
            </a:r>
            <a:r>
              <a:rPr lang="en-US" i="1" dirty="0">
                <a:latin typeface="Arial" charset="0"/>
              </a:rPr>
              <a:t>Train</a:t>
            </a:r>
            <a:r>
              <a:rPr lang="en-US" dirty="0">
                <a:latin typeface="Arial" charset="0"/>
              </a:rPr>
              <a:t> is the </a:t>
            </a:r>
            <a:r>
              <a:rPr lang="en-US" dirty="0" smtClean="0">
                <a:latin typeface="Arial" charset="0"/>
              </a:rPr>
              <a:t>subject.</a:t>
            </a:r>
            <a:endParaRPr lang="en-US" dirty="0">
              <a:latin typeface="Arial" charset="0"/>
            </a:endParaRPr>
          </a:p>
          <a:p>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rPr>
              <a:t>B:</a:t>
            </a:r>
          </a:p>
          <a:p>
            <a:r>
              <a:rPr lang="en-US" dirty="0" smtClean="0">
                <a:latin typeface="Arial" charset="0"/>
              </a:rPr>
              <a:t>Sentences </a:t>
            </a:r>
            <a:r>
              <a:rPr lang="en-US" dirty="0">
                <a:latin typeface="Arial" charset="0"/>
              </a:rPr>
              <a:t>that are Questions</a:t>
            </a:r>
          </a:p>
          <a:p>
            <a:r>
              <a:rPr lang="en-US" dirty="0">
                <a:latin typeface="Arial" charset="0"/>
              </a:rPr>
              <a:t>You can find the subject by turning the question into a statement and then use the above method of finding the verb and the subject.</a:t>
            </a:r>
          </a:p>
          <a:p>
            <a:r>
              <a:rPr lang="en-US" dirty="0">
                <a:latin typeface="Arial" charset="0"/>
              </a:rPr>
              <a:t> (changed to </a:t>
            </a:r>
            <a:r>
              <a:rPr lang="en-US" i="1" dirty="0">
                <a:latin typeface="Arial" charset="0"/>
              </a:rPr>
              <a:t>The valve was open</a:t>
            </a:r>
            <a:r>
              <a:rPr lang="en-US" dirty="0">
                <a:latin typeface="Arial" charset="0"/>
              </a:rPr>
              <a:t>. The verb is </a:t>
            </a:r>
            <a:r>
              <a:rPr lang="en-US" i="1" dirty="0">
                <a:latin typeface="Arial" charset="0"/>
              </a:rPr>
              <a:t>open</a:t>
            </a:r>
            <a:r>
              <a:rPr lang="en-US" dirty="0">
                <a:latin typeface="Arial" charset="0"/>
              </a:rPr>
              <a:t> and the subject is </a:t>
            </a:r>
            <a:r>
              <a:rPr lang="en-US" i="1" dirty="0">
                <a:latin typeface="Arial" charset="0"/>
              </a:rPr>
              <a:t>valve</a:t>
            </a:r>
            <a:r>
              <a:rPr lang="en-US" dirty="0">
                <a:latin typeface="Arial" charset="0"/>
              </a:rPr>
              <a:t>).</a:t>
            </a:r>
          </a:p>
          <a:p>
            <a:endParaRPr lang="en-US" b="0" dirty="0"/>
          </a:p>
        </p:txBody>
      </p:sp>
      <p:sp>
        <p:nvSpPr>
          <p:cNvPr id="4" name="Slide Number Placeholder 3"/>
          <p:cNvSpPr>
            <a:spLocks noGrp="1"/>
          </p:cNvSpPr>
          <p:nvPr>
            <p:ph type="sldNum" sz="quarter" idx="10"/>
          </p:nvPr>
        </p:nvSpPr>
        <p:spPr/>
        <p:txBody>
          <a:bodyPr/>
          <a:lstStyle/>
          <a:p>
            <a:pPr>
              <a:defRPr/>
            </a:pPr>
            <a:fld id="{9B963660-9D9C-40E3-B9EF-21DDEEE07AE1}" type="slidenum">
              <a:rPr lang="en-US" smtClean="0"/>
              <a:pPr>
                <a:defRPr/>
              </a:pPr>
              <a:t>22</a:t>
            </a:fld>
            <a:endParaRPr lang="en-US"/>
          </a:p>
        </p:txBody>
      </p:sp>
    </p:spTree>
    <p:extLst>
      <p:ext uri="{BB962C8B-B14F-4D97-AF65-F5344CB8AC3E}">
        <p14:creationId xmlns:p14="http://schemas.microsoft.com/office/powerpoint/2010/main" val="2576916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eaLnBrk="0" fontAlgn="base" hangingPunct="0">
              <a:spcBef>
                <a:spcPct val="30000"/>
              </a:spcBef>
              <a:spcAft>
                <a:spcPct val="0"/>
              </a:spcAft>
              <a:defRPr/>
            </a:pPr>
            <a:r>
              <a:rPr lang="en-US" dirty="0">
                <a:latin typeface="Arial" charset="0"/>
              </a:rPr>
              <a:t>Sentences beginning with </a:t>
            </a:r>
            <a:r>
              <a:rPr lang="en-US" i="1" dirty="0">
                <a:latin typeface="Arial" charset="0"/>
              </a:rPr>
              <a:t>"There"</a:t>
            </a:r>
            <a:endParaRPr lang="en-US" dirty="0">
              <a:latin typeface="Arial" charset="0"/>
            </a:endParaRPr>
          </a:p>
          <a:p>
            <a:pPr defTabSz="897301" eaLnBrk="0" fontAlgn="base" hangingPunct="0">
              <a:spcBef>
                <a:spcPct val="30000"/>
              </a:spcBef>
              <a:spcAft>
                <a:spcPct val="0"/>
              </a:spcAft>
              <a:defRPr/>
            </a:pPr>
            <a:r>
              <a:rPr lang="en-US" i="1" dirty="0">
                <a:latin typeface="Arial" charset="0"/>
              </a:rPr>
              <a:t>There</a:t>
            </a:r>
            <a:r>
              <a:rPr lang="en-US" dirty="0">
                <a:latin typeface="Arial" charset="0"/>
              </a:rPr>
              <a:t> can be used to get a sentence started when the subject comes after the verb. Be careful not to choose </a:t>
            </a:r>
            <a:r>
              <a:rPr lang="en-US" i="1" dirty="0">
                <a:latin typeface="Arial" charset="0"/>
              </a:rPr>
              <a:t>there</a:t>
            </a:r>
            <a:r>
              <a:rPr lang="en-US" dirty="0">
                <a:latin typeface="Arial" charset="0"/>
              </a:rPr>
              <a:t> as the subject. To find the subject in such a sentence, omit there and then use the above method of finding the verb and the subject.</a:t>
            </a:r>
          </a:p>
          <a:p>
            <a:pPr defTabSz="897301" eaLnBrk="0" fontAlgn="base" hangingPunct="0">
              <a:spcBef>
                <a:spcPct val="30000"/>
              </a:spcBef>
              <a:spcAft>
                <a:spcPct val="0"/>
              </a:spcAft>
              <a:defRPr/>
            </a:pPr>
            <a:endParaRPr lang="en-US" dirty="0">
              <a:latin typeface="Arial" charset="0"/>
            </a:endParaRPr>
          </a:p>
          <a:p>
            <a:pPr defTabSz="897301" eaLnBrk="0" fontAlgn="base" hangingPunct="0">
              <a:spcBef>
                <a:spcPct val="30000"/>
              </a:spcBef>
              <a:spcAft>
                <a:spcPct val="0"/>
              </a:spcAft>
              <a:defRPr/>
            </a:pPr>
            <a:r>
              <a:rPr lang="en-US" dirty="0">
                <a:latin typeface="Arial" charset="0"/>
              </a:rPr>
              <a:t>(changed to </a:t>
            </a:r>
            <a:r>
              <a:rPr lang="en-US" i="1" dirty="0">
                <a:latin typeface="Arial" charset="0"/>
              </a:rPr>
              <a:t>Resistors are in the box</a:t>
            </a:r>
            <a:r>
              <a:rPr lang="en-US" dirty="0">
                <a:latin typeface="Arial" charset="0"/>
              </a:rPr>
              <a:t>. The verb is </a:t>
            </a:r>
            <a:r>
              <a:rPr lang="en-US" i="1" dirty="0">
                <a:latin typeface="Arial" charset="0"/>
              </a:rPr>
              <a:t>are</a:t>
            </a:r>
            <a:r>
              <a:rPr lang="en-US" dirty="0">
                <a:latin typeface="Arial" charset="0"/>
              </a:rPr>
              <a:t> and resistors is the subject)</a:t>
            </a:r>
          </a:p>
        </p:txBody>
      </p:sp>
      <p:sp>
        <p:nvSpPr>
          <p:cNvPr id="4" name="Slide Number Placeholder 3"/>
          <p:cNvSpPr>
            <a:spLocks noGrp="1"/>
          </p:cNvSpPr>
          <p:nvPr>
            <p:ph type="sldNum" sz="quarter" idx="10"/>
          </p:nvPr>
        </p:nvSpPr>
        <p:spPr/>
        <p:txBody>
          <a:bodyPr/>
          <a:lstStyle/>
          <a:p>
            <a:pPr>
              <a:defRPr/>
            </a:pPr>
            <a:fld id="{9B963660-9D9C-40E3-B9EF-21DDEEE07AE1}" type="slidenum">
              <a:rPr lang="en-US" smtClean="0"/>
              <a:pPr>
                <a:defRPr/>
              </a:pPr>
              <a:t>23</a:t>
            </a:fld>
            <a:endParaRPr lang="en-US"/>
          </a:p>
        </p:txBody>
      </p:sp>
    </p:spTree>
    <p:extLst>
      <p:ext uri="{BB962C8B-B14F-4D97-AF65-F5344CB8AC3E}">
        <p14:creationId xmlns:p14="http://schemas.microsoft.com/office/powerpoint/2010/main" val="47951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eaLnBrk="0" fontAlgn="base" hangingPunct="0">
              <a:spcBef>
                <a:spcPct val="30000"/>
              </a:spcBef>
              <a:spcAft>
                <a:spcPct val="0"/>
              </a:spcAft>
              <a:defRPr/>
            </a:pPr>
            <a:r>
              <a:rPr lang="en-US" dirty="0">
                <a:latin typeface="Arial" charset="0"/>
              </a:rPr>
              <a:t>Prepositions are the words that indicate location in space or time.</a:t>
            </a:r>
          </a:p>
          <a:p>
            <a:pPr defTabSz="897301" eaLnBrk="0" fontAlgn="base" hangingPunct="0">
              <a:spcBef>
                <a:spcPct val="30000"/>
              </a:spcBef>
              <a:spcAft>
                <a:spcPct val="0"/>
              </a:spcAft>
              <a:defRPr/>
            </a:pPr>
            <a:r>
              <a:rPr lang="en-US" dirty="0">
                <a:latin typeface="Arial" charset="0"/>
              </a:rPr>
              <a:t>At the minimum, a prepositional phrase will begin with a preposition and end with a noun, pronoun, gerund, or clause, the "object" of the preposition.</a:t>
            </a:r>
          </a:p>
          <a:p>
            <a:pPr defTabSz="897301" eaLnBrk="0" fontAlgn="base" hangingPunct="0">
              <a:spcBef>
                <a:spcPct val="30000"/>
              </a:spcBef>
              <a:spcAft>
                <a:spcPct val="0"/>
              </a:spcAft>
              <a:defRPr/>
            </a:pPr>
            <a:endParaRPr lang="en-US" dirty="0">
              <a:latin typeface="Arial" charset="0"/>
            </a:endParaRPr>
          </a:p>
          <a:p>
            <a:pPr defTabSz="897301" eaLnBrk="0" fontAlgn="base" hangingPunct="0">
              <a:spcBef>
                <a:spcPct val="30000"/>
              </a:spcBef>
              <a:spcAft>
                <a:spcPct val="0"/>
              </a:spcAft>
              <a:defRPr/>
            </a:pPr>
            <a:r>
              <a:rPr lang="en-US" dirty="0">
                <a:latin typeface="Arial" charset="0"/>
              </a:rPr>
              <a:t>The subject of a verb is never in a propositional phrase.</a:t>
            </a:r>
          </a:p>
          <a:p>
            <a:r>
              <a:rPr lang="en-US" dirty="0">
                <a:latin typeface="Arial" charset="0"/>
              </a:rPr>
              <a:t>A propositional phrase begins with a preposition and ends with a noun or pronoun. Do not make the mistake of choosing that noun or pronoun as the subject of the sentence.</a:t>
            </a:r>
            <a:endParaRPr lang="en-US" b="0" dirty="0" smtClean="0"/>
          </a:p>
          <a:p>
            <a:endParaRPr lang="en-US" b="0" dirty="0" smtClean="0"/>
          </a:p>
          <a:p>
            <a:r>
              <a:rPr lang="en-US" dirty="0">
                <a:latin typeface="Arial" charset="0"/>
              </a:rPr>
              <a:t> (The prepositional phrase is </a:t>
            </a:r>
            <a:r>
              <a:rPr lang="en-US" i="1" dirty="0">
                <a:latin typeface="Arial" charset="0"/>
              </a:rPr>
              <a:t>near the transformer</a:t>
            </a:r>
            <a:r>
              <a:rPr lang="en-US" dirty="0">
                <a:latin typeface="Arial" charset="0"/>
              </a:rPr>
              <a:t>, the verb is </a:t>
            </a:r>
            <a:r>
              <a:rPr lang="en-US" i="1" dirty="0" err="1">
                <a:latin typeface="Arial" charset="0"/>
              </a:rPr>
              <a:t>is</a:t>
            </a:r>
            <a:r>
              <a:rPr lang="en-US" dirty="0">
                <a:latin typeface="Arial" charset="0"/>
              </a:rPr>
              <a:t> and the subject is </a:t>
            </a:r>
            <a:r>
              <a:rPr lang="en-US" i="1" dirty="0">
                <a:latin typeface="Arial" charset="0"/>
              </a:rPr>
              <a:t>design</a:t>
            </a:r>
            <a:r>
              <a:rPr lang="en-US" dirty="0">
                <a:latin typeface="Arial" charset="0"/>
              </a:rPr>
              <a:t>)</a:t>
            </a:r>
            <a:endParaRPr lang="en-US" b="0" dirty="0"/>
          </a:p>
        </p:txBody>
      </p:sp>
      <p:sp>
        <p:nvSpPr>
          <p:cNvPr id="4" name="Slide Number Placeholder 3"/>
          <p:cNvSpPr>
            <a:spLocks noGrp="1"/>
          </p:cNvSpPr>
          <p:nvPr>
            <p:ph type="sldNum" sz="quarter" idx="10"/>
          </p:nvPr>
        </p:nvSpPr>
        <p:spPr/>
        <p:txBody>
          <a:bodyPr/>
          <a:lstStyle/>
          <a:p>
            <a:pPr>
              <a:defRPr/>
            </a:pPr>
            <a:fld id="{9B963660-9D9C-40E3-B9EF-21DDEEE07AE1}" type="slidenum">
              <a:rPr lang="en-US" smtClean="0"/>
              <a:pPr>
                <a:defRPr/>
              </a:pPr>
              <a:t>24</a:t>
            </a:fld>
            <a:endParaRPr lang="en-US"/>
          </a:p>
        </p:txBody>
      </p:sp>
    </p:spTree>
    <p:extLst>
      <p:ext uri="{BB962C8B-B14F-4D97-AF65-F5344CB8AC3E}">
        <p14:creationId xmlns:p14="http://schemas.microsoft.com/office/powerpoint/2010/main" val="42409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a:t>
            </a:r>
            <a:r>
              <a:rPr lang="en-US" baseline="0" dirty="0" smtClean="0"/>
              <a:t> Dave</a:t>
            </a:r>
          </a:p>
          <a:p>
            <a:r>
              <a:rPr lang="en-US" baseline="0" dirty="0" smtClean="0"/>
              <a:t>Verb: lost </a:t>
            </a:r>
          </a:p>
          <a:p>
            <a:r>
              <a:rPr lang="en-US" baseline="0" dirty="0" smtClean="0"/>
              <a:t>Object: keys</a:t>
            </a:r>
          </a:p>
          <a:p>
            <a:endParaRPr lang="en-US" baseline="0" dirty="0" smtClean="0"/>
          </a:p>
          <a:p>
            <a:r>
              <a:rPr lang="en-US" baseline="0" dirty="0" smtClean="0"/>
              <a:t>Subject does the verb</a:t>
            </a:r>
          </a:p>
          <a:p>
            <a:r>
              <a:rPr lang="en-US" baseline="0" dirty="0" smtClean="0"/>
              <a:t>Order: subject verb object -&gt; active</a:t>
            </a:r>
          </a:p>
          <a:p>
            <a:r>
              <a:rPr lang="en-US" baseline="0" dirty="0" smtClean="0"/>
              <a:t>Order: object verb subject -&gt; passive</a:t>
            </a:r>
            <a:endParaRPr lang="en-US" dirty="0"/>
          </a:p>
        </p:txBody>
      </p:sp>
      <p:sp>
        <p:nvSpPr>
          <p:cNvPr id="4" name="Slide Number Placeholder 3"/>
          <p:cNvSpPr>
            <a:spLocks noGrp="1"/>
          </p:cNvSpPr>
          <p:nvPr>
            <p:ph type="sldNum" sz="quarter" idx="10"/>
          </p:nvPr>
        </p:nvSpPr>
        <p:spPr/>
        <p:txBody>
          <a:bodyPr/>
          <a:lstStyle/>
          <a:p>
            <a:pPr>
              <a:defRPr/>
            </a:pPr>
            <a:fld id="{A90F89F8-64FE-4354-8FDD-95DCCE86AB83}" type="slidenum">
              <a:rPr lang="en-US" smtClean="0"/>
              <a:pPr>
                <a:defRPr/>
              </a:pPr>
              <a:t>25</a:t>
            </a:fld>
            <a:endParaRPr lang="en-US"/>
          </a:p>
        </p:txBody>
      </p:sp>
    </p:spTree>
    <p:extLst>
      <p:ext uri="{BB962C8B-B14F-4D97-AF65-F5344CB8AC3E}">
        <p14:creationId xmlns:p14="http://schemas.microsoft.com/office/powerpoint/2010/main" val="1718918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Subject: Professor Villa</a:t>
            </a:r>
          </a:p>
          <a:p>
            <a:r>
              <a:rPr lang="en-US" b="0" dirty="0" smtClean="0"/>
              <a:t>Verb</a:t>
            </a:r>
            <a:r>
              <a:rPr lang="en-US" b="0" dirty="0" smtClean="0"/>
              <a:t>: Game</a:t>
            </a:r>
          </a:p>
          <a:p>
            <a:r>
              <a:rPr lang="en-US" b="0" dirty="0" smtClean="0"/>
              <a:t>Object:</a:t>
            </a:r>
            <a:r>
              <a:rPr lang="en-US" b="0" baseline="0" dirty="0" smtClean="0"/>
              <a:t> Jorge</a:t>
            </a:r>
          </a:p>
          <a:p>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Subject: programmers</a:t>
            </a:r>
          </a:p>
          <a:p>
            <a:r>
              <a:rPr lang="en-US" dirty="0" smtClean="0"/>
              <a:t>Verb</a:t>
            </a:r>
            <a:r>
              <a:rPr lang="en-US" dirty="0" smtClean="0"/>
              <a:t>: analyzing</a:t>
            </a:r>
          </a:p>
          <a:p>
            <a:r>
              <a:rPr lang="en-US" dirty="0" smtClean="0"/>
              <a:t>Object</a:t>
            </a:r>
            <a:r>
              <a:rPr lang="en-US" dirty="0" smtClean="0"/>
              <a:t>: code</a:t>
            </a:r>
            <a:endParaRPr lang="en-US" dirty="0"/>
          </a:p>
        </p:txBody>
      </p:sp>
      <p:sp>
        <p:nvSpPr>
          <p:cNvPr id="4" name="Slide Number Placeholder 3"/>
          <p:cNvSpPr>
            <a:spLocks noGrp="1"/>
          </p:cNvSpPr>
          <p:nvPr>
            <p:ph type="sldNum" sz="quarter" idx="10"/>
          </p:nvPr>
        </p:nvSpPr>
        <p:spPr/>
        <p:txBody>
          <a:bodyPr/>
          <a:lstStyle/>
          <a:p>
            <a:pPr>
              <a:defRPr/>
            </a:pPr>
            <a:fld id="{A90F89F8-64FE-4354-8FDD-95DCCE86AB83}" type="slidenum">
              <a:rPr lang="en-US" smtClean="0"/>
              <a:pPr>
                <a:defRPr/>
              </a:pPr>
              <a:t>27</a:t>
            </a:fld>
            <a:endParaRPr lang="en-US"/>
          </a:p>
        </p:txBody>
      </p:sp>
    </p:spTree>
    <p:extLst>
      <p:ext uri="{BB962C8B-B14F-4D97-AF65-F5344CB8AC3E}">
        <p14:creationId xmlns:p14="http://schemas.microsoft.com/office/powerpoint/2010/main" val="4282996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a:t>
            </a:r>
            <a:r>
              <a:rPr lang="en-US" smtClean="0"/>
              <a:t>: Rhonda</a:t>
            </a:r>
            <a:endParaRPr lang="en-US" dirty="0" smtClean="0"/>
          </a:p>
          <a:p>
            <a:r>
              <a:rPr lang="en-US" dirty="0" smtClean="0"/>
              <a:t>Verb: designed</a:t>
            </a:r>
          </a:p>
          <a:p>
            <a:r>
              <a:rPr lang="en-US" dirty="0" smtClean="0"/>
              <a:t>Object:</a:t>
            </a:r>
            <a:r>
              <a:rPr lang="en-US" baseline="0" dirty="0" smtClean="0"/>
              <a:t> circuit</a:t>
            </a:r>
            <a:endParaRPr lang="en-US" dirty="0"/>
          </a:p>
        </p:txBody>
      </p:sp>
      <p:sp>
        <p:nvSpPr>
          <p:cNvPr id="4" name="Slide Number Placeholder 3"/>
          <p:cNvSpPr>
            <a:spLocks noGrp="1"/>
          </p:cNvSpPr>
          <p:nvPr>
            <p:ph type="sldNum" sz="quarter" idx="10"/>
          </p:nvPr>
        </p:nvSpPr>
        <p:spPr/>
        <p:txBody>
          <a:bodyPr/>
          <a:lstStyle/>
          <a:p>
            <a:pPr>
              <a:defRPr/>
            </a:pPr>
            <a:fld id="{A90F89F8-64FE-4354-8FDD-95DCCE86AB83}" type="slidenum">
              <a:rPr lang="en-US" smtClean="0"/>
              <a:pPr>
                <a:defRPr/>
              </a:pPr>
              <a:t>28</a:t>
            </a:fld>
            <a:endParaRPr lang="en-US"/>
          </a:p>
        </p:txBody>
      </p:sp>
    </p:spTree>
    <p:extLst>
      <p:ext uri="{BB962C8B-B14F-4D97-AF65-F5344CB8AC3E}">
        <p14:creationId xmlns:p14="http://schemas.microsoft.com/office/powerpoint/2010/main" val="3303907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Verb: Explains</a:t>
            </a:r>
          </a:p>
          <a:p>
            <a:r>
              <a:rPr lang="en-US" b="0" dirty="0" smtClean="0"/>
              <a:t>Subject: The next chapter</a:t>
            </a:r>
          </a:p>
          <a:p>
            <a:r>
              <a:rPr lang="en-US" b="0" dirty="0" smtClean="0"/>
              <a:t>Object:</a:t>
            </a:r>
            <a:r>
              <a:rPr lang="en-US" b="0" baseline="0" dirty="0" smtClean="0"/>
              <a:t> error message </a:t>
            </a:r>
          </a:p>
          <a:p>
            <a:endParaRPr lang="en-US" b="0" dirty="0" smtClean="0"/>
          </a:p>
          <a:p>
            <a:r>
              <a:rPr lang="en-US" b="0" dirty="0" smtClean="0"/>
              <a:t>The subject “next chapter” is hiding in a prepositional</a:t>
            </a:r>
            <a:r>
              <a:rPr lang="en-US" b="0" baseline="0" dirty="0" smtClean="0"/>
              <a:t> phrase “In the next chapter”</a:t>
            </a:r>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Verb: bid</a:t>
            </a:r>
          </a:p>
          <a:p>
            <a:r>
              <a:rPr lang="en-US" b="0" baseline="0" dirty="0" smtClean="0"/>
              <a:t>Subject: We</a:t>
            </a:r>
          </a:p>
          <a:p>
            <a:r>
              <a:rPr lang="en-US" b="0" baseline="0" dirty="0" smtClean="0"/>
              <a:t>Object: RFP</a:t>
            </a:r>
          </a:p>
          <a:p>
            <a:endParaRPr lang="en-US" b="0" baseline="0" dirty="0" smtClean="0"/>
          </a:p>
          <a:p>
            <a:r>
              <a:rPr lang="en-US" b="0" baseline="0" dirty="0" smtClean="0"/>
              <a:t>Any sentence that begins with “It” is a likely candidate for an it-passive sentence.</a:t>
            </a:r>
          </a:p>
          <a:p>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B</a:t>
            </a:r>
            <a:r>
              <a:rPr lang="en-US" dirty="0" smtClean="0"/>
              <a:t>: </a:t>
            </a:r>
            <a:r>
              <a:rPr lang="en-US" sz="1200" b="0" i="0" u="none" strike="noStrike" kern="1200" dirty="0" smtClean="0">
                <a:solidFill>
                  <a:schemeClr val="tx1"/>
                </a:solidFill>
                <a:effectLst/>
                <a:latin typeface="+mn-lt"/>
                <a:ea typeface="+mn-ea"/>
                <a:cs typeface="+mn-cs"/>
                <a:hlinkClick r:id="rId3"/>
              </a:rPr>
              <a:t>Affect</a:t>
            </a:r>
            <a:r>
              <a:rPr lang="en-US" sz="1200" b="0" i="0" kern="1200" dirty="0" smtClean="0">
                <a:solidFill>
                  <a:schemeClr val="tx1"/>
                </a:solidFill>
                <a:effectLst/>
                <a:latin typeface="+mn-lt"/>
                <a:ea typeface="+mn-ea"/>
                <a:cs typeface="+mn-cs"/>
              </a:rPr>
              <a:t> is a verb. It means to produce a change in or influence something.  </a:t>
            </a:r>
            <a:r>
              <a:rPr lang="en-US" sz="1200" b="0" i="0" u="none" strike="noStrike" kern="1200" dirty="0" smtClean="0">
                <a:solidFill>
                  <a:schemeClr val="tx1"/>
                </a:solidFill>
                <a:effectLst/>
                <a:latin typeface="+mn-lt"/>
                <a:ea typeface="+mn-ea"/>
                <a:cs typeface="+mn-cs"/>
                <a:hlinkClick r:id="rId4"/>
              </a:rPr>
              <a:t>Effect</a:t>
            </a:r>
            <a:r>
              <a:rPr lang="en-US" sz="1200" b="0" i="0" kern="1200" dirty="0" smtClean="0">
                <a:solidFill>
                  <a:schemeClr val="tx1"/>
                </a:solidFill>
                <a:effectLst/>
                <a:latin typeface="+mn-lt"/>
                <a:ea typeface="+mn-ea"/>
                <a:cs typeface="+mn-cs"/>
              </a:rPr>
              <a:t> is a noun that can also be used as a verb. It means a change that occurred.</a:t>
            </a:r>
          </a:p>
          <a:p>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This is a passive with no actor</a:t>
            </a:r>
          </a:p>
          <a:p>
            <a:endParaRPr lang="en-US" b="0" dirty="0" smtClean="0"/>
          </a:p>
          <a:p>
            <a:r>
              <a:rPr lang="en-US" b="0" dirty="0" smtClean="0"/>
              <a:t>Verb: Transition</a:t>
            </a:r>
          </a:p>
          <a:p>
            <a:r>
              <a:rPr lang="en-US" b="0" dirty="0" smtClean="0"/>
              <a:t>Subject: We???</a:t>
            </a:r>
          </a:p>
          <a:p>
            <a:r>
              <a:rPr lang="en-US" b="0" dirty="0" smtClean="0"/>
              <a:t>Object:</a:t>
            </a:r>
            <a:r>
              <a:rPr lang="en-US" b="0" baseline="0" dirty="0" smtClean="0"/>
              <a:t>  no disruption of service</a:t>
            </a:r>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Verb: is</a:t>
            </a:r>
          </a:p>
          <a:p>
            <a:r>
              <a:rPr lang="en-US" b="0" baseline="0" dirty="0" smtClean="0"/>
              <a:t>Subject: procedure</a:t>
            </a:r>
          </a:p>
          <a:p>
            <a:r>
              <a:rPr lang="en-US" b="0" baseline="0" dirty="0" smtClean="0"/>
              <a:t>Object: inflexible</a:t>
            </a:r>
          </a:p>
          <a:p>
            <a:endParaRPr lang="en-US" b="0" dirty="0" smtClean="0"/>
          </a:p>
          <a:p>
            <a:r>
              <a:rPr lang="en-US" dirty="0" smtClean="0">
                <a:hlinkClick r:id="rId3"/>
              </a:rPr>
              <a:t>http://1aiway.com/nlp4net/services/enparser/</a:t>
            </a:r>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Verb: use</a:t>
            </a:r>
          </a:p>
          <a:p>
            <a:r>
              <a:rPr lang="en-US" b="0" baseline="0" dirty="0" smtClean="0"/>
              <a:t>Subject: six campuses</a:t>
            </a:r>
          </a:p>
          <a:p>
            <a:r>
              <a:rPr lang="en-US" b="0" baseline="0" dirty="0" smtClean="0"/>
              <a:t>Object: facilities management contractors</a:t>
            </a:r>
          </a:p>
          <a:p>
            <a:endParaRPr lang="en-US" b="0" dirty="0" smtClean="0"/>
          </a:p>
          <a:p>
            <a:r>
              <a:rPr lang="en-US" dirty="0" smtClean="0">
                <a:hlinkClick r:id="rId3"/>
              </a:rPr>
              <a:t>http://1aiway.com/nlp4net/services/enparser/</a:t>
            </a:r>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Verb: rejected</a:t>
            </a:r>
          </a:p>
          <a:p>
            <a:r>
              <a:rPr lang="en-US" b="0" baseline="0" dirty="0" smtClean="0"/>
              <a:t>Subject: committee</a:t>
            </a:r>
          </a:p>
          <a:p>
            <a:r>
              <a:rPr lang="en-US" b="0" baseline="0" dirty="0" smtClean="0"/>
              <a:t>Object: application</a:t>
            </a:r>
          </a:p>
          <a:p>
            <a:endParaRPr lang="en-US" b="0" dirty="0" smtClean="0"/>
          </a:p>
          <a:p>
            <a:r>
              <a:rPr lang="en-US" dirty="0" smtClean="0">
                <a:hlinkClick r:id="rId3"/>
              </a:rPr>
              <a:t>http://1aiway.com/nlp4net/services/enparser/</a:t>
            </a:r>
            <a:endParaRPr lang="en-US" b="0" dirty="0"/>
          </a:p>
        </p:txBody>
      </p:sp>
      <p:sp>
        <p:nvSpPr>
          <p:cNvPr id="4" name="Slide Number Placeholder 3"/>
          <p:cNvSpPr>
            <a:spLocks noGrp="1"/>
          </p:cNvSpPr>
          <p:nvPr>
            <p:ph type="sldNum" sz="quarter" idx="10"/>
          </p:nvPr>
        </p:nvSpPr>
        <p:spPr>
          <a:xfrm>
            <a:off x="3884415" y="8684382"/>
            <a:ext cx="2972098" cy="458108"/>
          </a:xfrm>
          <a:prstGeom prst="rect">
            <a:avLst/>
          </a:prstGeom>
        </p:spPr>
        <p:txBody>
          <a:bodyPr/>
          <a:lstStyle/>
          <a:p>
            <a:pPr>
              <a:defRPr/>
            </a:pPr>
            <a:fld id="{E4AA0C8F-33D9-4C52-989C-610673A3CEF4}"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Rules are based on: </a:t>
            </a:r>
            <a:r>
              <a:rPr lang="en-US" smtClean="0">
                <a:hlinkClick r:id="rId3"/>
              </a:rPr>
              <a:t>http://www.grammarbook.com/numbers/numbers.asp</a:t>
            </a:r>
            <a:endParaRPr lang="en-US" smtClean="0"/>
          </a:p>
          <a:p>
            <a:endParaRPr lang="en-US"/>
          </a:p>
        </p:txBody>
      </p:sp>
      <p:sp>
        <p:nvSpPr>
          <p:cNvPr id="4" name="Slide Number Placeholder 3"/>
          <p:cNvSpPr>
            <a:spLocks noGrp="1"/>
          </p:cNvSpPr>
          <p:nvPr>
            <p:ph type="sldNum" sz="quarter" idx="10"/>
          </p:nvPr>
        </p:nvSpPr>
        <p:spPr/>
        <p:txBody>
          <a:bodyPr/>
          <a:lstStyle/>
          <a:p>
            <a:pPr>
              <a:defRPr/>
            </a:pPr>
            <a:fld id="{4756D765-7835-4898-8CCC-CAF03A22A858}"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56D765-7835-4898-8CCC-CAF03A22A858}" type="slidenum">
              <a:rPr lang="en-US" smtClean="0"/>
              <a:pPr>
                <a:defRPr/>
              </a:pPr>
              <a:t>36</a:t>
            </a:fld>
            <a:endParaRPr lang="en-US"/>
          </a:p>
        </p:txBody>
      </p:sp>
    </p:spTree>
    <p:extLst>
      <p:ext uri="{BB962C8B-B14F-4D97-AF65-F5344CB8AC3E}">
        <p14:creationId xmlns:p14="http://schemas.microsoft.com/office/powerpoint/2010/main" val="4084817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a:t>
            </a:r>
            <a:r>
              <a:rPr lang="en-US" i="1" dirty="0" smtClean="0"/>
              <a:t>Students</a:t>
            </a:r>
            <a:r>
              <a:rPr lang="en-US" dirty="0"/>
              <a:t> are represented with figures; </a:t>
            </a:r>
            <a:r>
              <a:rPr lang="en-US" i="1" dirty="0" smtClean="0"/>
              <a:t>plays </a:t>
            </a:r>
            <a:r>
              <a:rPr lang="en-US" dirty="0" smtClean="0"/>
              <a:t>are </a:t>
            </a:r>
            <a:r>
              <a:rPr lang="en-US" dirty="0"/>
              <a:t>represented with words.</a:t>
            </a:r>
          </a:p>
          <a:p>
            <a:endParaRPr lang="en-US" b="0" dirty="0"/>
          </a:p>
        </p:txBody>
      </p:sp>
      <p:sp>
        <p:nvSpPr>
          <p:cNvPr id="4" name="Slide Number Placeholder 3"/>
          <p:cNvSpPr>
            <a:spLocks noGrp="1"/>
          </p:cNvSpPr>
          <p:nvPr>
            <p:ph type="sldNum" sz="quarter" idx="10"/>
          </p:nvPr>
        </p:nvSpPr>
        <p:spPr>
          <a:xfrm>
            <a:off x="3884415" y="8684383"/>
            <a:ext cx="2972098" cy="458108"/>
          </a:xfrm>
          <a:prstGeom prst="rect">
            <a:avLst/>
          </a:prstGeom>
        </p:spPr>
        <p:txBody>
          <a:bodyPr/>
          <a:lstStyle/>
          <a:p>
            <a:pPr>
              <a:defRPr/>
            </a:pPr>
            <a:fld id="{E4AA0C8F-33D9-4C52-989C-610673A3CEF4}"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Always spell out simple fractions and use hyphens with them.</a:t>
            </a:r>
            <a:endParaRPr lang="en-US" dirty="0"/>
          </a:p>
        </p:txBody>
      </p:sp>
      <p:sp>
        <p:nvSpPr>
          <p:cNvPr id="4" name="Slide Number Placeholder 3"/>
          <p:cNvSpPr>
            <a:spLocks noGrp="1"/>
          </p:cNvSpPr>
          <p:nvPr>
            <p:ph type="sldNum" sz="quarter" idx="10"/>
          </p:nvPr>
        </p:nvSpPr>
        <p:spPr>
          <a:xfrm>
            <a:off x="3884415" y="8684383"/>
            <a:ext cx="2972098" cy="458108"/>
          </a:xfrm>
          <a:prstGeom prst="rect">
            <a:avLst/>
          </a:prstGeom>
        </p:spPr>
        <p:txBody>
          <a:bodyPr/>
          <a:lstStyle/>
          <a:p>
            <a:pPr>
              <a:defRPr/>
            </a:pPr>
            <a:fld id="{E4AA0C8F-33D9-4C52-989C-610673A3CEF4}"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a:t>
            </a:r>
            <a:r>
              <a:rPr lang="en-US" b="0" baseline="0" dirty="0" smtClean="0"/>
              <a:t> Hyphen that number!</a:t>
            </a:r>
            <a:endParaRPr lang="en-US" b="0" dirty="0"/>
          </a:p>
        </p:txBody>
      </p:sp>
      <p:sp>
        <p:nvSpPr>
          <p:cNvPr id="4" name="Slide Number Placeholder 3"/>
          <p:cNvSpPr>
            <a:spLocks noGrp="1"/>
          </p:cNvSpPr>
          <p:nvPr>
            <p:ph type="sldNum" sz="quarter" idx="10"/>
          </p:nvPr>
        </p:nvSpPr>
        <p:spPr>
          <a:xfrm>
            <a:off x="3884415" y="8684383"/>
            <a:ext cx="2972098" cy="458108"/>
          </a:xfrm>
          <a:prstGeom prst="rect">
            <a:avLst/>
          </a:prstGeom>
        </p:spPr>
        <p:txBody>
          <a:bodyPr/>
          <a:lstStyle/>
          <a:p>
            <a:pPr>
              <a:defRPr/>
            </a:pPr>
            <a:fld id="{E4AA0C8F-33D9-4C52-989C-610673A3CEF4}"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Verb: calculate</a:t>
            </a:r>
          </a:p>
          <a:p>
            <a:r>
              <a:rPr lang="en-US" dirty="0" smtClean="0"/>
              <a:t>Subject: They (the students)</a:t>
            </a:r>
          </a:p>
          <a:p>
            <a:r>
              <a:rPr lang="en-US" dirty="0" smtClean="0"/>
              <a:t>Object: relative importance</a:t>
            </a:r>
            <a:r>
              <a:rPr lang="en-US" baseline="0" dirty="0" smtClean="0"/>
              <a:t> of these properties</a:t>
            </a:r>
            <a:endParaRPr lang="en-US" dirty="0" smtClean="0"/>
          </a:p>
          <a:p>
            <a:endParaRPr lang="en-US" dirty="0" smtClean="0"/>
          </a:p>
          <a:p>
            <a:pPr marL="216233" indent="-216233">
              <a:buAutoNum type="alphaUcParenR"/>
            </a:pPr>
            <a:r>
              <a:rPr lang="en-US" dirty="0" smtClean="0"/>
              <a:t>Is active</a:t>
            </a:r>
          </a:p>
          <a:p>
            <a:endParaRPr lang="en-US" dirty="0" smtClean="0">
              <a:hlinkClick r:id="rId3"/>
            </a:endParaRPr>
          </a:p>
          <a:p>
            <a:r>
              <a:rPr lang="en-US" dirty="0" smtClean="0">
                <a:hlinkClick r:id="rId3"/>
              </a:rPr>
              <a:t>http://1aiway.com/</a:t>
            </a:r>
            <a:endParaRPr lang="en-US" dirty="0"/>
          </a:p>
        </p:txBody>
      </p:sp>
      <p:sp>
        <p:nvSpPr>
          <p:cNvPr id="4" name="Slide Number Placeholder 3"/>
          <p:cNvSpPr>
            <a:spLocks noGrp="1"/>
          </p:cNvSpPr>
          <p:nvPr>
            <p:ph type="sldNum" sz="quarter" idx="10"/>
          </p:nvPr>
        </p:nvSpPr>
        <p:spPr/>
        <p:txBody>
          <a:bodyPr/>
          <a:lstStyle/>
          <a:p>
            <a:pPr>
              <a:defRPr/>
            </a:pPr>
            <a:fld id="{B56BA851-22AC-49C7-8C3D-C84BC8DBF754}" type="slidenum">
              <a:rPr lang="en-US" smtClean="0"/>
              <a:pPr>
                <a:defRPr/>
              </a:pPr>
              <a:t>40</a:t>
            </a:fld>
            <a:endParaRPr lang="en-US"/>
          </a:p>
        </p:txBody>
      </p:sp>
    </p:spTree>
    <p:extLst>
      <p:ext uri="{BB962C8B-B14F-4D97-AF65-F5344CB8AC3E}">
        <p14:creationId xmlns:p14="http://schemas.microsoft.com/office/powerpoint/2010/main" val="60285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dirty="0" smtClean="0"/>
              <a:t>: </a:t>
            </a:r>
            <a:r>
              <a:rPr lang="en-US" sz="1200" b="0" i="0" kern="1200" dirty="0" smtClean="0">
                <a:solidFill>
                  <a:schemeClr val="tx1"/>
                </a:solidFill>
                <a:effectLst/>
                <a:latin typeface="+mn-lt"/>
                <a:ea typeface="+mn-ea"/>
                <a:cs typeface="+mn-cs"/>
              </a:rPr>
              <a:t>It's is a contraction for "it is" and </a:t>
            </a:r>
            <a:r>
              <a:rPr lang="en-US" sz="1200" b="1" i="0" kern="1200" dirty="0" smtClean="0">
                <a:solidFill>
                  <a:schemeClr val="tx1"/>
                </a:solidFill>
                <a:effectLst/>
                <a:latin typeface="+mn-lt"/>
                <a:ea typeface="+mn-ea"/>
                <a:cs typeface="+mn-cs"/>
              </a:rPr>
              <a:t>its</a:t>
            </a:r>
            <a:r>
              <a:rPr lang="en-US" sz="1200" b="0" i="0" kern="1200" dirty="0" smtClean="0">
                <a:solidFill>
                  <a:schemeClr val="tx1"/>
                </a:solidFill>
                <a:effectLst/>
                <a:latin typeface="+mn-lt"/>
                <a:ea typeface="+mn-ea"/>
                <a:cs typeface="+mn-cs"/>
              </a:rPr>
              <a:t> is a possessive pronoun meaning "belonging to it." It's raining out = it is raining out. A simple way to remember this rule is the fact that you don't use an </a:t>
            </a:r>
            <a:r>
              <a:rPr lang="en-US" sz="1200" b="1" i="0" kern="1200" dirty="0" smtClean="0">
                <a:solidFill>
                  <a:schemeClr val="tx1"/>
                </a:solidFill>
                <a:effectLst/>
                <a:latin typeface="+mn-lt"/>
                <a:ea typeface="+mn-ea"/>
                <a:cs typeface="+mn-cs"/>
              </a:rPr>
              <a:t>apostrophe</a:t>
            </a:r>
            <a:r>
              <a:rPr lang="en-US" sz="1200" b="0" i="0" kern="1200" dirty="0" smtClean="0">
                <a:solidFill>
                  <a:schemeClr val="tx1"/>
                </a:solidFill>
                <a:effectLst/>
                <a:latin typeface="+mn-lt"/>
                <a:ea typeface="+mn-ea"/>
                <a:cs typeface="+mn-cs"/>
              </a:rPr>
              <a:t> for the possessive his or hers, so don't do it with </a:t>
            </a:r>
            <a:r>
              <a:rPr lang="en-US" sz="1200" b="1" i="0" kern="1200" dirty="0" smtClean="0">
                <a:solidFill>
                  <a:schemeClr val="tx1"/>
                </a:solidFill>
                <a:effectLst/>
                <a:latin typeface="+mn-lt"/>
                <a:ea typeface="+mn-ea"/>
                <a:cs typeface="+mn-cs"/>
              </a:rPr>
              <a:t>its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Verb: is</a:t>
            </a:r>
          </a:p>
          <a:p>
            <a:r>
              <a:rPr lang="en-US" dirty="0" smtClean="0"/>
              <a:t>Subject:</a:t>
            </a:r>
            <a:r>
              <a:rPr lang="en-US" baseline="0" dirty="0" smtClean="0"/>
              <a:t> “You” checking</a:t>
            </a:r>
          </a:p>
          <a:p>
            <a:endParaRPr lang="en-US" baseline="0" dirty="0" smtClean="0"/>
          </a:p>
          <a:p>
            <a:pPr marL="216233" indent="-216233">
              <a:buAutoNum type="alphaUcParenR"/>
            </a:pPr>
            <a:r>
              <a:rPr lang="en-US" baseline="0" dirty="0" smtClean="0"/>
              <a:t>Is active</a:t>
            </a:r>
          </a:p>
          <a:p>
            <a:endParaRPr lang="en-US" baseline="0" dirty="0" smtClean="0"/>
          </a:p>
          <a:p>
            <a:r>
              <a:rPr lang="en-US" dirty="0" smtClean="0">
                <a:hlinkClick r:id="rId3"/>
              </a:rPr>
              <a:t>http://1aiway.com/</a:t>
            </a:r>
            <a:endParaRPr lang="en-US" baseline="0" dirty="0" smtClean="0"/>
          </a:p>
        </p:txBody>
      </p:sp>
      <p:sp>
        <p:nvSpPr>
          <p:cNvPr id="4" name="Slide Number Placeholder 3"/>
          <p:cNvSpPr>
            <a:spLocks noGrp="1"/>
          </p:cNvSpPr>
          <p:nvPr>
            <p:ph type="sldNum" sz="quarter" idx="10"/>
          </p:nvPr>
        </p:nvSpPr>
        <p:spPr/>
        <p:txBody>
          <a:bodyPr/>
          <a:lstStyle/>
          <a:p>
            <a:pPr>
              <a:defRPr/>
            </a:pPr>
            <a:fld id="{B56BA851-22AC-49C7-8C3D-C84BC8DBF754}" type="slidenum">
              <a:rPr lang="en-US" smtClean="0"/>
              <a:pPr>
                <a:defRPr/>
              </a:pPr>
              <a:t>41</a:t>
            </a:fld>
            <a:endParaRPr lang="en-US"/>
          </a:p>
        </p:txBody>
      </p:sp>
    </p:spTree>
    <p:extLst>
      <p:ext uri="{BB962C8B-B14F-4D97-AF65-F5344CB8AC3E}">
        <p14:creationId xmlns:p14="http://schemas.microsoft.com/office/powerpoint/2010/main" val="265378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Verb: managed</a:t>
            </a:r>
          </a:p>
          <a:p>
            <a:r>
              <a:rPr lang="en-US" dirty="0" smtClean="0"/>
              <a:t>Subject: We</a:t>
            </a:r>
          </a:p>
          <a:p>
            <a:r>
              <a:rPr lang="en-US" dirty="0" smtClean="0"/>
              <a:t>Object:</a:t>
            </a:r>
            <a:r>
              <a:rPr lang="en-US" baseline="0" dirty="0" smtClean="0"/>
              <a:t> project</a:t>
            </a:r>
          </a:p>
          <a:p>
            <a:endParaRPr lang="en-US" baseline="0" dirty="0" smtClean="0"/>
          </a:p>
          <a:p>
            <a:r>
              <a:rPr lang="en-US" baseline="0" dirty="0" smtClean="0"/>
              <a:t>B) Is active</a:t>
            </a:r>
          </a:p>
          <a:p>
            <a:endParaRPr lang="en-US" baseline="0" dirty="0" smtClean="0"/>
          </a:p>
          <a:p>
            <a:r>
              <a:rPr lang="en-US" smtClean="0">
                <a:hlinkClick r:id="rId3"/>
              </a:rPr>
              <a:t>http://1aiway.com/</a:t>
            </a:r>
            <a:endParaRPr lang="en-US" dirty="0"/>
          </a:p>
        </p:txBody>
      </p:sp>
      <p:sp>
        <p:nvSpPr>
          <p:cNvPr id="4" name="Slide Number Placeholder 3"/>
          <p:cNvSpPr>
            <a:spLocks noGrp="1"/>
          </p:cNvSpPr>
          <p:nvPr>
            <p:ph type="sldNum" sz="quarter" idx="10"/>
          </p:nvPr>
        </p:nvSpPr>
        <p:spPr/>
        <p:txBody>
          <a:bodyPr/>
          <a:lstStyle/>
          <a:p>
            <a:pPr>
              <a:defRPr/>
            </a:pPr>
            <a:fld id="{B56BA851-22AC-49C7-8C3D-C84BC8DBF754}" type="slidenum">
              <a:rPr lang="en-US" smtClean="0"/>
              <a:pPr>
                <a:defRPr/>
              </a:pPr>
              <a:t>42</a:t>
            </a:fld>
            <a:endParaRPr lang="en-US"/>
          </a:p>
        </p:txBody>
      </p:sp>
    </p:spTree>
    <p:extLst>
      <p:ext uri="{BB962C8B-B14F-4D97-AF65-F5344CB8AC3E}">
        <p14:creationId xmlns:p14="http://schemas.microsoft.com/office/powerpoint/2010/main" val="1537328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dirty="0" smtClean="0"/>
              <a:t>http://web.mit.edu/course/21/21.guide/hyphen.htm</a:t>
            </a:r>
          </a:p>
          <a:p>
            <a:pPr defTabSz="864931" eaLnBrk="0" fontAlgn="base" hangingPunct="0">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pPr>
              <a:defRPr/>
            </a:pPr>
            <a:fld id="{E156F2B5-EA09-4259-B0A7-F80699F99E66}"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dirty="0" smtClean="0"/>
              <a:t>A) True:</a:t>
            </a:r>
          </a:p>
          <a:p>
            <a:pPr defTabSz="864931" eaLnBrk="0" fontAlgn="base" hangingPunct="0">
              <a:spcBef>
                <a:spcPct val="30000"/>
              </a:spcBef>
              <a:spcAft>
                <a:spcPct val="0"/>
              </a:spcAft>
              <a:defRPr/>
            </a:pPr>
            <a:r>
              <a:rPr lang="en-US" dirty="0" smtClean="0"/>
              <a:t>There is a hyphen missing</a:t>
            </a:r>
          </a:p>
          <a:p>
            <a:pPr defTabSz="864931" eaLnBrk="0" fontAlgn="base" hangingPunct="0">
              <a:spcBef>
                <a:spcPct val="30000"/>
              </a:spcBef>
              <a:spcAft>
                <a:spcPct val="0"/>
              </a:spcAft>
              <a:defRPr/>
            </a:pPr>
            <a:r>
              <a:rPr lang="en-US" dirty="0" smtClean="0"/>
              <a:t>When calibrating the camera, take care when performing the laser-alignment process.</a:t>
            </a:r>
          </a:p>
          <a:p>
            <a:endParaRPr lang="en-US" dirty="0"/>
          </a:p>
        </p:txBody>
      </p:sp>
      <p:sp>
        <p:nvSpPr>
          <p:cNvPr id="4" name="Slide Number Placeholder 3"/>
          <p:cNvSpPr>
            <a:spLocks noGrp="1"/>
          </p:cNvSpPr>
          <p:nvPr>
            <p:ph type="sldNum" sz="quarter" idx="10"/>
          </p:nvPr>
        </p:nvSpPr>
        <p:spPr/>
        <p:txBody>
          <a:bodyPr/>
          <a:lstStyle/>
          <a:p>
            <a:pPr>
              <a:defRPr/>
            </a:pPr>
            <a:fld id="{E156F2B5-EA09-4259-B0A7-F80699F99E66}" type="slidenum">
              <a:rPr lang="en-US" smtClean="0"/>
              <a:pPr>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is not a hyphen missing</a:t>
            </a:r>
          </a:p>
          <a:p>
            <a:r>
              <a:rPr lang="en-US" baseline="0" dirty="0" smtClean="0"/>
              <a:t>B) False</a:t>
            </a:r>
            <a:endParaRPr lang="en-US" dirty="0"/>
          </a:p>
        </p:txBody>
      </p:sp>
      <p:sp>
        <p:nvSpPr>
          <p:cNvPr id="4" name="Slide Number Placeholder 3"/>
          <p:cNvSpPr>
            <a:spLocks noGrp="1"/>
          </p:cNvSpPr>
          <p:nvPr>
            <p:ph type="sldNum" sz="quarter" idx="10"/>
          </p:nvPr>
        </p:nvSpPr>
        <p:spPr/>
        <p:txBody>
          <a:bodyPr/>
          <a:lstStyle/>
          <a:p>
            <a:pPr>
              <a:defRPr/>
            </a:pPr>
            <a:fld id="{E156F2B5-EA09-4259-B0A7-F80699F99E66}" type="slidenum">
              <a:rPr lang="en-US" smtClean="0"/>
              <a:pPr>
                <a:defRPr/>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What kind of arm?  Oh, 2-foot.</a:t>
            </a:r>
            <a:endParaRPr lang="en-US" dirty="0"/>
          </a:p>
        </p:txBody>
      </p:sp>
      <p:sp>
        <p:nvSpPr>
          <p:cNvPr id="4" name="Slide Number Placeholder 3"/>
          <p:cNvSpPr>
            <a:spLocks noGrp="1"/>
          </p:cNvSpPr>
          <p:nvPr>
            <p:ph type="sldNum" sz="quarter" idx="10"/>
          </p:nvPr>
        </p:nvSpPr>
        <p:spPr/>
        <p:txBody>
          <a:bodyPr/>
          <a:lstStyle/>
          <a:p>
            <a:fld id="{626A441C-432E-4A0B-A3B3-B264B29EB1B1}" type="slidenum">
              <a:rPr lang="en-US" smtClean="0"/>
              <a:t>46</a:t>
            </a:fld>
            <a:endParaRPr lang="en-US"/>
          </a:p>
        </p:txBody>
      </p:sp>
    </p:spTree>
    <p:extLst>
      <p:ext uri="{BB962C8B-B14F-4D97-AF65-F5344CB8AC3E}">
        <p14:creationId xmlns:p14="http://schemas.microsoft.com/office/powerpoint/2010/main" val="2407650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6A441C-432E-4A0B-A3B3-B264B29EB1B1}" type="slidenum">
              <a:rPr lang="en-US" smtClean="0"/>
              <a:t>47</a:t>
            </a:fld>
            <a:endParaRPr lang="en-US"/>
          </a:p>
        </p:txBody>
      </p:sp>
    </p:spTree>
    <p:extLst>
      <p:ext uri="{BB962C8B-B14F-4D97-AF65-F5344CB8AC3E}">
        <p14:creationId xmlns:p14="http://schemas.microsoft.com/office/powerpoint/2010/main" val="31359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08">
              <a:defRPr/>
            </a:pPr>
            <a:r>
              <a:rPr lang="en-US" dirty="0" smtClean="0"/>
              <a:t>B: The </a:t>
            </a:r>
            <a:r>
              <a:rPr lang="en-US" dirty="0"/>
              <a:t>verb "lose" means to part with or to miss from one's possession. The word "loose" is generally used as an adjective, meaning not rigidly fastened. When used as a verb, "loose" means to let loose and implies a conscious act, something an electron does not perform.</a:t>
            </a:r>
          </a:p>
          <a:p>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Because the subject "series" is singular in this sentence, the correct verb is "has.“</a:t>
            </a:r>
          </a:p>
          <a:p>
            <a:r>
              <a:rPr lang="en-US" sz="1200" b="0" i="0" kern="1200" dirty="0" smtClean="0">
                <a:solidFill>
                  <a:schemeClr val="tx1"/>
                </a:solidFill>
                <a:latin typeface="+mn-lt"/>
                <a:ea typeface="+mn-ea"/>
                <a:cs typeface="+mn-cs"/>
              </a:rPr>
              <a:t>A: has </a:t>
            </a:r>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Because the subject "series" is singular in this sentence, the correct verb is "has.“</a:t>
            </a:r>
          </a:p>
          <a:p>
            <a:r>
              <a:rPr lang="en-US" sz="1200" b="0" i="0" kern="1200" dirty="0" smtClean="0">
                <a:solidFill>
                  <a:schemeClr val="tx1"/>
                </a:solidFill>
                <a:latin typeface="+mn-lt"/>
                <a:ea typeface="+mn-ea"/>
                <a:cs typeface="+mn-cs"/>
              </a:rPr>
              <a:t>A: has </a:t>
            </a:r>
          </a:p>
        </p:txBody>
      </p:sp>
      <p:sp>
        <p:nvSpPr>
          <p:cNvPr id="4" name="Slide Number Placeholder 3"/>
          <p:cNvSpPr>
            <a:spLocks noGrp="1"/>
          </p:cNvSpPr>
          <p:nvPr>
            <p:ph type="sldNum" sz="quarter" idx="10"/>
          </p:nvPr>
        </p:nvSpPr>
        <p:spPr/>
        <p:txBody>
          <a:bodyPr/>
          <a:lstStyle/>
          <a:p>
            <a:pPr>
              <a:defRPr/>
            </a:pPr>
            <a:fld id="{E4AA0C8F-33D9-4C52-989C-610673A3CEF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18759D-E1B6-4E90-8019-27EE0A9A6BBB}" type="datetimeFigureOut">
              <a:rPr lang="en-US" smtClean="0"/>
              <a:t>4/20/2015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8B20766-3A9B-489F-B7B3-3779344BAF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B20766-3A9B-489F-B7B3-3779344BAF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B20766-3A9B-489F-B7B3-3779344BAF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B20766-3A9B-489F-B7B3-3779344BAF4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B20766-3A9B-489F-B7B3-3779344BAF4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8B20766-3A9B-489F-B7B3-3779344BAF4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8B20766-3A9B-489F-B7B3-3779344BAF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8B20766-3A9B-489F-B7B3-3779344BAF4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818759D-E1B6-4E90-8019-27EE0A9A6BBB}" type="datetimeFigureOut">
              <a:rPr lang="en-US" smtClean="0"/>
              <a:t>4/20/2015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8B20766-3A9B-489F-B7B3-3779344BAF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818759D-E1B6-4E90-8019-27EE0A9A6BBB}" type="datetimeFigureOut">
              <a:rPr lang="en-US" smtClean="0"/>
              <a:t>4/20/2015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8B20766-3A9B-489F-B7B3-3779344BAF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818759D-E1B6-4E90-8019-27EE0A9A6BBB}" type="datetimeFigureOut">
              <a:rPr lang="en-US" smtClean="0"/>
              <a:t>4/20/2015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8B20766-3A9B-489F-B7B3-3779344BAF4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18759D-E1B6-4E90-8019-27EE0A9A6BBB}" type="datetimeFigureOut">
              <a:rPr lang="en-US" smtClean="0"/>
              <a:t>4/20/2015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8B20766-3A9B-489F-B7B3-3779344BAF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writing.engr.psu.edu/exercises/usage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writing.engr.psu.edu/exercises/usage2.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writing.engr.psu.edu/exercises/no.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writing.engr.psu.edu/exercises/usage2.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writing.engr.psu.edu/exercises/usage3.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writing.engr.psu.edu/exercises/usage3.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writing.engr.psu.edu/exercises/usage3.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writing.engr.psu.edu/exercises/no.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writing.engr.psu.edu/exercises/usage3.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writing.engr.psu.edu/exercises/usage1.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riting.engr.psu.edu/exercises/usage1.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writing.engr.psu.edu/exercises/no.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writing.engr.psu.edu/exercises/usage1.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riting.engr.psu.edu/exercises/usage1.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writing.engr.psu.edu/exercises/no.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writing.engr.psu.edu/exercises/usage1.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writing.engr.psu.edu/exercises/usage1.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writing.engr.psu.edu/exercises/no.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writing.engr.psu.edu/exercises/usage1.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technical writing quiz to end all quizzes</a:t>
            </a:r>
            <a:endParaRPr lang="en-US" dirty="0"/>
          </a:p>
        </p:txBody>
      </p:sp>
    </p:spTree>
    <p:extLst>
      <p:ext uri="{BB962C8B-B14F-4D97-AF65-F5344CB8AC3E}">
        <p14:creationId xmlns:p14="http://schemas.microsoft.com/office/powerpoint/2010/main" val="2909538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past three months, a new series of low-priced computers (</a:t>
            </a:r>
            <a:r>
              <a:rPr lang="en-US" dirty="0" smtClean="0">
                <a:hlinkClick r:id="rId3"/>
              </a:rPr>
              <a:t>has,</a:t>
            </a:r>
            <a:r>
              <a:rPr lang="en-US" dirty="0" smtClean="0"/>
              <a:t> </a:t>
            </a:r>
            <a:r>
              <a:rPr lang="en-US" dirty="0" smtClean="0">
                <a:hlinkClick r:id="rId4"/>
              </a:rPr>
              <a:t>have</a:t>
            </a:r>
            <a:r>
              <a:rPr lang="en-US" dirty="0" smtClean="0"/>
              <a:t>) been released.</a:t>
            </a:r>
          </a:p>
          <a:p>
            <a:pPr lvl="1"/>
            <a:r>
              <a:rPr lang="en-US" dirty="0" smtClean="0"/>
              <a:t>A: has</a:t>
            </a:r>
          </a:p>
          <a:p>
            <a:pPr lvl="1"/>
            <a:r>
              <a:rPr lang="en-US" dirty="0" smtClean="0"/>
              <a:t>B: have</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10</a:t>
            </a:fld>
            <a:endParaRPr lang="en-US"/>
          </a:p>
        </p:txBody>
      </p:sp>
    </p:spTree>
    <p:extLst>
      <p:ext uri="{BB962C8B-B14F-4D97-AF65-F5344CB8AC3E}">
        <p14:creationId xmlns:p14="http://schemas.microsoft.com/office/powerpoint/2010/main" val="304448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next section, the criteria for assessing each system (</a:t>
            </a:r>
            <a:r>
              <a:rPr lang="en-US" dirty="0" smtClean="0">
                <a:hlinkClick r:id="rId3"/>
              </a:rPr>
              <a:t>are,</a:t>
            </a:r>
            <a:r>
              <a:rPr lang="en-US" dirty="0" smtClean="0"/>
              <a:t> </a:t>
            </a:r>
            <a:r>
              <a:rPr lang="en-US" dirty="0" smtClean="0">
                <a:hlinkClick r:id="rId4"/>
              </a:rPr>
              <a:t>is</a:t>
            </a:r>
            <a:r>
              <a:rPr lang="en-US" dirty="0" smtClean="0"/>
              <a:t>) given.</a:t>
            </a:r>
          </a:p>
          <a:p>
            <a:pPr lvl="1"/>
            <a:r>
              <a:rPr lang="en-US" dirty="0" smtClean="0"/>
              <a:t>A: are</a:t>
            </a:r>
          </a:p>
          <a:p>
            <a:pPr lvl="1"/>
            <a:r>
              <a:rPr lang="en-US" dirty="0" smtClean="0"/>
              <a:t>B: is</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11</a:t>
            </a:fld>
            <a:endParaRPr lang="en-US"/>
          </a:p>
        </p:txBody>
      </p:sp>
    </p:spTree>
    <p:extLst>
      <p:ext uri="{BB962C8B-B14F-4D97-AF65-F5344CB8AC3E}">
        <p14:creationId xmlns:p14="http://schemas.microsoft.com/office/powerpoint/2010/main" val="228981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insurance company hopes that neither the architect nor the construction firm (</a:t>
            </a:r>
            <a:r>
              <a:rPr lang="en-US" dirty="0" smtClean="0">
                <a:hlinkClick r:id="rId3"/>
              </a:rPr>
              <a:t>are,</a:t>
            </a:r>
            <a:r>
              <a:rPr lang="en-US" dirty="0" smtClean="0"/>
              <a:t> </a:t>
            </a:r>
            <a:r>
              <a:rPr lang="en-US" dirty="0" smtClean="0">
                <a:hlinkClick r:id="rId4"/>
              </a:rPr>
              <a:t>is</a:t>
            </a:r>
            <a:r>
              <a:rPr lang="en-US" dirty="0" smtClean="0"/>
              <a:t>) held liable.</a:t>
            </a:r>
          </a:p>
          <a:p>
            <a:pPr lvl="1"/>
            <a:r>
              <a:rPr lang="en-US" dirty="0" smtClean="0"/>
              <a:t>A: are</a:t>
            </a:r>
          </a:p>
          <a:p>
            <a:pPr lvl="1"/>
            <a:r>
              <a:rPr lang="en-US" dirty="0" smtClean="0"/>
              <a:t>B:  is </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12</a:t>
            </a:fld>
            <a:endParaRPr lang="en-US"/>
          </a:p>
        </p:txBody>
      </p:sp>
    </p:spTree>
    <p:extLst>
      <p:ext uri="{BB962C8B-B14F-4D97-AF65-F5344CB8AC3E}">
        <p14:creationId xmlns:p14="http://schemas.microsoft.com/office/powerpoint/2010/main" val="396726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According the Department of Energy, if we were to set up an area of solar cells equal to 0.25 the area currently covered by our roads, these cells could supply our entire (</a:t>
            </a:r>
            <a:r>
              <a:rPr lang="en-US" dirty="0" smtClean="0">
                <a:hlinkClick r:id="rId3"/>
              </a:rPr>
              <a:t>nations</a:t>
            </a:r>
            <a:r>
              <a:rPr lang="en-US" dirty="0" smtClean="0"/>
              <a:t> / </a:t>
            </a:r>
            <a:r>
              <a:rPr lang="en-US" dirty="0" smtClean="0">
                <a:hlinkClick r:id="rId4"/>
              </a:rPr>
              <a:t>nation's</a:t>
            </a:r>
            <a:r>
              <a:rPr lang="en-US" dirty="0" smtClean="0"/>
              <a:t> / </a:t>
            </a:r>
            <a:r>
              <a:rPr lang="en-US" dirty="0" smtClean="0">
                <a:hlinkClick r:id="rId3"/>
              </a:rPr>
              <a:t>nations'</a:t>
            </a:r>
            <a:r>
              <a:rPr lang="en-US" dirty="0" smtClean="0"/>
              <a:t>) electrical needs.</a:t>
            </a:r>
          </a:p>
          <a:p>
            <a:pPr lvl="1"/>
            <a:r>
              <a:rPr lang="en-US" dirty="0" smtClean="0"/>
              <a:t>A: nations</a:t>
            </a:r>
          </a:p>
          <a:p>
            <a:pPr lvl="1"/>
            <a:r>
              <a:rPr lang="en-US" dirty="0" smtClean="0"/>
              <a:t>B: nation’s</a:t>
            </a:r>
          </a:p>
          <a:p>
            <a:pPr lvl="1"/>
            <a:r>
              <a:rPr lang="en-US" dirty="0" smtClean="0"/>
              <a:t>C: nations’</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150609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you receive my (</a:t>
            </a:r>
            <a:r>
              <a:rPr lang="en-US" dirty="0" smtClean="0">
                <a:hlinkClick r:id="rId3"/>
              </a:rPr>
              <a:t>boss</a:t>
            </a:r>
            <a:r>
              <a:rPr lang="en-US" dirty="0" smtClean="0"/>
              <a:t> / </a:t>
            </a:r>
            <a:r>
              <a:rPr lang="en-US" dirty="0" smtClean="0">
                <a:hlinkClick r:id="rId3"/>
              </a:rPr>
              <a:t>bosses</a:t>
            </a:r>
            <a:r>
              <a:rPr lang="en-US" dirty="0" smtClean="0"/>
              <a:t> / </a:t>
            </a:r>
            <a:r>
              <a:rPr lang="en-US" dirty="0" smtClean="0">
                <a:hlinkClick r:id="rId4"/>
              </a:rPr>
              <a:t>boss's</a:t>
            </a:r>
            <a:r>
              <a:rPr lang="en-US" dirty="0" smtClean="0"/>
              <a:t> / </a:t>
            </a:r>
            <a:r>
              <a:rPr lang="en-US" dirty="0" smtClean="0">
                <a:hlinkClick r:id="rId3"/>
              </a:rPr>
              <a:t>boss'</a:t>
            </a:r>
            <a:r>
              <a:rPr lang="en-US" dirty="0" smtClean="0"/>
              <a:t> / </a:t>
            </a:r>
            <a:r>
              <a:rPr lang="en-US" dirty="0" smtClean="0">
                <a:hlinkClick r:id="rId3"/>
              </a:rPr>
              <a:t>bosses'</a:t>
            </a:r>
            <a:r>
              <a:rPr lang="en-US" dirty="0" smtClean="0"/>
              <a:t>) memo requesting your participation, please respond to her that your job description, as written, will not allow you to perform that type of work.</a:t>
            </a:r>
          </a:p>
          <a:p>
            <a:pPr lvl="1"/>
            <a:r>
              <a:rPr lang="en-US" dirty="0" smtClean="0"/>
              <a:t>A: boss</a:t>
            </a:r>
          </a:p>
          <a:p>
            <a:pPr lvl="1"/>
            <a:r>
              <a:rPr lang="en-US" dirty="0" smtClean="0"/>
              <a:t>B: bosses</a:t>
            </a:r>
          </a:p>
          <a:p>
            <a:pPr lvl="1"/>
            <a:r>
              <a:rPr lang="en-US" dirty="0" smtClean="0"/>
              <a:t>C: boss’s</a:t>
            </a:r>
          </a:p>
          <a:p>
            <a:pPr lvl="1"/>
            <a:r>
              <a:rPr lang="en-US" dirty="0" smtClean="0"/>
              <a:t>D: boss’</a:t>
            </a:r>
          </a:p>
          <a:p>
            <a:pPr lvl="1"/>
            <a:r>
              <a:rPr lang="en-US" dirty="0" smtClean="0"/>
              <a:t>E: bosses’</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69563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section explains the function of each technique and describes (</a:t>
            </a:r>
            <a:r>
              <a:rPr lang="en-US" dirty="0" smtClean="0">
                <a:hlinkClick r:id="rId3"/>
              </a:rPr>
              <a:t>its</a:t>
            </a:r>
            <a:r>
              <a:rPr lang="en-US" dirty="0" smtClean="0"/>
              <a:t> / </a:t>
            </a:r>
            <a:r>
              <a:rPr lang="en-US" dirty="0" smtClean="0">
                <a:hlinkClick r:id="rId4"/>
              </a:rPr>
              <a:t>it's</a:t>
            </a:r>
            <a:r>
              <a:rPr lang="en-US" dirty="0" smtClean="0"/>
              <a:t> / </a:t>
            </a:r>
            <a:r>
              <a:rPr lang="en-US" dirty="0" smtClean="0">
                <a:hlinkClick r:id="rId4"/>
              </a:rPr>
              <a:t>its'</a:t>
            </a:r>
            <a:r>
              <a:rPr lang="en-US" dirty="0" smtClean="0"/>
              <a:t>) advantages and disadvantages.</a:t>
            </a:r>
          </a:p>
          <a:p>
            <a:pPr lvl="1"/>
            <a:r>
              <a:rPr lang="en-US" dirty="0" smtClean="0"/>
              <a:t>A: its</a:t>
            </a:r>
          </a:p>
          <a:p>
            <a:pPr lvl="1"/>
            <a:r>
              <a:rPr lang="en-US" dirty="0" smtClean="0"/>
              <a:t>B: it’s</a:t>
            </a:r>
          </a:p>
          <a:p>
            <a:pPr lvl="1"/>
            <a:r>
              <a:rPr lang="en-US" dirty="0" smtClean="0"/>
              <a:t>C: its’</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383584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1981, when the air traffic (</a:t>
            </a:r>
            <a:r>
              <a:rPr lang="en-US" dirty="0" smtClean="0">
                <a:hlinkClick r:id="rId3"/>
              </a:rPr>
              <a:t>controller's</a:t>
            </a:r>
            <a:r>
              <a:rPr lang="en-US" dirty="0" smtClean="0"/>
              <a:t> / </a:t>
            </a:r>
            <a:r>
              <a:rPr lang="en-US" dirty="0" smtClean="0">
                <a:hlinkClick r:id="rId4"/>
              </a:rPr>
              <a:t>controllers'</a:t>
            </a:r>
            <a:r>
              <a:rPr lang="en-US" dirty="0" smtClean="0"/>
              <a:t>) strike occurred, the number of controllers decreased from 16,200 to 14,300 [Krasner, 1997].</a:t>
            </a:r>
          </a:p>
          <a:p>
            <a:pPr lvl="1"/>
            <a:r>
              <a:rPr lang="en-US" dirty="0" smtClean="0"/>
              <a:t>A: controller’s</a:t>
            </a:r>
          </a:p>
          <a:p>
            <a:pPr lvl="1"/>
            <a:r>
              <a:rPr lang="en-US" dirty="0" smtClean="0"/>
              <a:t>B: controllers’</a:t>
            </a:r>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150795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subject of a sentence is the person, place, thing, or idea that is doing or being something. </a:t>
            </a:r>
            <a:endParaRPr lang="en-US" dirty="0" smtClean="0"/>
          </a:p>
          <a:p>
            <a:r>
              <a:rPr lang="en-US" i="1" dirty="0"/>
              <a:t>The reviewers cleared the program to go forward. </a:t>
            </a:r>
            <a:endParaRPr lang="en-US" i="1" dirty="0" smtClean="0"/>
          </a:p>
          <a:p>
            <a:r>
              <a:rPr lang="en-US" i="1" dirty="0" smtClean="0"/>
              <a:t>Read the instructions carefully.</a:t>
            </a:r>
          </a:p>
          <a:p>
            <a:r>
              <a:rPr lang="en-US" i="1" dirty="0" smtClean="0"/>
              <a:t>The procedure is inflexible.</a:t>
            </a:r>
          </a:p>
          <a:p>
            <a:r>
              <a:rPr lang="en-US" i="1" dirty="0" smtClean="0"/>
              <a:t>During lunch, Sandra studied </a:t>
            </a:r>
            <a:r>
              <a:rPr lang="en-US" i="1" dirty="0"/>
              <a:t>the </a:t>
            </a:r>
            <a:r>
              <a:rPr lang="en-US" i="1" dirty="0" smtClean="0"/>
              <a:t>software.</a:t>
            </a:r>
          </a:p>
          <a:p>
            <a:endParaRPr lang="en-US" i="1"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24674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insurance agent gave her sound advice</a:t>
            </a:r>
            <a:r>
              <a:rPr lang="en-US" dirty="0" smtClean="0"/>
              <a:t>.</a:t>
            </a:r>
          </a:p>
          <a:p>
            <a:pPr lvl="1"/>
            <a:r>
              <a:rPr lang="en-US" dirty="0" smtClean="0"/>
              <a:t>A) insurance agent</a:t>
            </a:r>
          </a:p>
          <a:p>
            <a:pPr lvl="1"/>
            <a:r>
              <a:rPr lang="en-US" dirty="0" smtClean="0"/>
              <a:t>B) her</a:t>
            </a:r>
          </a:p>
          <a:p>
            <a:pPr lvl="1"/>
            <a:r>
              <a:rPr lang="en-US" dirty="0" smtClean="0"/>
              <a:t>C) sound advice</a:t>
            </a:r>
            <a:endParaRPr lang="en-US" dirty="0"/>
          </a:p>
        </p:txBody>
      </p:sp>
      <p:sp>
        <p:nvSpPr>
          <p:cNvPr id="3" name="Title 2"/>
          <p:cNvSpPr>
            <a:spLocks noGrp="1"/>
          </p:cNvSpPr>
          <p:nvPr>
            <p:ph type="title"/>
          </p:nvPr>
        </p:nvSpPr>
        <p:spPr/>
        <p:txBody>
          <a:bodyPr/>
          <a:lstStyle/>
          <a:p>
            <a:r>
              <a:rPr lang="en-US" dirty="0"/>
              <a:t>Technical Writing</a:t>
            </a:r>
          </a:p>
        </p:txBody>
      </p:sp>
      <p:sp>
        <p:nvSpPr>
          <p:cNvPr id="4" name="Date Placeholder 3"/>
          <p:cNvSpPr>
            <a:spLocks noGrp="1"/>
          </p:cNvSpPr>
          <p:nvPr>
            <p:ph type="dt" sz="half" idx="10"/>
          </p:nvPr>
        </p:nvSpPr>
        <p:spPr/>
        <p:txBody>
          <a:bodyPr/>
          <a:lstStyle/>
          <a:p>
            <a:pPr>
              <a:defRPr/>
            </a:pPr>
            <a:endParaRPr lang="en-US" smtClean="0"/>
          </a:p>
          <a:p>
            <a:pPr>
              <a:defRPr/>
            </a:pPr>
            <a:r>
              <a:rPr lang="en-US" smtClean="0"/>
              <a:t>Design for Electrical and Computer Engineers , published by McGraw Hill</a:t>
            </a:r>
            <a:endParaRPr lang="en-US"/>
          </a:p>
        </p:txBody>
      </p:sp>
      <p:sp>
        <p:nvSpPr>
          <p:cNvPr id="5" name="Footer Placeholder 4"/>
          <p:cNvSpPr>
            <a:spLocks noGrp="1"/>
          </p:cNvSpPr>
          <p:nvPr>
            <p:ph type="ftr" sz="quarter" idx="11"/>
          </p:nvPr>
        </p:nvSpPr>
        <p:spPr/>
        <p:txBody>
          <a:bodyPr/>
          <a:lstStyle/>
          <a:p>
            <a:pPr>
              <a:defRPr/>
            </a:pPr>
            <a:r>
              <a:rPr lang="en-US" smtClean="0"/>
              <a:t>Copyright 2007 </a:t>
            </a:r>
          </a:p>
          <a:p>
            <a:pPr>
              <a:defRPr/>
            </a:pPr>
            <a:r>
              <a:rPr lang="en-US" smtClean="0"/>
              <a:t>Ralph M. Ford and Chris Coulston</a:t>
            </a:r>
            <a:endParaRPr lang="en-US"/>
          </a:p>
        </p:txBody>
      </p:sp>
      <p:sp>
        <p:nvSpPr>
          <p:cNvPr id="6" name="Slide Number Placeholder 5"/>
          <p:cNvSpPr>
            <a:spLocks noGrp="1"/>
          </p:cNvSpPr>
          <p:nvPr>
            <p:ph type="sldNum" sz="quarter" idx="12"/>
          </p:nvPr>
        </p:nvSpPr>
        <p:spPr/>
        <p:txBody>
          <a:bodyPr/>
          <a:lstStyle/>
          <a:p>
            <a:pPr>
              <a:defRPr/>
            </a:pPr>
            <a:fld id="{F15B2DA2-4697-44FF-9820-5420DE0602CE}" type="slidenum">
              <a:rPr lang="en-US" smtClean="0"/>
              <a:pPr>
                <a:defRPr/>
              </a:pPr>
              <a:t>18</a:t>
            </a:fld>
            <a:endParaRPr lang="en-US"/>
          </a:p>
        </p:txBody>
      </p:sp>
    </p:spTree>
    <p:extLst>
      <p:ext uri="{BB962C8B-B14F-4D97-AF65-F5344CB8AC3E}">
        <p14:creationId xmlns:p14="http://schemas.microsoft.com/office/powerpoint/2010/main" val="316811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system passed all tests.</a:t>
            </a:r>
          </a:p>
          <a:p>
            <a:pPr lvl="1"/>
            <a:r>
              <a:rPr lang="en-US" dirty="0" smtClean="0"/>
              <a:t>A) system</a:t>
            </a:r>
          </a:p>
          <a:p>
            <a:pPr lvl="1"/>
            <a:r>
              <a:rPr lang="en-US" dirty="0" smtClean="0"/>
              <a:t>B) passed</a:t>
            </a:r>
          </a:p>
          <a:p>
            <a:pPr lvl="1"/>
            <a:r>
              <a:rPr lang="en-US" dirty="0" smtClean="0"/>
              <a:t>C) tests</a:t>
            </a:r>
          </a:p>
          <a:p>
            <a:pPr lvl="1"/>
            <a:r>
              <a:rPr lang="en-US" dirty="0" smtClean="0"/>
              <a:t>D) you &lt;inferred&gt;</a:t>
            </a:r>
            <a:endParaRPr lang="en-US" dirty="0"/>
          </a:p>
        </p:txBody>
      </p:sp>
      <p:sp>
        <p:nvSpPr>
          <p:cNvPr id="3" name="Title 2"/>
          <p:cNvSpPr>
            <a:spLocks noGrp="1"/>
          </p:cNvSpPr>
          <p:nvPr>
            <p:ph type="title"/>
          </p:nvPr>
        </p:nvSpPr>
        <p:spPr/>
        <p:txBody>
          <a:bodyPr/>
          <a:lstStyle/>
          <a:p>
            <a:r>
              <a:rPr lang="en-US" dirty="0"/>
              <a:t>Technical Writing</a:t>
            </a:r>
          </a:p>
        </p:txBody>
      </p:sp>
      <p:sp>
        <p:nvSpPr>
          <p:cNvPr id="4" name="Date Placeholder 3"/>
          <p:cNvSpPr>
            <a:spLocks noGrp="1"/>
          </p:cNvSpPr>
          <p:nvPr>
            <p:ph type="dt" sz="half" idx="10"/>
          </p:nvPr>
        </p:nvSpPr>
        <p:spPr/>
        <p:txBody>
          <a:bodyPr/>
          <a:lstStyle/>
          <a:p>
            <a:pPr>
              <a:defRPr/>
            </a:pPr>
            <a:endParaRPr lang="en-US" smtClean="0"/>
          </a:p>
          <a:p>
            <a:pPr>
              <a:defRPr/>
            </a:pPr>
            <a:r>
              <a:rPr lang="en-US" smtClean="0"/>
              <a:t>Design for Electrical and Computer Engineers , published by McGraw Hill</a:t>
            </a:r>
            <a:endParaRPr lang="en-US"/>
          </a:p>
        </p:txBody>
      </p:sp>
      <p:sp>
        <p:nvSpPr>
          <p:cNvPr id="5" name="Footer Placeholder 4"/>
          <p:cNvSpPr>
            <a:spLocks noGrp="1"/>
          </p:cNvSpPr>
          <p:nvPr>
            <p:ph type="ftr" sz="quarter" idx="11"/>
          </p:nvPr>
        </p:nvSpPr>
        <p:spPr/>
        <p:txBody>
          <a:bodyPr/>
          <a:lstStyle/>
          <a:p>
            <a:pPr>
              <a:defRPr/>
            </a:pPr>
            <a:r>
              <a:rPr lang="en-US" smtClean="0"/>
              <a:t>Copyright 2007 </a:t>
            </a:r>
          </a:p>
          <a:p>
            <a:pPr>
              <a:defRPr/>
            </a:pPr>
            <a:r>
              <a:rPr lang="en-US" smtClean="0"/>
              <a:t>Ralph M. Ford and Chris Coulston</a:t>
            </a:r>
            <a:endParaRPr lang="en-US"/>
          </a:p>
        </p:txBody>
      </p:sp>
      <p:sp>
        <p:nvSpPr>
          <p:cNvPr id="6" name="Slide Number Placeholder 5"/>
          <p:cNvSpPr>
            <a:spLocks noGrp="1"/>
          </p:cNvSpPr>
          <p:nvPr>
            <p:ph type="sldNum" sz="quarter" idx="12"/>
          </p:nvPr>
        </p:nvSpPr>
        <p:spPr/>
        <p:txBody>
          <a:bodyPr/>
          <a:lstStyle/>
          <a:p>
            <a:pPr>
              <a:defRPr/>
            </a:pPr>
            <a:fld id="{F15B2DA2-4697-44FF-9820-5420DE0602CE}" type="slidenum">
              <a:rPr lang="en-US" smtClean="0"/>
              <a:pPr>
                <a:defRPr/>
              </a:pPr>
              <a:t>19</a:t>
            </a:fld>
            <a:endParaRPr lang="en-US"/>
          </a:p>
        </p:txBody>
      </p:sp>
    </p:spTree>
    <p:extLst>
      <p:ext uri="{BB962C8B-B14F-4D97-AF65-F5344CB8AC3E}">
        <p14:creationId xmlns:p14="http://schemas.microsoft.com/office/powerpoint/2010/main" val="130419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produced a small (</a:t>
            </a:r>
            <a:r>
              <a:rPr lang="en-US" dirty="0" smtClean="0">
                <a:hlinkClick r:id="rId3"/>
              </a:rPr>
              <a:t>amount,</a:t>
            </a:r>
            <a:r>
              <a:rPr lang="en-US" dirty="0" smtClean="0"/>
              <a:t> </a:t>
            </a:r>
            <a:r>
              <a:rPr lang="en-US" dirty="0" smtClean="0">
                <a:hlinkClick r:id="rId4"/>
              </a:rPr>
              <a:t>number</a:t>
            </a:r>
            <a:r>
              <a:rPr lang="en-US" dirty="0" smtClean="0"/>
              <a:t>) of automobiles this year, even (fewer, less) than last year.</a:t>
            </a:r>
          </a:p>
          <a:p>
            <a:pPr lvl="1"/>
            <a:r>
              <a:rPr lang="en-US" dirty="0" smtClean="0"/>
              <a:t>A: amount</a:t>
            </a:r>
          </a:p>
          <a:p>
            <a:pPr lvl="1"/>
            <a:r>
              <a:rPr lang="en-US" dirty="0" smtClean="0"/>
              <a:t>B: number</a:t>
            </a:r>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2</a:t>
            </a:fld>
            <a:endParaRPr lang="en-US"/>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3437372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Perform the tests according to </a:t>
            </a:r>
            <a:r>
              <a:rPr lang="en-US" dirty="0" smtClean="0"/>
              <a:t>the NFPA </a:t>
            </a:r>
            <a:r>
              <a:rPr lang="en-US" dirty="0"/>
              <a:t>255 </a:t>
            </a:r>
            <a:r>
              <a:rPr lang="en-US" dirty="0" smtClean="0"/>
              <a:t>standard. </a:t>
            </a:r>
          </a:p>
          <a:p>
            <a:pPr lvl="1"/>
            <a:r>
              <a:rPr lang="en-US" dirty="0" smtClean="0"/>
              <a:t>A) perform</a:t>
            </a:r>
          </a:p>
          <a:p>
            <a:pPr lvl="1"/>
            <a:r>
              <a:rPr lang="en-US" dirty="0" smtClean="0"/>
              <a:t>B) tests</a:t>
            </a:r>
          </a:p>
          <a:p>
            <a:pPr lvl="1"/>
            <a:r>
              <a:rPr lang="en-US" dirty="0" smtClean="0"/>
              <a:t>C) NFPA 255 standard</a:t>
            </a:r>
          </a:p>
          <a:p>
            <a:pPr lvl="1"/>
            <a:r>
              <a:rPr lang="en-US" dirty="0" smtClean="0"/>
              <a:t>D) you &lt;inferred&gt;</a:t>
            </a:r>
            <a:endParaRPr lang="en-US" dirty="0"/>
          </a:p>
        </p:txBody>
      </p:sp>
      <p:sp>
        <p:nvSpPr>
          <p:cNvPr id="3" name="Title 2"/>
          <p:cNvSpPr>
            <a:spLocks noGrp="1"/>
          </p:cNvSpPr>
          <p:nvPr>
            <p:ph type="title"/>
          </p:nvPr>
        </p:nvSpPr>
        <p:spPr/>
        <p:txBody>
          <a:bodyPr/>
          <a:lstStyle/>
          <a:p>
            <a:r>
              <a:rPr lang="en-US" dirty="0"/>
              <a:t>Technical Writing</a:t>
            </a:r>
          </a:p>
        </p:txBody>
      </p:sp>
      <p:sp>
        <p:nvSpPr>
          <p:cNvPr id="4" name="Date Placeholder 3"/>
          <p:cNvSpPr>
            <a:spLocks noGrp="1"/>
          </p:cNvSpPr>
          <p:nvPr>
            <p:ph type="dt" sz="half" idx="10"/>
          </p:nvPr>
        </p:nvSpPr>
        <p:spPr/>
        <p:txBody>
          <a:bodyPr/>
          <a:lstStyle/>
          <a:p>
            <a:pPr>
              <a:defRPr/>
            </a:pPr>
            <a:endParaRPr lang="en-US" smtClean="0"/>
          </a:p>
          <a:p>
            <a:pPr>
              <a:defRPr/>
            </a:pPr>
            <a:r>
              <a:rPr lang="en-US" smtClean="0"/>
              <a:t>Design for Electrical and Computer Engineers , published by McGraw Hill</a:t>
            </a:r>
            <a:endParaRPr lang="en-US"/>
          </a:p>
        </p:txBody>
      </p:sp>
      <p:sp>
        <p:nvSpPr>
          <p:cNvPr id="5" name="Footer Placeholder 4"/>
          <p:cNvSpPr>
            <a:spLocks noGrp="1"/>
          </p:cNvSpPr>
          <p:nvPr>
            <p:ph type="ftr" sz="quarter" idx="11"/>
          </p:nvPr>
        </p:nvSpPr>
        <p:spPr/>
        <p:txBody>
          <a:bodyPr/>
          <a:lstStyle/>
          <a:p>
            <a:pPr>
              <a:defRPr/>
            </a:pPr>
            <a:r>
              <a:rPr lang="en-US" smtClean="0"/>
              <a:t>Copyright 2007 </a:t>
            </a:r>
          </a:p>
          <a:p>
            <a:pPr>
              <a:defRPr/>
            </a:pPr>
            <a:r>
              <a:rPr lang="en-US" smtClean="0"/>
              <a:t>Ralph M. Ford and Chris Coulston</a:t>
            </a:r>
            <a:endParaRPr lang="en-US"/>
          </a:p>
        </p:txBody>
      </p:sp>
      <p:sp>
        <p:nvSpPr>
          <p:cNvPr id="6" name="Slide Number Placeholder 5"/>
          <p:cNvSpPr>
            <a:spLocks noGrp="1"/>
          </p:cNvSpPr>
          <p:nvPr>
            <p:ph type="sldNum" sz="quarter" idx="12"/>
          </p:nvPr>
        </p:nvSpPr>
        <p:spPr/>
        <p:txBody>
          <a:bodyPr/>
          <a:lstStyle/>
          <a:p>
            <a:pPr>
              <a:defRPr/>
            </a:pPr>
            <a:fld id="{F15B2DA2-4697-44FF-9820-5420DE0602CE}" type="slidenum">
              <a:rPr lang="en-US" smtClean="0"/>
              <a:pPr>
                <a:defRPr/>
              </a:pPr>
              <a:t>20</a:t>
            </a:fld>
            <a:endParaRPr lang="en-US"/>
          </a:p>
        </p:txBody>
      </p:sp>
    </p:spTree>
    <p:extLst>
      <p:ext uri="{BB962C8B-B14F-4D97-AF65-F5344CB8AC3E}">
        <p14:creationId xmlns:p14="http://schemas.microsoft.com/office/powerpoint/2010/main" val="12536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Around the bend roared the </a:t>
            </a:r>
            <a:r>
              <a:rPr lang="en-US" dirty="0" smtClean="0"/>
              <a:t>train.</a:t>
            </a:r>
          </a:p>
          <a:p>
            <a:pPr lvl="1"/>
            <a:r>
              <a:rPr lang="en-US" dirty="0" smtClean="0"/>
              <a:t>A) the bend</a:t>
            </a:r>
          </a:p>
          <a:p>
            <a:pPr lvl="1"/>
            <a:r>
              <a:rPr lang="en-US" dirty="0" smtClean="0"/>
              <a:t>B) roared</a:t>
            </a:r>
          </a:p>
          <a:p>
            <a:pPr lvl="1"/>
            <a:r>
              <a:rPr lang="en-US" dirty="0" smtClean="0"/>
              <a:t>C) the train</a:t>
            </a:r>
          </a:p>
          <a:p>
            <a:pPr lvl="1"/>
            <a:r>
              <a:rPr lang="en-US" dirty="0" smtClean="0"/>
              <a:t>D) Implied “You”</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220621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Was the valve open</a:t>
            </a:r>
            <a:r>
              <a:rPr lang="en-US" dirty="0" smtClean="0"/>
              <a:t>?</a:t>
            </a:r>
          </a:p>
          <a:p>
            <a:pPr lvl="1"/>
            <a:r>
              <a:rPr lang="en-US" dirty="0" smtClean="0"/>
              <a:t>A) Was</a:t>
            </a:r>
          </a:p>
          <a:p>
            <a:pPr lvl="1"/>
            <a:r>
              <a:rPr lang="en-US" dirty="0" smtClean="0"/>
              <a:t>B) valve</a:t>
            </a:r>
          </a:p>
          <a:p>
            <a:pPr lvl="1"/>
            <a:r>
              <a:rPr lang="en-US" dirty="0" smtClean="0"/>
              <a:t>C) open</a:t>
            </a:r>
          </a:p>
          <a:p>
            <a:pPr lvl="1"/>
            <a:r>
              <a:rPr lang="en-US" dirty="0"/>
              <a:t>D) Implied “You”</a:t>
            </a:r>
          </a:p>
          <a:p>
            <a:pPr lvl="1"/>
            <a:endParaRPr lang="en-US" dirty="0"/>
          </a:p>
          <a:p>
            <a:endParaRPr lang="en-US" dirty="0"/>
          </a:p>
        </p:txBody>
      </p:sp>
      <p:sp>
        <p:nvSpPr>
          <p:cNvPr id="3" name="Title 2"/>
          <p:cNvSpPr>
            <a:spLocks noGrp="1"/>
          </p:cNvSpPr>
          <p:nvPr>
            <p:ph type="title"/>
          </p:nvPr>
        </p:nvSpPr>
        <p:spPr/>
        <p:txBody>
          <a:bodyPr/>
          <a:lstStyle/>
          <a:p>
            <a:r>
              <a:rPr lang="en-US" dirty="0"/>
              <a:t>Technical Writing</a:t>
            </a:r>
          </a:p>
        </p:txBody>
      </p:sp>
      <p:sp>
        <p:nvSpPr>
          <p:cNvPr id="6" name="Slide Number Placeholder 5"/>
          <p:cNvSpPr>
            <a:spLocks noGrp="1"/>
          </p:cNvSpPr>
          <p:nvPr>
            <p:ph type="sldNum" sz="quarter" idx="12"/>
          </p:nvPr>
        </p:nvSpPr>
        <p:spPr/>
        <p:txBody>
          <a:bodyPr/>
          <a:lstStyle/>
          <a:p>
            <a:pPr>
              <a:defRPr/>
            </a:pPr>
            <a:fld id="{F15B2DA2-4697-44FF-9820-5420DE0602CE}" type="slidenum">
              <a:rPr lang="en-US" smtClean="0"/>
              <a:pPr>
                <a:defRPr/>
              </a:pPr>
              <a:t>22</a:t>
            </a:fld>
            <a:endParaRPr lang="en-US"/>
          </a:p>
        </p:txBody>
      </p:sp>
    </p:spTree>
    <p:extLst>
      <p:ext uri="{BB962C8B-B14F-4D97-AF65-F5344CB8AC3E}">
        <p14:creationId xmlns:p14="http://schemas.microsoft.com/office/powerpoint/2010/main" val="3798907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a:t>
            </a:r>
            <a:r>
              <a:rPr lang="en-US" dirty="0" smtClean="0"/>
              <a:t>resistors in </a:t>
            </a:r>
            <a:r>
              <a:rPr lang="en-US" dirty="0"/>
              <a:t>the box</a:t>
            </a:r>
            <a:r>
              <a:rPr lang="en-US" dirty="0" smtClean="0"/>
              <a:t>.</a:t>
            </a:r>
          </a:p>
          <a:p>
            <a:pPr lvl="1"/>
            <a:r>
              <a:rPr lang="en-US" dirty="0" smtClean="0"/>
              <a:t>A) resistors</a:t>
            </a:r>
          </a:p>
          <a:p>
            <a:pPr lvl="1"/>
            <a:r>
              <a:rPr lang="en-US" dirty="0" smtClean="0"/>
              <a:t>B) There</a:t>
            </a:r>
          </a:p>
          <a:p>
            <a:pPr lvl="1"/>
            <a:r>
              <a:rPr lang="en-US" dirty="0" smtClean="0"/>
              <a:t>C) box</a:t>
            </a:r>
            <a:endParaRPr lang="en-US" dirty="0"/>
          </a:p>
          <a:p>
            <a:pPr lvl="1"/>
            <a:r>
              <a:rPr lang="en-US" dirty="0"/>
              <a:t>D) Implied “You”</a:t>
            </a:r>
          </a:p>
          <a:p>
            <a:pPr lvl="1"/>
            <a:endParaRPr lang="en-US" dirty="0"/>
          </a:p>
        </p:txBody>
      </p:sp>
      <p:sp>
        <p:nvSpPr>
          <p:cNvPr id="3" name="Title 2"/>
          <p:cNvSpPr>
            <a:spLocks noGrp="1"/>
          </p:cNvSpPr>
          <p:nvPr>
            <p:ph type="title"/>
          </p:nvPr>
        </p:nvSpPr>
        <p:spPr/>
        <p:txBody>
          <a:bodyPr/>
          <a:lstStyle/>
          <a:p>
            <a:r>
              <a:rPr lang="en-US" dirty="0"/>
              <a:t>Technical Writing</a:t>
            </a:r>
          </a:p>
        </p:txBody>
      </p:sp>
      <p:sp>
        <p:nvSpPr>
          <p:cNvPr id="6" name="Slide Number Placeholder 5"/>
          <p:cNvSpPr>
            <a:spLocks noGrp="1"/>
          </p:cNvSpPr>
          <p:nvPr>
            <p:ph type="sldNum" sz="quarter" idx="12"/>
          </p:nvPr>
        </p:nvSpPr>
        <p:spPr/>
        <p:txBody>
          <a:bodyPr/>
          <a:lstStyle/>
          <a:p>
            <a:pPr>
              <a:defRPr/>
            </a:pPr>
            <a:fld id="{F15B2DA2-4697-44FF-9820-5420DE0602CE}" type="slidenum">
              <a:rPr lang="en-US" smtClean="0"/>
              <a:pPr>
                <a:defRPr/>
              </a:pPr>
              <a:t>23</a:t>
            </a:fld>
            <a:endParaRPr lang="en-US"/>
          </a:p>
        </p:txBody>
      </p:sp>
    </p:spTree>
    <p:extLst>
      <p:ext uri="{BB962C8B-B14F-4D97-AF65-F5344CB8AC3E}">
        <p14:creationId xmlns:p14="http://schemas.microsoft.com/office/powerpoint/2010/main" val="3791930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That circuit board </a:t>
            </a:r>
            <a:r>
              <a:rPr lang="en-US" dirty="0"/>
              <a:t>near the </a:t>
            </a:r>
            <a:r>
              <a:rPr lang="en-US" dirty="0" smtClean="0"/>
              <a:t>transformer </a:t>
            </a:r>
            <a:r>
              <a:rPr lang="en-US" dirty="0"/>
              <a:t>is my </a:t>
            </a:r>
            <a:r>
              <a:rPr lang="en-US" dirty="0" smtClean="0"/>
              <a:t>design.</a:t>
            </a:r>
          </a:p>
          <a:p>
            <a:pPr lvl="1"/>
            <a:r>
              <a:rPr lang="en-US" dirty="0"/>
              <a:t>A) </a:t>
            </a:r>
            <a:r>
              <a:rPr lang="en-US" dirty="0" smtClean="0"/>
              <a:t>circuit board</a:t>
            </a:r>
            <a:endParaRPr lang="en-US" dirty="0"/>
          </a:p>
          <a:p>
            <a:pPr lvl="1"/>
            <a:r>
              <a:rPr lang="en-US" dirty="0"/>
              <a:t>B) </a:t>
            </a:r>
            <a:r>
              <a:rPr lang="en-US" dirty="0" smtClean="0"/>
              <a:t>transformer</a:t>
            </a:r>
            <a:endParaRPr lang="en-US" dirty="0"/>
          </a:p>
          <a:p>
            <a:pPr lvl="1"/>
            <a:r>
              <a:rPr lang="en-US" dirty="0"/>
              <a:t>C) </a:t>
            </a:r>
            <a:r>
              <a:rPr lang="en-US" dirty="0" smtClean="0"/>
              <a:t>my design</a:t>
            </a:r>
            <a:endParaRPr lang="en-US" dirty="0"/>
          </a:p>
          <a:p>
            <a:pPr lvl="1"/>
            <a:r>
              <a:rPr lang="en-US" dirty="0"/>
              <a:t>D) Implied “You”</a:t>
            </a:r>
          </a:p>
          <a:p>
            <a:endParaRPr lang="en-US" dirty="0"/>
          </a:p>
          <a:p>
            <a:endParaRPr lang="en-US" dirty="0"/>
          </a:p>
        </p:txBody>
      </p:sp>
      <p:sp>
        <p:nvSpPr>
          <p:cNvPr id="3" name="Title 2"/>
          <p:cNvSpPr>
            <a:spLocks noGrp="1"/>
          </p:cNvSpPr>
          <p:nvPr>
            <p:ph type="title"/>
          </p:nvPr>
        </p:nvSpPr>
        <p:spPr/>
        <p:txBody>
          <a:bodyPr/>
          <a:lstStyle/>
          <a:p>
            <a:r>
              <a:rPr lang="en-US" dirty="0"/>
              <a:t>Technical Writing</a:t>
            </a:r>
          </a:p>
        </p:txBody>
      </p:sp>
      <p:sp>
        <p:nvSpPr>
          <p:cNvPr id="6" name="Slide Number Placeholder 5"/>
          <p:cNvSpPr>
            <a:spLocks noGrp="1"/>
          </p:cNvSpPr>
          <p:nvPr>
            <p:ph type="sldNum" sz="quarter" idx="12"/>
          </p:nvPr>
        </p:nvSpPr>
        <p:spPr/>
        <p:txBody>
          <a:bodyPr/>
          <a:lstStyle/>
          <a:p>
            <a:pPr>
              <a:defRPr/>
            </a:pPr>
            <a:fld id="{F15B2DA2-4697-44FF-9820-5420DE0602CE}" type="slidenum">
              <a:rPr lang="en-US" smtClean="0"/>
              <a:pPr>
                <a:defRPr/>
              </a:pPr>
              <a:t>24</a:t>
            </a:fld>
            <a:endParaRPr lang="en-US"/>
          </a:p>
        </p:txBody>
      </p:sp>
    </p:spTree>
    <p:extLst>
      <p:ext uri="{BB962C8B-B14F-4D97-AF65-F5344CB8AC3E}">
        <p14:creationId xmlns:p14="http://schemas.microsoft.com/office/powerpoint/2010/main" val="1023822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Active verb</a:t>
            </a:r>
          </a:p>
          <a:p>
            <a:pPr lvl="1"/>
            <a:r>
              <a:rPr lang="en-US" dirty="0" smtClean="0"/>
              <a:t>Subject is be-</a:t>
            </a:r>
            <a:r>
              <a:rPr lang="en-US" dirty="0" err="1" smtClean="0"/>
              <a:t>er</a:t>
            </a:r>
            <a:r>
              <a:rPr lang="en-US" dirty="0" smtClean="0"/>
              <a:t> or do-</a:t>
            </a:r>
            <a:r>
              <a:rPr lang="en-US" dirty="0" err="1" smtClean="0"/>
              <a:t>er</a:t>
            </a:r>
            <a:endParaRPr lang="en-US" dirty="0" smtClean="0"/>
          </a:p>
          <a:p>
            <a:pPr lvl="1"/>
            <a:r>
              <a:rPr lang="en-US" dirty="0" smtClean="0"/>
              <a:t>Verb moves sentence along</a:t>
            </a:r>
          </a:p>
          <a:p>
            <a:pPr lvl="1"/>
            <a:r>
              <a:rPr lang="en-US" i="1" dirty="0" smtClean="0"/>
              <a:t>Dave </a:t>
            </a:r>
            <a:r>
              <a:rPr lang="en-US" i="1" dirty="0"/>
              <a:t>lost his keys yesterday.</a:t>
            </a:r>
            <a:endParaRPr lang="en-US" i="1" dirty="0" smtClean="0"/>
          </a:p>
          <a:p>
            <a:r>
              <a:rPr lang="en-US" dirty="0" smtClean="0"/>
              <a:t>Passive verb</a:t>
            </a:r>
          </a:p>
          <a:p>
            <a:pPr lvl="1"/>
            <a:r>
              <a:rPr lang="en-US" dirty="0" smtClean="0"/>
              <a:t>Subject is acted upon by some other agent</a:t>
            </a:r>
          </a:p>
          <a:p>
            <a:pPr lvl="1"/>
            <a:r>
              <a:rPr lang="en-US" i="1" dirty="0" smtClean="0"/>
              <a:t>The keys were lost by Dave yesterday</a:t>
            </a:r>
            <a:r>
              <a:rPr lang="en-US" i="1" dirty="0"/>
              <a:t>.</a:t>
            </a:r>
            <a:endParaRPr lang="en-US" i="1"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Technical Writing</a:t>
            </a:r>
            <a:endParaRPr lang="en-US" dirty="0"/>
          </a:p>
        </p:txBody>
      </p:sp>
      <p:sp>
        <p:nvSpPr>
          <p:cNvPr id="6" name="Slide Number Placeholder 5"/>
          <p:cNvSpPr>
            <a:spLocks noGrp="1"/>
          </p:cNvSpPr>
          <p:nvPr>
            <p:ph type="sldNum" sz="quarter" idx="12"/>
          </p:nvPr>
        </p:nvSpPr>
        <p:spPr/>
        <p:txBody>
          <a:bodyPr/>
          <a:lstStyle/>
          <a:p>
            <a:pPr>
              <a:defRPr/>
            </a:pPr>
            <a:fld id="{82C80A07-21E7-4AD8-9D69-B4D135B9CA30}" type="slidenum">
              <a:rPr lang="en-US" smtClean="0"/>
              <a:pPr>
                <a:defRPr/>
              </a:pPr>
              <a:t>25</a:t>
            </a:fld>
            <a:endParaRPr lang="en-US"/>
          </a:p>
        </p:txBody>
      </p:sp>
    </p:spTree>
    <p:extLst>
      <p:ext uri="{BB962C8B-B14F-4D97-AF65-F5344CB8AC3E}">
        <p14:creationId xmlns:p14="http://schemas.microsoft.com/office/powerpoint/2010/main" val="60856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a:t>
            </a:r>
            <a:r>
              <a:rPr lang="pt-BR" dirty="0"/>
              <a:t>Professor Villa gave Jorge an A</a:t>
            </a:r>
            <a:r>
              <a:rPr lang="pt-BR" dirty="0" smtClean="0"/>
              <a:t>.</a:t>
            </a:r>
            <a:endParaRPr lang="en-US" dirty="0" smtClean="0"/>
          </a:p>
          <a:p>
            <a:pPr lvl="1"/>
            <a:r>
              <a:rPr lang="en-US" dirty="0"/>
              <a:t>B) Jorge was given an </a:t>
            </a:r>
            <a:r>
              <a:rPr lang="en-US" dirty="0" smtClean="0"/>
              <a:t>A by the professor.</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1849987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Identify the passive sentence</a:t>
            </a:r>
          </a:p>
          <a:p>
            <a:pPr lvl="1"/>
            <a:r>
              <a:rPr lang="en-US" dirty="0" smtClean="0"/>
              <a:t>A) </a:t>
            </a:r>
            <a:r>
              <a:rPr lang="en-US" dirty="0"/>
              <a:t>The code is being analyzed by the programmers. </a:t>
            </a:r>
            <a:endParaRPr lang="en-US" dirty="0" smtClean="0"/>
          </a:p>
          <a:p>
            <a:pPr lvl="1"/>
            <a:r>
              <a:rPr lang="en-US" dirty="0"/>
              <a:t>B</a:t>
            </a:r>
            <a:r>
              <a:rPr lang="en-US" dirty="0" smtClean="0"/>
              <a:t>) The programmers are analyzing their code.</a:t>
            </a:r>
          </a:p>
          <a:p>
            <a:pPr lvl="1"/>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6" name="Slide Number Placeholder 5"/>
          <p:cNvSpPr>
            <a:spLocks noGrp="1"/>
          </p:cNvSpPr>
          <p:nvPr>
            <p:ph type="sldNum" sz="quarter" idx="12"/>
          </p:nvPr>
        </p:nvSpPr>
        <p:spPr/>
        <p:txBody>
          <a:bodyPr/>
          <a:lstStyle/>
          <a:p>
            <a:pPr>
              <a:defRPr/>
            </a:pPr>
            <a:fld id="{82C80A07-21E7-4AD8-9D69-B4D135B9CA30}" type="slidenum">
              <a:rPr lang="en-US" smtClean="0"/>
              <a:pPr>
                <a:defRPr/>
              </a:pPr>
              <a:t>27</a:t>
            </a:fld>
            <a:endParaRPr lang="en-US"/>
          </a:p>
        </p:txBody>
      </p:sp>
    </p:spTree>
    <p:extLst>
      <p:ext uri="{BB962C8B-B14F-4D97-AF65-F5344CB8AC3E}">
        <p14:creationId xmlns:p14="http://schemas.microsoft.com/office/powerpoint/2010/main" val="3372548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Identify the passive sentence</a:t>
            </a:r>
          </a:p>
          <a:p>
            <a:pPr lvl="1"/>
            <a:r>
              <a:rPr lang="en-US" dirty="0" smtClean="0"/>
              <a:t>A</a:t>
            </a:r>
            <a:r>
              <a:rPr lang="en-US" dirty="0"/>
              <a:t>) A </a:t>
            </a:r>
            <a:r>
              <a:rPr lang="en-US" dirty="0" smtClean="0"/>
              <a:t>circuit was designed by Rhonda.</a:t>
            </a:r>
          </a:p>
          <a:p>
            <a:pPr lvl="1"/>
            <a:r>
              <a:rPr lang="en-US" dirty="0" smtClean="0"/>
              <a:t>B) Rhonda designed the circuit.</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6" name="Slide Number Placeholder 5"/>
          <p:cNvSpPr>
            <a:spLocks noGrp="1"/>
          </p:cNvSpPr>
          <p:nvPr>
            <p:ph type="sldNum" sz="quarter" idx="12"/>
          </p:nvPr>
        </p:nvSpPr>
        <p:spPr/>
        <p:txBody>
          <a:bodyPr/>
          <a:lstStyle/>
          <a:p>
            <a:pPr>
              <a:defRPr/>
            </a:pPr>
            <a:fld id="{82C80A07-21E7-4AD8-9D69-B4D135B9CA30}" type="slidenum">
              <a:rPr lang="en-US" smtClean="0"/>
              <a:pPr>
                <a:defRPr/>
              </a:pPr>
              <a:t>28</a:t>
            </a:fld>
            <a:endParaRPr lang="en-US"/>
          </a:p>
        </p:txBody>
      </p:sp>
    </p:spTree>
    <p:extLst>
      <p:ext uri="{BB962C8B-B14F-4D97-AF65-F5344CB8AC3E}">
        <p14:creationId xmlns:p14="http://schemas.microsoft.com/office/powerpoint/2010/main" val="3149701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In the next chapter, the error messages are explained.</a:t>
            </a:r>
          </a:p>
          <a:p>
            <a:pPr lvl="1"/>
            <a:r>
              <a:rPr lang="en-US" dirty="0" smtClean="0"/>
              <a:t>B) The next chapter explains the error messages.</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42526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produced a small number of automobiles this year, even (</a:t>
            </a:r>
            <a:r>
              <a:rPr lang="en-US" dirty="0" smtClean="0">
                <a:hlinkClick r:id="rId3"/>
              </a:rPr>
              <a:t>fewer,</a:t>
            </a:r>
            <a:r>
              <a:rPr lang="en-US" dirty="0" smtClean="0"/>
              <a:t> </a:t>
            </a:r>
            <a:r>
              <a:rPr lang="en-US" dirty="0" smtClean="0">
                <a:hlinkClick r:id="rId4"/>
              </a:rPr>
              <a:t>less</a:t>
            </a:r>
            <a:r>
              <a:rPr lang="en-US" dirty="0" smtClean="0"/>
              <a:t>) than last year.</a:t>
            </a:r>
          </a:p>
          <a:p>
            <a:pPr lvl="1"/>
            <a:r>
              <a:rPr lang="en-US" dirty="0" smtClean="0"/>
              <a:t>A: fewer</a:t>
            </a:r>
          </a:p>
          <a:p>
            <a:pPr lvl="1"/>
            <a:r>
              <a:rPr lang="en-US" dirty="0" smtClean="0"/>
              <a:t>B: less</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3</a:t>
            </a:fld>
            <a:endParaRPr lang="en-US"/>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2732806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It has been determined that we will bid on the RFP.</a:t>
            </a:r>
          </a:p>
          <a:p>
            <a:pPr lvl="1"/>
            <a:r>
              <a:rPr lang="en-US" dirty="0" smtClean="0"/>
              <a:t>B) We will bid on the RFP.</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1199701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We expect that the transition will produce no disruption of service.</a:t>
            </a:r>
          </a:p>
          <a:p>
            <a:pPr lvl="1"/>
            <a:r>
              <a:rPr lang="en-US" dirty="0" smtClean="0"/>
              <a:t>B) The transition is intended to produce no disruption of service.</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369592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a:t>
            </a:r>
            <a:r>
              <a:rPr lang="pt-BR" dirty="0" smtClean="0"/>
              <a:t>Flexibility is not exhibbited by the procedure.</a:t>
            </a:r>
            <a:endParaRPr lang="en-US" dirty="0" smtClean="0"/>
          </a:p>
          <a:p>
            <a:pPr lvl="1"/>
            <a:r>
              <a:rPr lang="en-US" dirty="0"/>
              <a:t>B) </a:t>
            </a:r>
            <a:r>
              <a:rPr lang="en-US" dirty="0" smtClean="0"/>
              <a:t>The procedure is inflexible.</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2822322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Six campuses use facilities management contractors.</a:t>
            </a:r>
          </a:p>
          <a:p>
            <a:pPr lvl="1"/>
            <a:r>
              <a:rPr lang="en-US" dirty="0"/>
              <a:t>B) </a:t>
            </a:r>
            <a:r>
              <a:rPr lang="en-US" dirty="0" smtClean="0"/>
              <a:t>At six of the campuses, facilities management contractors are used.</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264536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passive sentence</a:t>
            </a:r>
          </a:p>
          <a:p>
            <a:pPr lvl="1"/>
            <a:r>
              <a:rPr lang="en-US" dirty="0" smtClean="0"/>
              <a:t>A) The committee has rejected your application.</a:t>
            </a:r>
          </a:p>
          <a:p>
            <a:pPr lvl="1"/>
            <a:r>
              <a:rPr lang="en-US" dirty="0"/>
              <a:t>B) </a:t>
            </a:r>
            <a:r>
              <a:rPr lang="en-US" dirty="0" smtClean="0"/>
              <a:t>Your application has been rejected by the committee.</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500205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Spell out single-digit whole numbers, use numerals for numbers greater than </a:t>
            </a:r>
            <a:r>
              <a:rPr lang="en-US" i="1" dirty="0" smtClean="0"/>
              <a:t>nine.</a:t>
            </a:r>
            <a:endParaRPr lang="en-US" dirty="0" smtClean="0"/>
          </a:p>
          <a:p>
            <a:r>
              <a:rPr lang="en-US" dirty="0" smtClean="0"/>
              <a:t>Be consistent within a category</a:t>
            </a:r>
          </a:p>
          <a:p>
            <a:pPr lvl="1"/>
            <a:r>
              <a:rPr lang="en-US" i="1" dirty="0" smtClean="0"/>
              <a:t>My 10 cats fought with their 2 cats.</a:t>
            </a:r>
          </a:p>
          <a:p>
            <a:pPr lvl="1"/>
            <a:r>
              <a:rPr lang="en-US" i="1" strike="sngStrike" dirty="0" smtClean="0"/>
              <a:t>I asked for five pencils, not 50.</a:t>
            </a:r>
          </a:p>
          <a:p>
            <a:r>
              <a:rPr lang="en-US" dirty="0" smtClean="0"/>
              <a:t>Write out a number if it begins a sentence</a:t>
            </a:r>
          </a:p>
          <a:p>
            <a:r>
              <a:rPr lang="en-US" dirty="0" smtClean="0"/>
              <a:t>Hyphenate all compound numbers from </a:t>
            </a:r>
            <a:r>
              <a:rPr lang="en-US" i="1" dirty="0" smtClean="0"/>
              <a:t>twenty-one</a:t>
            </a:r>
            <a:r>
              <a:rPr lang="en-US" dirty="0" smtClean="0"/>
              <a:t> through </a:t>
            </a:r>
            <a:r>
              <a:rPr lang="en-US" i="1" dirty="0" smtClean="0"/>
              <a:t>ninety-nine</a:t>
            </a:r>
            <a:r>
              <a:rPr lang="en-US" dirty="0" smtClean="0"/>
              <a:t>.</a:t>
            </a:r>
          </a:p>
          <a:p>
            <a:r>
              <a:rPr lang="en-US" dirty="0" smtClean="0"/>
              <a:t>Large round numbers are usually spelled out</a:t>
            </a:r>
          </a:p>
          <a:p>
            <a:r>
              <a:rPr lang="en-US" dirty="0" smtClean="0"/>
              <a:t>With numbers &gt; 999, use commas</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Technical Writing </a:t>
            </a:r>
            <a:endParaRPr lang="en-US" dirty="0"/>
          </a:p>
        </p:txBody>
      </p:sp>
      <p:sp>
        <p:nvSpPr>
          <p:cNvPr id="4" name="Slide Number Placeholder 3"/>
          <p:cNvSpPr>
            <a:spLocks noGrp="1"/>
          </p:cNvSpPr>
          <p:nvPr>
            <p:ph type="sldNum" sz="quarter" idx="12"/>
          </p:nvPr>
        </p:nvSpPr>
        <p:spPr/>
        <p:txBody>
          <a:bodyPr/>
          <a:lstStyle/>
          <a:p>
            <a:pPr>
              <a:defRPr/>
            </a:pPr>
            <a:fld id="{DD896394-5F31-4A6B-A86A-F09D1511597B}" type="slidenum">
              <a:rPr lang="en-US" smtClean="0"/>
              <a:pPr>
                <a:defRPr/>
              </a:pPr>
              <a:t>35</a:t>
            </a:fld>
            <a:endParaRPr lang="en-US"/>
          </a:p>
        </p:txBody>
      </p:sp>
    </p:spTree>
    <p:extLst>
      <p:ext uri="{BB962C8B-B14F-4D97-AF65-F5344CB8AC3E}">
        <p14:creationId xmlns:p14="http://schemas.microsoft.com/office/powerpoint/2010/main" val="527272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decimals in figures. Put a zero in front of a decimal unless the decimal itself begins with a zero.</a:t>
            </a:r>
          </a:p>
          <a:p>
            <a:r>
              <a:rPr lang="en-US" dirty="0" smtClean="0"/>
              <a:t>Spell out simple fractions with hyphens</a:t>
            </a:r>
          </a:p>
          <a:p>
            <a:pPr lvl="1"/>
            <a:r>
              <a:rPr lang="en-US" i="1" dirty="0" smtClean="0"/>
              <a:t>We ate one-half of the pies.</a:t>
            </a:r>
            <a:endParaRPr lang="en-US" dirty="0" smtClean="0"/>
          </a:p>
          <a:p>
            <a:r>
              <a:rPr lang="en-US" dirty="0" smtClean="0"/>
              <a:t>Express mixed fraction in numerals </a:t>
            </a:r>
          </a:p>
          <a:p>
            <a:pPr lvl="1"/>
            <a:r>
              <a:rPr lang="en-US" dirty="0" smtClean="0"/>
              <a:t>Unless it is the first word of a sentence</a:t>
            </a:r>
          </a:p>
          <a:p>
            <a:r>
              <a:rPr lang="en-US" dirty="0" smtClean="0"/>
              <a:t>Combine words and numerals when one number follows another. Generally, write out the shorter number.</a:t>
            </a:r>
          </a:p>
          <a:p>
            <a:endParaRPr lang="en-US" dirty="0"/>
          </a:p>
        </p:txBody>
      </p:sp>
      <p:sp>
        <p:nvSpPr>
          <p:cNvPr id="3" name="Title 2"/>
          <p:cNvSpPr>
            <a:spLocks noGrp="1"/>
          </p:cNvSpPr>
          <p:nvPr>
            <p:ph type="title"/>
          </p:nvPr>
        </p:nvSpPr>
        <p:spPr/>
        <p:txBody>
          <a:bodyPr/>
          <a:lstStyle/>
          <a:p>
            <a:r>
              <a:rPr lang="en-US" dirty="0" smtClean="0"/>
              <a:t>Technical Writing </a:t>
            </a:r>
            <a:endParaRPr lang="en-US" dirty="0"/>
          </a:p>
        </p:txBody>
      </p:sp>
      <p:sp>
        <p:nvSpPr>
          <p:cNvPr id="4" name="Slide Number Placeholder 3"/>
          <p:cNvSpPr>
            <a:spLocks noGrp="1"/>
          </p:cNvSpPr>
          <p:nvPr>
            <p:ph type="sldNum" sz="quarter" idx="12"/>
          </p:nvPr>
        </p:nvSpPr>
        <p:spPr/>
        <p:txBody>
          <a:bodyPr/>
          <a:lstStyle/>
          <a:p>
            <a:pPr>
              <a:defRPr/>
            </a:pPr>
            <a:fld id="{DD896394-5F31-4A6B-A86A-F09D1511597B}" type="slidenum">
              <a:rPr lang="en-US" smtClean="0"/>
              <a:pPr>
                <a:defRPr/>
              </a:pPr>
              <a:t>36</a:t>
            </a:fld>
            <a:endParaRPr lang="en-US"/>
          </a:p>
        </p:txBody>
      </p:sp>
    </p:spTree>
    <p:extLst>
      <p:ext uri="{BB962C8B-B14F-4D97-AF65-F5344CB8AC3E}">
        <p14:creationId xmlns:p14="http://schemas.microsoft.com/office/powerpoint/2010/main" val="160376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Given the budget constraints, if all 30 history students attend the four plays, then the 7 math students will be able to attend only two plays.</a:t>
            </a:r>
            <a:r>
              <a:rPr lang="en-US" dirty="0"/>
              <a:t> </a:t>
            </a:r>
            <a:endParaRPr lang="en-US" dirty="0" smtClean="0"/>
          </a:p>
          <a:p>
            <a:pPr lvl="1"/>
            <a:r>
              <a:rPr lang="en-US" dirty="0" smtClean="0"/>
              <a:t>A) </a:t>
            </a:r>
            <a:r>
              <a:rPr lang="pt-BR" dirty="0" smtClean="0"/>
              <a:t>Correct use of numbers</a:t>
            </a:r>
            <a:endParaRPr lang="en-US" dirty="0" smtClean="0"/>
          </a:p>
          <a:p>
            <a:pPr lvl="1"/>
            <a:r>
              <a:rPr lang="en-US" dirty="0"/>
              <a:t>B) </a:t>
            </a:r>
            <a:r>
              <a:rPr lang="en-US" dirty="0" smtClean="0"/>
              <a:t>Incorrect use of numbers</a:t>
            </a:r>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311293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a:t>
            </a:r>
            <a:r>
              <a:rPr lang="en-US" i="1" dirty="0" smtClean="0"/>
              <a:t>2/3 </a:t>
            </a:r>
            <a:r>
              <a:rPr lang="en-US" i="1" dirty="0"/>
              <a:t>majority is required for that bill to pass in Congress</a:t>
            </a:r>
            <a:r>
              <a:rPr lang="en-US" i="1" dirty="0" smtClean="0"/>
              <a:t>.</a:t>
            </a:r>
          </a:p>
          <a:p>
            <a:pPr lvl="1"/>
            <a:r>
              <a:rPr lang="en-US" dirty="0"/>
              <a:t>A) </a:t>
            </a:r>
            <a:r>
              <a:rPr lang="pt-BR" dirty="0"/>
              <a:t>Correct use of </a:t>
            </a:r>
            <a:r>
              <a:rPr lang="pt-BR" dirty="0" smtClean="0"/>
              <a:t>fractions</a:t>
            </a:r>
            <a:endParaRPr lang="en-US" dirty="0"/>
          </a:p>
          <a:p>
            <a:pPr lvl="1"/>
            <a:r>
              <a:rPr lang="en-US" dirty="0"/>
              <a:t>B) Incorrect use of </a:t>
            </a:r>
            <a:r>
              <a:rPr lang="en-US" dirty="0" smtClean="0"/>
              <a:t>fractions</a:t>
            </a:r>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4027582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Twenty three </a:t>
            </a:r>
            <a:r>
              <a:rPr lang="en-US" i="1" dirty="0"/>
              <a:t>of them were hospitalized</a:t>
            </a:r>
            <a:r>
              <a:rPr lang="en-US" i="1" dirty="0" smtClean="0"/>
              <a:t>.</a:t>
            </a:r>
          </a:p>
          <a:p>
            <a:pPr lvl="1"/>
            <a:r>
              <a:rPr lang="en-US" dirty="0" smtClean="0"/>
              <a:t>A</a:t>
            </a:r>
            <a:r>
              <a:rPr lang="en-US" dirty="0"/>
              <a:t>) </a:t>
            </a:r>
            <a:r>
              <a:rPr lang="pt-BR" dirty="0"/>
              <a:t>Correct </a:t>
            </a:r>
            <a:r>
              <a:rPr lang="pt-BR" dirty="0" smtClean="0"/>
              <a:t>number, correct hyphen</a:t>
            </a:r>
          </a:p>
          <a:p>
            <a:pPr lvl="1"/>
            <a:r>
              <a:rPr lang="en-US" dirty="0" smtClean="0"/>
              <a:t>B) </a:t>
            </a:r>
            <a:r>
              <a:rPr lang="pt-BR" dirty="0"/>
              <a:t>Correct number, </a:t>
            </a:r>
            <a:r>
              <a:rPr lang="pt-BR" dirty="0" smtClean="0"/>
              <a:t>incorrect hyphen</a:t>
            </a:r>
          </a:p>
          <a:p>
            <a:pPr lvl="1"/>
            <a:r>
              <a:rPr lang="en-US" dirty="0" smtClean="0"/>
              <a:t>C) </a:t>
            </a:r>
            <a:r>
              <a:rPr lang="en-US" dirty="0" err="1" smtClean="0"/>
              <a:t>Inc</a:t>
            </a:r>
            <a:r>
              <a:rPr lang="pt-BR" dirty="0" smtClean="0"/>
              <a:t>orrect number</a:t>
            </a:r>
            <a:endParaRPr lang="pt-BR" dirty="0"/>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166285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serum had serious side (</a:t>
            </a:r>
            <a:r>
              <a:rPr lang="en-US" dirty="0" smtClean="0">
                <a:hlinkClick r:id="rId3"/>
              </a:rPr>
              <a:t>affects,</a:t>
            </a:r>
            <a:r>
              <a:rPr lang="en-US" dirty="0" smtClean="0"/>
              <a:t> </a:t>
            </a:r>
            <a:r>
              <a:rPr lang="en-US" dirty="0" smtClean="0">
                <a:hlinkClick r:id="rId4"/>
              </a:rPr>
              <a:t>effects</a:t>
            </a:r>
            <a:r>
              <a:rPr lang="en-US" dirty="0" smtClean="0"/>
              <a:t>).</a:t>
            </a:r>
          </a:p>
          <a:p>
            <a:pPr lvl="1"/>
            <a:r>
              <a:rPr lang="en-US" dirty="0" smtClean="0"/>
              <a:t>A: affects</a:t>
            </a:r>
          </a:p>
          <a:p>
            <a:pPr lvl="1"/>
            <a:r>
              <a:rPr lang="en-US" dirty="0" smtClean="0"/>
              <a:t>B: effects</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4</a:t>
            </a:fld>
            <a:endParaRPr lang="en-US"/>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12525182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Identify the sentence with the verb in the active voice.</a:t>
            </a:r>
          </a:p>
          <a:p>
            <a:pPr lvl="1"/>
            <a:r>
              <a:rPr lang="en-US" dirty="0" smtClean="0"/>
              <a:t>A) </a:t>
            </a:r>
            <a:r>
              <a:rPr lang="en-US" dirty="0"/>
              <a:t>They will calculate the relative importance of these properties </a:t>
            </a:r>
            <a:endParaRPr lang="en-US" dirty="0" smtClean="0"/>
          </a:p>
          <a:p>
            <a:pPr lvl="1"/>
            <a:r>
              <a:rPr lang="en-US" dirty="0" smtClean="0"/>
              <a:t>B) The relative importance of these properties is calculated.</a:t>
            </a:r>
          </a:p>
          <a:p>
            <a:pPr lvl="1"/>
            <a:endParaRPr lang="en-US" dirty="0" smtClean="0"/>
          </a:p>
        </p:txBody>
      </p:sp>
      <p:sp>
        <p:nvSpPr>
          <p:cNvPr id="3" name="Title 2"/>
          <p:cNvSpPr>
            <a:spLocks noGrp="1"/>
          </p:cNvSpPr>
          <p:nvPr>
            <p:ph type="title"/>
          </p:nvPr>
        </p:nvSpPr>
        <p:spPr/>
        <p:txBody>
          <a:bodyPr>
            <a:normAutofit/>
          </a:bodyPr>
          <a:lstStyle/>
          <a:p>
            <a:r>
              <a:rPr lang="en-US" dirty="0" smtClean="0"/>
              <a:t>Technical Writing #1</a:t>
            </a:r>
            <a:endParaRPr lang="en-US" dirty="0"/>
          </a:p>
        </p:txBody>
      </p:sp>
      <p:sp>
        <p:nvSpPr>
          <p:cNvPr id="4" name="Slide Number Placeholder 3"/>
          <p:cNvSpPr>
            <a:spLocks noGrp="1"/>
          </p:cNvSpPr>
          <p:nvPr>
            <p:ph type="sldNum" sz="quarter" idx="12"/>
          </p:nvPr>
        </p:nvSpPr>
        <p:spPr/>
        <p:txBody>
          <a:bodyPr/>
          <a:lstStyle/>
          <a:p>
            <a:pPr>
              <a:defRPr/>
            </a:pPr>
            <a:fld id="{C7A0E472-5926-4B76-B19A-57B0A621775B}" type="slidenum">
              <a:rPr lang="en-US" smtClean="0"/>
              <a:pPr>
                <a:defRPr/>
              </a:pPr>
              <a:t>40</a:t>
            </a:fld>
            <a:endParaRPr lang="en-US"/>
          </a:p>
        </p:txBody>
      </p:sp>
    </p:spTree>
    <p:extLst>
      <p:ext uri="{BB962C8B-B14F-4D97-AF65-F5344CB8AC3E}">
        <p14:creationId xmlns:p14="http://schemas.microsoft.com/office/powerpoint/2010/main" val="17604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Identify the sentence with the verb in the active voice.</a:t>
            </a:r>
          </a:p>
          <a:p>
            <a:pPr lvl="1"/>
            <a:r>
              <a:rPr lang="en-US" dirty="0" smtClean="0"/>
              <a:t>A) Checking </a:t>
            </a:r>
            <a:r>
              <a:rPr lang="en-US" dirty="0"/>
              <a:t>the justification for the </a:t>
            </a:r>
            <a:r>
              <a:rPr lang="en-US" dirty="0" smtClean="0"/>
              <a:t>requirements is one of the most important aspects of this process.</a:t>
            </a:r>
          </a:p>
          <a:p>
            <a:pPr lvl="1"/>
            <a:r>
              <a:rPr lang="en-US" dirty="0" smtClean="0"/>
              <a:t>B) </a:t>
            </a:r>
            <a:r>
              <a:rPr lang="en-US" dirty="0"/>
              <a:t>One of the most important aspects of this process is to check the justification for the </a:t>
            </a:r>
            <a:r>
              <a:rPr lang="en-US" dirty="0" smtClean="0"/>
              <a:t>requirements.</a:t>
            </a:r>
            <a:endParaRPr lang="en-US" dirty="0"/>
          </a:p>
        </p:txBody>
      </p:sp>
      <p:sp>
        <p:nvSpPr>
          <p:cNvPr id="3" name="Title 2"/>
          <p:cNvSpPr>
            <a:spLocks noGrp="1"/>
          </p:cNvSpPr>
          <p:nvPr>
            <p:ph type="title"/>
          </p:nvPr>
        </p:nvSpPr>
        <p:spPr/>
        <p:txBody>
          <a:bodyPr/>
          <a:lstStyle/>
          <a:p>
            <a:r>
              <a:rPr lang="en-US" dirty="0"/>
              <a:t>Technical Writing </a:t>
            </a:r>
            <a:r>
              <a:rPr lang="en-US" dirty="0" smtClean="0"/>
              <a:t>#2</a:t>
            </a:r>
            <a:endParaRPr lang="en-US" dirty="0"/>
          </a:p>
        </p:txBody>
      </p:sp>
      <p:sp>
        <p:nvSpPr>
          <p:cNvPr id="4" name="Slide Number Placeholder 3"/>
          <p:cNvSpPr>
            <a:spLocks noGrp="1"/>
          </p:cNvSpPr>
          <p:nvPr>
            <p:ph type="sldNum" sz="quarter" idx="12"/>
          </p:nvPr>
        </p:nvSpPr>
        <p:spPr/>
        <p:txBody>
          <a:bodyPr/>
          <a:lstStyle/>
          <a:p>
            <a:pPr>
              <a:defRPr/>
            </a:pPr>
            <a:fld id="{C7A0E472-5926-4B76-B19A-57B0A621775B}" type="slidenum">
              <a:rPr lang="en-US" smtClean="0"/>
              <a:pPr>
                <a:defRPr/>
              </a:pPr>
              <a:t>41</a:t>
            </a:fld>
            <a:endParaRPr lang="en-US"/>
          </a:p>
        </p:txBody>
      </p:sp>
    </p:spTree>
    <p:extLst>
      <p:ext uri="{BB962C8B-B14F-4D97-AF65-F5344CB8AC3E}">
        <p14:creationId xmlns:p14="http://schemas.microsoft.com/office/powerpoint/2010/main" val="3336772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the sentence</a:t>
            </a:r>
            <a:r>
              <a:rPr lang="en-US" dirty="0"/>
              <a:t> </a:t>
            </a:r>
            <a:r>
              <a:rPr lang="en-US" dirty="0" smtClean="0"/>
              <a:t>with the verb in the active voice.</a:t>
            </a:r>
          </a:p>
          <a:p>
            <a:pPr lvl="1"/>
            <a:r>
              <a:rPr lang="en-US" dirty="0" smtClean="0"/>
              <a:t>A) </a:t>
            </a:r>
            <a:r>
              <a:rPr lang="en-US" dirty="0"/>
              <a:t>The project was managed successfully</a:t>
            </a:r>
            <a:endParaRPr lang="en-US" dirty="0" smtClean="0"/>
          </a:p>
          <a:p>
            <a:pPr lvl="1"/>
            <a:r>
              <a:rPr lang="en-US" dirty="0" smtClean="0"/>
              <a:t>B) </a:t>
            </a:r>
            <a:r>
              <a:rPr lang="en-US" dirty="0"/>
              <a:t>We managed the project successfully.</a:t>
            </a:r>
          </a:p>
        </p:txBody>
      </p:sp>
      <p:sp>
        <p:nvSpPr>
          <p:cNvPr id="3" name="Title 2"/>
          <p:cNvSpPr>
            <a:spLocks noGrp="1"/>
          </p:cNvSpPr>
          <p:nvPr>
            <p:ph type="title"/>
          </p:nvPr>
        </p:nvSpPr>
        <p:spPr/>
        <p:txBody>
          <a:bodyPr/>
          <a:lstStyle/>
          <a:p>
            <a:r>
              <a:rPr lang="en-US" dirty="0"/>
              <a:t>Technical Writing </a:t>
            </a:r>
            <a:r>
              <a:rPr lang="en-US" dirty="0" smtClean="0"/>
              <a:t>#3</a:t>
            </a:r>
            <a:endParaRPr lang="en-US" dirty="0"/>
          </a:p>
        </p:txBody>
      </p:sp>
      <p:sp>
        <p:nvSpPr>
          <p:cNvPr id="4" name="Slide Number Placeholder 3"/>
          <p:cNvSpPr>
            <a:spLocks noGrp="1"/>
          </p:cNvSpPr>
          <p:nvPr>
            <p:ph type="sldNum" sz="quarter" idx="12"/>
          </p:nvPr>
        </p:nvSpPr>
        <p:spPr/>
        <p:txBody>
          <a:bodyPr/>
          <a:lstStyle/>
          <a:p>
            <a:pPr>
              <a:defRPr/>
            </a:pPr>
            <a:fld id="{C7A0E472-5926-4B76-B19A-57B0A621775B}" type="slidenum">
              <a:rPr lang="en-US" smtClean="0"/>
              <a:pPr>
                <a:defRPr/>
              </a:pPr>
              <a:t>42</a:t>
            </a:fld>
            <a:endParaRPr lang="en-US"/>
          </a:p>
        </p:txBody>
      </p:sp>
    </p:spTree>
    <p:extLst>
      <p:ext uri="{BB962C8B-B14F-4D97-AF65-F5344CB8AC3E}">
        <p14:creationId xmlns:p14="http://schemas.microsoft.com/office/powerpoint/2010/main" val="7530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Compound modifier</a:t>
            </a:r>
          </a:p>
          <a:p>
            <a:pPr lvl="1"/>
            <a:r>
              <a:rPr lang="en-US" dirty="0" smtClean="0"/>
              <a:t>Adjective = word that modifier a noun</a:t>
            </a:r>
          </a:p>
          <a:p>
            <a:pPr lvl="1"/>
            <a:r>
              <a:rPr lang="en-US" dirty="0" smtClean="0"/>
              <a:t>Compound adjective, 2+ words acting as adjective</a:t>
            </a:r>
          </a:p>
          <a:p>
            <a:pPr lvl="1"/>
            <a:r>
              <a:rPr lang="en-US" dirty="0" smtClean="0"/>
              <a:t>Compound modifier = compound adjective + noun</a:t>
            </a:r>
          </a:p>
          <a:p>
            <a:r>
              <a:rPr lang="en-US" dirty="0" smtClean="0"/>
              <a:t>Hyphens</a:t>
            </a:r>
          </a:p>
          <a:p>
            <a:pPr lvl="1"/>
            <a:r>
              <a:rPr lang="en-US" dirty="0" smtClean="0"/>
              <a:t>…N-bit multiplier</a:t>
            </a:r>
          </a:p>
          <a:p>
            <a:pPr lvl="2"/>
            <a:r>
              <a:rPr lang="en-US" dirty="0" smtClean="0"/>
              <a:t>What kind of multiplier?</a:t>
            </a:r>
          </a:p>
          <a:p>
            <a:pPr lvl="1"/>
            <a:r>
              <a:rPr lang="en-US" dirty="0" smtClean="0"/>
              <a:t>…heavy water cavity vs. heavy-water cavity </a:t>
            </a:r>
          </a:p>
          <a:p>
            <a:pPr lvl="2"/>
            <a:r>
              <a:rPr lang="en-US" dirty="0" smtClean="0"/>
              <a:t>What kind of cavity?</a:t>
            </a:r>
          </a:p>
          <a:p>
            <a:pPr lvl="1"/>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0"/>
          </p:nvPr>
        </p:nvSpPr>
        <p:spPr/>
        <p:txBody>
          <a:bodyPr/>
          <a:lstStyle/>
          <a:p>
            <a:pPr>
              <a:defRPr/>
            </a:pPr>
            <a:fld id="{0B671506-26C9-4B2B-BD0C-3FCD7FCC16F1}" type="slidenum">
              <a:rPr lang="en-US" smtClean="0"/>
              <a:pPr>
                <a:defRPr/>
              </a:pPr>
              <a:t>43</a:t>
            </a:fld>
            <a:endParaRPr lang="en-US"/>
          </a:p>
        </p:txBody>
      </p:sp>
    </p:spTree>
    <p:extLst>
      <p:ext uri="{BB962C8B-B14F-4D97-AF65-F5344CB8AC3E}">
        <p14:creationId xmlns:p14="http://schemas.microsoft.com/office/powerpoint/2010/main" val="26427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is a hyphen missing in the following sentence?</a:t>
            </a:r>
          </a:p>
          <a:p>
            <a:pPr lvl="1"/>
            <a:r>
              <a:rPr lang="en-US" dirty="0" smtClean="0"/>
              <a:t>A) True</a:t>
            </a:r>
          </a:p>
          <a:p>
            <a:pPr lvl="1"/>
            <a:r>
              <a:rPr lang="en-US" dirty="0" smtClean="0"/>
              <a:t>B) False</a:t>
            </a:r>
          </a:p>
          <a:p>
            <a:endParaRPr lang="en-US" dirty="0" smtClean="0"/>
          </a:p>
          <a:p>
            <a:pPr>
              <a:buNone/>
            </a:pPr>
            <a:r>
              <a:rPr lang="en-US" dirty="0" smtClean="0"/>
              <a:t>When calibrating the camera, take care when performing the laser alignment process.</a:t>
            </a:r>
            <a:endParaRPr lang="en-US" dirty="0"/>
          </a:p>
        </p:txBody>
      </p:sp>
      <p:sp>
        <p:nvSpPr>
          <p:cNvPr id="3" name="Title 2"/>
          <p:cNvSpPr>
            <a:spLocks noGrp="1"/>
          </p:cNvSpPr>
          <p:nvPr>
            <p:ph type="title"/>
          </p:nvPr>
        </p:nvSpPr>
        <p:spPr/>
        <p:txBody>
          <a:bodyPr/>
          <a:lstStyle/>
          <a:p>
            <a:r>
              <a:rPr lang="en-US" dirty="0" smtClean="0"/>
              <a:t>Technical Writing #1 </a:t>
            </a:r>
            <a:endParaRPr lang="en-US" dirty="0"/>
          </a:p>
        </p:txBody>
      </p:sp>
      <p:sp>
        <p:nvSpPr>
          <p:cNvPr id="4" name="Slide Number Placeholder 3"/>
          <p:cNvSpPr>
            <a:spLocks noGrp="1"/>
          </p:cNvSpPr>
          <p:nvPr>
            <p:ph type="sldNum" sz="quarter" idx="10"/>
          </p:nvPr>
        </p:nvSpPr>
        <p:spPr/>
        <p:txBody>
          <a:bodyPr/>
          <a:lstStyle/>
          <a:p>
            <a:pPr>
              <a:defRPr/>
            </a:pPr>
            <a:fld id="{0B671506-26C9-4B2B-BD0C-3FCD7FCC16F1}" type="slidenum">
              <a:rPr lang="en-US" smtClean="0"/>
              <a:pPr>
                <a:defRPr/>
              </a:pPr>
              <a:t>44</a:t>
            </a:fld>
            <a:endParaRPr lang="en-US"/>
          </a:p>
        </p:txBody>
      </p:sp>
    </p:spTree>
    <p:extLst>
      <p:ext uri="{BB962C8B-B14F-4D97-AF65-F5344CB8AC3E}">
        <p14:creationId xmlns:p14="http://schemas.microsoft.com/office/powerpoint/2010/main" val="3091406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is a hyphen missing in the following sentence?</a:t>
            </a:r>
          </a:p>
          <a:p>
            <a:pPr lvl="1"/>
            <a:r>
              <a:rPr lang="en-US" dirty="0" smtClean="0"/>
              <a:t>A) True</a:t>
            </a:r>
          </a:p>
          <a:p>
            <a:pPr lvl="1"/>
            <a:r>
              <a:rPr lang="en-US" dirty="0" smtClean="0"/>
              <a:t>B) False</a:t>
            </a:r>
          </a:p>
          <a:p>
            <a:endParaRPr lang="en-US" dirty="0" smtClean="0"/>
          </a:p>
          <a:p>
            <a:pPr>
              <a:buNone/>
            </a:pPr>
            <a:r>
              <a:rPr lang="en-US" dirty="0" smtClean="0"/>
              <a:t>A ripple adder contains N full adders.</a:t>
            </a:r>
          </a:p>
          <a:p>
            <a:endParaRPr lang="en-US" dirty="0"/>
          </a:p>
        </p:txBody>
      </p:sp>
      <p:sp>
        <p:nvSpPr>
          <p:cNvPr id="3" name="Title 2"/>
          <p:cNvSpPr>
            <a:spLocks noGrp="1"/>
          </p:cNvSpPr>
          <p:nvPr>
            <p:ph type="title"/>
          </p:nvPr>
        </p:nvSpPr>
        <p:spPr/>
        <p:txBody>
          <a:bodyPr/>
          <a:lstStyle/>
          <a:p>
            <a:r>
              <a:rPr lang="en-US" dirty="0" smtClean="0"/>
              <a:t>Technical Writing #2 </a:t>
            </a:r>
            <a:endParaRPr lang="en-US" dirty="0"/>
          </a:p>
        </p:txBody>
      </p:sp>
      <p:sp>
        <p:nvSpPr>
          <p:cNvPr id="4" name="Slide Number Placeholder 3"/>
          <p:cNvSpPr>
            <a:spLocks noGrp="1"/>
          </p:cNvSpPr>
          <p:nvPr>
            <p:ph type="sldNum" sz="quarter" idx="10"/>
          </p:nvPr>
        </p:nvSpPr>
        <p:spPr/>
        <p:txBody>
          <a:bodyPr/>
          <a:lstStyle/>
          <a:p>
            <a:pPr>
              <a:defRPr/>
            </a:pPr>
            <a:fld id="{0B671506-26C9-4B2B-BD0C-3FCD7FCC16F1}" type="slidenum">
              <a:rPr lang="en-US" smtClean="0"/>
              <a:pPr>
                <a:defRPr/>
              </a:pPr>
              <a:t>45</a:t>
            </a:fld>
            <a:endParaRPr lang="en-US"/>
          </a:p>
        </p:txBody>
      </p:sp>
    </p:spTree>
    <p:extLst>
      <p:ext uri="{BB962C8B-B14F-4D97-AF65-F5344CB8AC3E}">
        <p14:creationId xmlns:p14="http://schemas.microsoft.com/office/powerpoint/2010/main" val="979247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is a hyphen missing in the following sentence?</a:t>
            </a:r>
          </a:p>
          <a:p>
            <a:pPr lvl="1"/>
            <a:r>
              <a:rPr lang="en-US" dirty="0" smtClean="0"/>
              <a:t>A) True</a:t>
            </a:r>
          </a:p>
          <a:p>
            <a:pPr lvl="1"/>
            <a:r>
              <a:rPr lang="en-US" dirty="0" smtClean="0"/>
              <a:t>B) False</a:t>
            </a:r>
          </a:p>
          <a:p>
            <a:endParaRPr lang="en-US" dirty="0" smtClean="0"/>
          </a:p>
          <a:p>
            <a:pPr marL="109537" indent="0">
              <a:buNone/>
            </a:pPr>
            <a:r>
              <a:rPr lang="en-US" dirty="0" smtClean="0"/>
              <a:t>…a pendulum </a:t>
            </a:r>
            <a:r>
              <a:rPr lang="en-US" dirty="0"/>
              <a:t>on a </a:t>
            </a:r>
            <a:r>
              <a:rPr lang="en-US" dirty="0" smtClean="0"/>
              <a:t>2 foot arm. </a:t>
            </a:r>
          </a:p>
          <a:p>
            <a:endParaRPr lang="en-US" dirty="0"/>
          </a:p>
        </p:txBody>
      </p:sp>
      <p:sp>
        <p:nvSpPr>
          <p:cNvPr id="3" name="Title 2"/>
          <p:cNvSpPr>
            <a:spLocks noGrp="1"/>
          </p:cNvSpPr>
          <p:nvPr>
            <p:ph type="title"/>
          </p:nvPr>
        </p:nvSpPr>
        <p:spPr/>
        <p:txBody>
          <a:bodyPr/>
          <a:lstStyle/>
          <a:p>
            <a:r>
              <a:rPr lang="en-US" dirty="0" smtClean="0"/>
              <a:t>Technical Writing #3 </a:t>
            </a:r>
            <a:endParaRPr lang="en-US" dirty="0"/>
          </a:p>
        </p:txBody>
      </p:sp>
      <p:sp>
        <p:nvSpPr>
          <p:cNvPr id="4" name="Slide Number Placeholder 3"/>
          <p:cNvSpPr>
            <a:spLocks noGrp="1"/>
          </p:cNvSpPr>
          <p:nvPr>
            <p:ph type="sldNum" sz="quarter" idx="10"/>
          </p:nvPr>
        </p:nvSpPr>
        <p:spPr/>
        <p:txBody>
          <a:bodyPr/>
          <a:lstStyle/>
          <a:p>
            <a:pPr>
              <a:defRPr/>
            </a:pPr>
            <a:fld id="{0B671506-26C9-4B2B-BD0C-3FCD7FCC16F1}" type="slidenum">
              <a:rPr lang="en-US" smtClean="0"/>
              <a:pPr>
                <a:defRPr/>
              </a:pPr>
              <a:t>46</a:t>
            </a:fld>
            <a:endParaRPr lang="en-US"/>
          </a:p>
        </p:txBody>
      </p:sp>
    </p:spTree>
    <p:extLst>
      <p:ext uri="{BB962C8B-B14F-4D97-AF65-F5344CB8AC3E}">
        <p14:creationId xmlns:p14="http://schemas.microsoft.com/office/powerpoint/2010/main" val="1648940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sentence uses the correct number format?</a:t>
            </a:r>
            <a:endParaRPr lang="en-US" dirty="0"/>
          </a:p>
          <a:p>
            <a:pPr lvl="1"/>
            <a:r>
              <a:rPr lang="en-US" dirty="0"/>
              <a:t>A) True</a:t>
            </a:r>
          </a:p>
          <a:p>
            <a:pPr lvl="1"/>
            <a:r>
              <a:rPr lang="en-US" dirty="0"/>
              <a:t>B) False</a:t>
            </a:r>
          </a:p>
          <a:p>
            <a:endParaRPr lang="en-US" dirty="0"/>
          </a:p>
          <a:p>
            <a:pPr marL="109537" indent="0">
              <a:buNone/>
            </a:pPr>
            <a:r>
              <a:rPr lang="en-US" dirty="0"/>
              <a:t>…a pendulum on a </a:t>
            </a:r>
            <a:r>
              <a:rPr lang="en-US" dirty="0" smtClean="0"/>
              <a:t>2-foot </a:t>
            </a:r>
            <a:r>
              <a:rPr lang="en-US" dirty="0"/>
              <a:t>arm. </a:t>
            </a:r>
          </a:p>
          <a:p>
            <a:endParaRPr lang="en-US" dirty="0"/>
          </a:p>
        </p:txBody>
      </p:sp>
      <p:sp>
        <p:nvSpPr>
          <p:cNvPr id="3" name="Title 2"/>
          <p:cNvSpPr>
            <a:spLocks noGrp="1"/>
          </p:cNvSpPr>
          <p:nvPr>
            <p:ph type="title"/>
          </p:nvPr>
        </p:nvSpPr>
        <p:spPr/>
        <p:txBody>
          <a:bodyPr/>
          <a:lstStyle/>
          <a:p>
            <a:r>
              <a:rPr lang="en-US" dirty="0"/>
              <a:t>Technical Writing </a:t>
            </a:r>
            <a:r>
              <a:rPr lang="en-US" dirty="0" smtClean="0"/>
              <a:t>#</a:t>
            </a:r>
            <a:r>
              <a:rPr lang="en-US" dirty="0"/>
              <a:t>4</a:t>
            </a:r>
          </a:p>
        </p:txBody>
      </p:sp>
      <p:sp>
        <p:nvSpPr>
          <p:cNvPr id="4" name="Slide Number Placeholder 3"/>
          <p:cNvSpPr>
            <a:spLocks noGrp="1"/>
          </p:cNvSpPr>
          <p:nvPr>
            <p:ph type="sldNum" sz="quarter" idx="10"/>
          </p:nvPr>
        </p:nvSpPr>
        <p:spPr/>
        <p:txBody>
          <a:bodyPr/>
          <a:lstStyle/>
          <a:p>
            <a:pPr>
              <a:defRPr/>
            </a:pPr>
            <a:fld id="{0B671506-26C9-4B2B-BD0C-3FCD7FCC16F1}" type="slidenum">
              <a:rPr lang="en-US" smtClean="0"/>
              <a:pPr>
                <a:defRPr/>
              </a:pPr>
              <a:t>47</a:t>
            </a:fld>
            <a:endParaRPr lang="en-US"/>
          </a:p>
        </p:txBody>
      </p:sp>
    </p:spTree>
    <p:extLst>
      <p:ext uri="{BB962C8B-B14F-4D97-AF65-F5344CB8AC3E}">
        <p14:creationId xmlns:p14="http://schemas.microsoft.com/office/powerpoint/2010/main" val="4050324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following sentence is written in the passive voice.</a:t>
            </a:r>
          </a:p>
          <a:p>
            <a:pPr marL="109537" indent="0">
              <a:buNone/>
            </a:pPr>
            <a:r>
              <a:rPr lang="en-US" dirty="0" smtClean="0"/>
              <a:t>	The Santa Suit was worn by </a:t>
            </a:r>
            <a:r>
              <a:rPr lang="en-US" dirty="0"/>
              <a:t>t</a:t>
            </a:r>
            <a:r>
              <a:rPr lang="en-US" dirty="0" smtClean="0"/>
              <a:t>he pug.</a:t>
            </a:r>
          </a:p>
          <a:p>
            <a:endParaRPr lang="en-US" dirty="0" smtClean="0"/>
          </a:p>
          <a:p>
            <a:r>
              <a:rPr lang="en-US" dirty="0" smtClean="0"/>
              <a:t>A) True</a:t>
            </a:r>
          </a:p>
          <a:p>
            <a:r>
              <a:rPr lang="en-US" dirty="0" smtClean="0"/>
              <a:t>B) False</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0"/>
          </p:nvPr>
        </p:nvSpPr>
        <p:spPr/>
        <p:txBody>
          <a:bodyPr/>
          <a:lstStyle/>
          <a:p>
            <a:pPr>
              <a:defRPr/>
            </a:pPr>
            <a:fld id="{CC9766F0-2BDF-4D26-A1FC-BE19E6318060}" type="slidenum">
              <a:rPr lang="en-US" smtClean="0"/>
              <a:pPr>
                <a:defRPr/>
              </a:pPr>
              <a:t>48</a:t>
            </a:fld>
            <a:endParaRPr lang="en-US"/>
          </a:p>
        </p:txBody>
      </p:sp>
    </p:spTree>
    <p:extLst>
      <p:ext uri="{BB962C8B-B14F-4D97-AF65-F5344CB8AC3E}">
        <p14:creationId xmlns:p14="http://schemas.microsoft.com/office/powerpoint/2010/main" val="35392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Pluto completes (</a:t>
            </a:r>
            <a:r>
              <a:rPr lang="en-US" dirty="0" smtClean="0">
                <a:hlinkClick r:id="rId3"/>
              </a:rPr>
              <a:t>its,</a:t>
            </a:r>
            <a:r>
              <a:rPr lang="en-US" dirty="0" smtClean="0"/>
              <a:t> </a:t>
            </a:r>
            <a:r>
              <a:rPr lang="en-US" dirty="0" smtClean="0">
                <a:hlinkClick r:id="rId4"/>
              </a:rPr>
              <a:t>it's</a:t>
            </a:r>
            <a:r>
              <a:rPr lang="en-US" dirty="0" smtClean="0"/>
              <a:t>) orbit about the sun.</a:t>
            </a:r>
          </a:p>
          <a:p>
            <a:pPr lvl="1"/>
            <a:r>
              <a:rPr lang="en-US" dirty="0" smtClean="0"/>
              <a:t>A: its</a:t>
            </a:r>
          </a:p>
          <a:p>
            <a:pPr lvl="1"/>
            <a:r>
              <a:rPr lang="en-US" dirty="0" smtClean="0"/>
              <a:t>B: it’s</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5</a:t>
            </a:fld>
            <a:endParaRPr lang="en-US"/>
          </a:p>
        </p:txBody>
      </p:sp>
      <p:sp>
        <p:nvSpPr>
          <p:cNvPr id="3" name="Title 2"/>
          <p:cNvSpPr>
            <a:spLocks noGrp="1"/>
          </p:cNvSpPr>
          <p:nvPr>
            <p:ph type="title"/>
          </p:nvPr>
        </p:nvSpPr>
        <p:spPr/>
        <p:txBody>
          <a:bodyPr/>
          <a:lstStyle/>
          <a:p>
            <a:r>
              <a:rPr lang="en-US" dirty="0" smtClean="0"/>
              <a:t>Technical Writing</a:t>
            </a:r>
            <a:endParaRPr lang="en-US" dirty="0"/>
          </a:p>
        </p:txBody>
      </p:sp>
    </p:spTree>
    <p:extLst>
      <p:ext uri="{BB962C8B-B14F-4D97-AF65-F5344CB8AC3E}">
        <p14:creationId xmlns:p14="http://schemas.microsoft.com/office/powerpoint/2010/main" val="412209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photon in that energy range strikes the atom, the atom (</a:t>
            </a:r>
            <a:r>
              <a:rPr lang="en-US" dirty="0" smtClean="0">
                <a:hlinkClick r:id="rId3"/>
              </a:rPr>
              <a:t>looses,</a:t>
            </a:r>
            <a:r>
              <a:rPr lang="en-US" dirty="0" smtClean="0"/>
              <a:t> </a:t>
            </a:r>
            <a:r>
              <a:rPr lang="en-US" dirty="0" smtClean="0">
                <a:hlinkClick r:id="rId4"/>
              </a:rPr>
              <a:t>loses</a:t>
            </a:r>
            <a:r>
              <a:rPr lang="en-US" dirty="0" smtClean="0"/>
              <a:t>) one of its outer electrons.</a:t>
            </a:r>
          </a:p>
          <a:p>
            <a:pPr lvl="1"/>
            <a:r>
              <a:rPr lang="en-US" dirty="0" smtClean="0"/>
              <a:t>A: looses</a:t>
            </a:r>
          </a:p>
          <a:p>
            <a:pPr lvl="1"/>
            <a:r>
              <a:rPr lang="en-US" dirty="0" smtClean="0"/>
              <a:t>B: loses</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6</a:t>
            </a:fld>
            <a:endParaRPr lang="en-US"/>
          </a:p>
        </p:txBody>
      </p:sp>
    </p:spTree>
    <p:extLst>
      <p:ext uri="{BB962C8B-B14F-4D97-AF65-F5344CB8AC3E}">
        <p14:creationId xmlns:p14="http://schemas.microsoft.com/office/powerpoint/2010/main" val="333661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talk centered (</a:t>
            </a:r>
            <a:r>
              <a:rPr lang="en-US" dirty="0" smtClean="0">
                <a:hlinkClick r:id="rId3"/>
              </a:rPr>
              <a:t>around,</a:t>
            </a:r>
            <a:r>
              <a:rPr lang="en-US" dirty="0" smtClean="0"/>
              <a:t> </a:t>
            </a:r>
            <a:r>
              <a:rPr lang="en-US" dirty="0" smtClean="0">
                <a:hlinkClick r:id="rId4"/>
              </a:rPr>
              <a:t>on</a:t>
            </a:r>
            <a:r>
              <a:rPr lang="en-US" dirty="0" smtClean="0"/>
              <a:t>) the (principal, principle) of virtual work.</a:t>
            </a:r>
          </a:p>
          <a:p>
            <a:pPr lvl="1"/>
            <a:r>
              <a:rPr lang="en-US" dirty="0" smtClean="0"/>
              <a:t>A: around</a:t>
            </a:r>
          </a:p>
          <a:p>
            <a:pPr lvl="1"/>
            <a:r>
              <a:rPr lang="en-US" dirty="0" smtClean="0"/>
              <a:t>B: on</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7</a:t>
            </a:fld>
            <a:endParaRPr lang="en-US"/>
          </a:p>
        </p:txBody>
      </p:sp>
    </p:spTree>
    <p:extLst>
      <p:ext uri="{BB962C8B-B14F-4D97-AF65-F5344CB8AC3E}">
        <p14:creationId xmlns:p14="http://schemas.microsoft.com/office/powerpoint/2010/main" val="427854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talk centered on the (</a:t>
            </a:r>
            <a:r>
              <a:rPr lang="en-US" dirty="0" smtClean="0">
                <a:hlinkClick r:id="rId3"/>
              </a:rPr>
              <a:t>principal,</a:t>
            </a:r>
            <a:r>
              <a:rPr lang="en-US" dirty="0" smtClean="0"/>
              <a:t> </a:t>
            </a:r>
            <a:r>
              <a:rPr lang="en-US" dirty="0" smtClean="0">
                <a:hlinkClick r:id="rId4"/>
              </a:rPr>
              <a:t>principle</a:t>
            </a:r>
            <a:r>
              <a:rPr lang="en-US" dirty="0" smtClean="0"/>
              <a:t>) of virtual work.</a:t>
            </a:r>
          </a:p>
          <a:p>
            <a:pPr lvl="1"/>
            <a:r>
              <a:rPr lang="en-US" dirty="0" smtClean="0"/>
              <a:t>A: principal</a:t>
            </a:r>
          </a:p>
          <a:p>
            <a:pPr lvl="1"/>
            <a:r>
              <a:rPr lang="en-US" dirty="0" smtClean="0"/>
              <a:t>B: principle</a:t>
            </a:r>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8</a:t>
            </a:fld>
            <a:endParaRPr lang="en-US"/>
          </a:p>
        </p:txBody>
      </p:sp>
    </p:spTree>
    <p:extLst>
      <p:ext uri="{BB962C8B-B14F-4D97-AF65-F5344CB8AC3E}">
        <p14:creationId xmlns:p14="http://schemas.microsoft.com/office/powerpoint/2010/main" val="290331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2"/>
          </a:xfrm>
        </p:spPr>
        <p:txBody>
          <a:bodyPr>
            <a:normAutofit/>
          </a:bodyPr>
          <a:lstStyle/>
          <a:p>
            <a:r>
              <a:rPr lang="en-US" dirty="0" smtClean="0"/>
              <a:t>The </a:t>
            </a:r>
            <a:r>
              <a:rPr lang="en-US" dirty="0" smtClean="0"/>
              <a:t>minions (are/is) watching a movie.</a:t>
            </a:r>
          </a:p>
          <a:p>
            <a:r>
              <a:rPr lang="en-US" dirty="0" smtClean="0"/>
              <a:t>That minion (have/has) one eye.</a:t>
            </a:r>
          </a:p>
          <a:p>
            <a:r>
              <a:rPr lang="en-US" dirty="0" smtClean="0"/>
              <a:t>The minions (have/has) a yellowish color.</a:t>
            </a:r>
          </a:p>
          <a:p>
            <a:endParaRPr lang="en-US" dirty="0"/>
          </a:p>
        </p:txBody>
      </p:sp>
      <p:sp>
        <p:nvSpPr>
          <p:cNvPr id="3" name="Title 2"/>
          <p:cNvSpPr>
            <a:spLocks noGrp="1"/>
          </p:cNvSpPr>
          <p:nvPr>
            <p:ph type="title"/>
          </p:nvPr>
        </p:nvSpPr>
        <p:spPr/>
        <p:txBody>
          <a:bodyPr/>
          <a:lstStyle/>
          <a:p>
            <a:r>
              <a:rPr lang="en-US" dirty="0" smtClean="0"/>
              <a:t>Technical Writing</a:t>
            </a:r>
            <a:endParaRPr lang="en-US" dirty="0"/>
          </a:p>
        </p:txBody>
      </p:sp>
      <p:sp>
        <p:nvSpPr>
          <p:cNvPr id="4" name="Slide Number Placeholder 3"/>
          <p:cNvSpPr>
            <a:spLocks noGrp="1"/>
          </p:cNvSpPr>
          <p:nvPr>
            <p:ph type="sldNum" sz="quarter" idx="12"/>
          </p:nvPr>
        </p:nvSpPr>
        <p:spPr/>
        <p:txBody>
          <a:bodyPr/>
          <a:lstStyle/>
          <a:p>
            <a:pPr>
              <a:defRPr/>
            </a:pPr>
            <a:fld id="{1BA9AEE9-C457-479A-AC6F-3A06D7CF1DE0}" type="slidenum">
              <a:rPr lang="en-US" smtClean="0"/>
              <a:pPr>
                <a:defRPr/>
              </a:pPr>
              <a:t>9</a:t>
            </a:fld>
            <a:endParaRPr lang="en-US"/>
          </a:p>
        </p:txBody>
      </p:sp>
      <p:pic>
        <p:nvPicPr>
          <p:cNvPr id="30724" name="Picture 4" descr="http://3.bp.blogspot.com/-ElGA-lq-UwU/UUnv0QqW6xI/AAAAAAAAA3g/mUkMq5doitE/s400/Despicable+Me_Minions2.jpg"/>
          <p:cNvPicPr>
            <a:picLocks noChangeAspect="1" noChangeArrowheads="1"/>
          </p:cNvPicPr>
          <p:nvPr/>
        </p:nvPicPr>
        <p:blipFill>
          <a:blip r:embed="rId3" cstate="print"/>
          <a:srcRect/>
          <a:stretch>
            <a:fillRect/>
          </a:stretch>
        </p:blipFill>
        <p:spPr bwMode="auto">
          <a:xfrm>
            <a:off x="4038600" y="3188779"/>
            <a:ext cx="4495800" cy="2573847"/>
          </a:xfrm>
          <a:prstGeom prst="rect">
            <a:avLst/>
          </a:prstGeom>
          <a:noFill/>
        </p:spPr>
      </p:pic>
    </p:spTree>
    <p:extLst>
      <p:ext uri="{BB962C8B-B14F-4D97-AF65-F5344CB8AC3E}">
        <p14:creationId xmlns:p14="http://schemas.microsoft.com/office/powerpoint/2010/main" val="4276393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2086</Words>
  <Application>Microsoft Office PowerPoint</Application>
  <PresentationFormat>On-screen Show (4:3)</PresentationFormat>
  <Paragraphs>497</Paragraphs>
  <Slides>48</Slides>
  <Notes>46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Concourse</vt:lpstr>
      <vt:lpstr>The technical writing quiz to end all quizzes</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vt:lpstr>
      <vt:lpstr>Technical Writing </vt:lpstr>
      <vt:lpstr>Technical Writing </vt:lpstr>
      <vt:lpstr>Technical Writing</vt:lpstr>
      <vt:lpstr>Technical Writing</vt:lpstr>
      <vt:lpstr>Technical Writing</vt:lpstr>
      <vt:lpstr>Technical Writing #1</vt:lpstr>
      <vt:lpstr>Technical Writing #2</vt:lpstr>
      <vt:lpstr>Technical Writing #3</vt:lpstr>
      <vt:lpstr>Technical Writing</vt:lpstr>
      <vt:lpstr>Technical Writing #1 </vt:lpstr>
      <vt:lpstr>Technical Writing #2 </vt:lpstr>
      <vt:lpstr>Technical Writing #3 </vt:lpstr>
      <vt:lpstr>Technical Writing #4</vt:lpstr>
      <vt:lpstr>Technical Writing</vt:lpstr>
    </vt:vector>
  </TitlesOfParts>
  <Company>Penn State Erie - The Behrend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csc104</dc:creator>
  <cp:lastModifiedBy>vitolo001</cp:lastModifiedBy>
  <cp:revision>6</cp:revision>
  <dcterms:created xsi:type="dcterms:W3CDTF">2015-04-21T04:46:01Z</dcterms:created>
  <dcterms:modified xsi:type="dcterms:W3CDTF">2015-04-21T05:57:26Z</dcterms:modified>
</cp:coreProperties>
</file>