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5"/>
  </p:notesMasterIdLst>
  <p:handoutMasterIdLst>
    <p:handoutMasterId r:id="rId26"/>
  </p:handoutMasterIdLst>
  <p:sldIdLst>
    <p:sldId id="299" r:id="rId3"/>
    <p:sldId id="300" r:id="rId4"/>
    <p:sldId id="356" r:id="rId5"/>
    <p:sldId id="358" r:id="rId6"/>
    <p:sldId id="359" r:id="rId7"/>
    <p:sldId id="369" r:id="rId8"/>
    <p:sldId id="360" r:id="rId9"/>
    <p:sldId id="361" r:id="rId10"/>
    <p:sldId id="362" r:id="rId11"/>
    <p:sldId id="363" r:id="rId12"/>
    <p:sldId id="364" r:id="rId13"/>
    <p:sldId id="374" r:id="rId14"/>
    <p:sldId id="376" r:id="rId15"/>
    <p:sldId id="375" r:id="rId16"/>
    <p:sldId id="365" r:id="rId17"/>
    <p:sldId id="372" r:id="rId18"/>
    <p:sldId id="373" r:id="rId19"/>
    <p:sldId id="371" r:id="rId20"/>
    <p:sldId id="366" r:id="rId21"/>
    <p:sldId id="367" r:id="rId22"/>
    <p:sldId id="368" r:id="rId23"/>
    <p:sldId id="370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243072"/>
        <c:axId val="112245376"/>
      </c:lineChart>
      <c:catAx>
        <c:axId val="112243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22453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224537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224307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Apprx SQRT</a:t>
            </a:r>
          </a:p>
        </c:rich>
      </c:tx>
      <c:layout>
        <c:manualLayout>
          <c:xMode val="edge"/>
          <c:yMode val="edge"/>
          <c:x val="0.33333384037590114"/>
          <c:y val="3.258153337820474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28368575327004"/>
          <c:y val="0.20050174386587533"/>
          <c:w val="0.57165195989698925"/>
          <c:h val="0.58145505721103841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'4pt sqrt'!$F$1</c:f>
              <c:strCache>
                <c:ptCount val="1"/>
                <c:pt idx="0">
                  <c:v>base + offset*delta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sqrt'!$F$2:$F$17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2.2071067811865475</c:v>
                </c:pt>
                <c:pt idx="6">
                  <c:v>2.4142135623730949</c:v>
                </c:pt>
                <c:pt idx="7">
                  <c:v>2.6213203435596428</c:v>
                </c:pt>
                <c:pt idx="8">
                  <c:v>2.8284271247461903</c:v>
                </c:pt>
                <c:pt idx="9">
                  <c:v>2.9873457473440812</c:v>
                </c:pt>
                <c:pt idx="10">
                  <c:v>3.1462643699419726</c:v>
                </c:pt>
                <c:pt idx="11">
                  <c:v>3.3051829925398635</c:v>
                </c:pt>
                <c:pt idx="12">
                  <c:v>3.4641016151377544</c:v>
                </c:pt>
                <c:pt idx="13">
                  <c:v>3.598076211353316</c:v>
                </c:pt>
                <c:pt idx="14">
                  <c:v>3.7320508075688772</c:v>
                </c:pt>
                <c:pt idx="15">
                  <c:v>3.8660254037844384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079040"/>
        <c:axId val="113081344"/>
      </c:lineChart>
      <c:catAx>
        <c:axId val="113079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0342740494092705"/>
              <c:y val="0.88972648840482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3081344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1308134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22156289786994E-2"/>
              <c:y val="0.4035097595300740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3079040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1806962809948793"/>
          <c:y val="0.43107874931163193"/>
          <c:w val="0.26947081488332192"/>
          <c:h val="0.1228073181178485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'4pt sqrt'!$G$1</c:f>
              <c:strCache>
                <c:ptCount val="1"/>
                <c:pt idx="0">
                  <c:v>error(x)</c:v>
                </c:pt>
              </c:strCache>
            </c:strRef>
          </c:tx>
          <c:xVal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'4pt sqrt'!$G$2:$G$17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0.41421356237309515</c:v>
                </c:pt>
                <c:pt idx="3">
                  <c:v>0.23205080756887719</c:v>
                </c:pt>
                <c:pt idx="4">
                  <c:v>0</c:v>
                </c:pt>
                <c:pt idx="5">
                  <c:v>2.8961196313242343E-2</c:v>
                </c:pt>
                <c:pt idx="6">
                  <c:v>3.5276180410082958E-2</c:v>
                </c:pt>
                <c:pt idx="7">
                  <c:v>2.4430967504947887E-2</c:v>
                </c:pt>
                <c:pt idx="8">
                  <c:v>0</c:v>
                </c:pt>
                <c:pt idx="9">
                  <c:v>1.2654252655918796E-2</c:v>
                </c:pt>
                <c:pt idx="10">
                  <c:v>1.6013290226406962E-2</c:v>
                </c:pt>
                <c:pt idx="11">
                  <c:v>1.1441797815536336E-2</c:v>
                </c:pt>
                <c:pt idx="12">
                  <c:v>0</c:v>
                </c:pt>
                <c:pt idx="13">
                  <c:v>7.475064110673113E-3</c:v>
                </c:pt>
                <c:pt idx="14">
                  <c:v>9.6065792050641363E-3</c:v>
                </c:pt>
                <c:pt idx="15">
                  <c:v>6.9579424229786468E-3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114496"/>
        <c:axId val="117978240"/>
      </c:scatterChart>
      <c:valAx>
        <c:axId val="113114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7978240"/>
        <c:crosses val="autoZero"/>
        <c:crossBetween val="midCat"/>
      </c:valAx>
      <c:valAx>
        <c:axId val="117978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114496"/>
        <c:crosses val="autoZero"/>
        <c:crossBetween val="midCat"/>
      </c:valAx>
    </c:plotArea>
    <c:plotVisOnly val="1"/>
    <c:dispBlanksAs val="gap"/>
    <c:showDLblsOverMax val="0"/>
  </c:chart>
  <c:spPr>
    <a:solidFill>
      <a:srgbClr val="FFFFFF"/>
    </a:solidFill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Real and Approx SQRT</a:t>
            </a:r>
          </a:p>
        </c:rich>
      </c:tx>
      <c:layout>
        <c:manualLayout>
          <c:xMode val="edge"/>
          <c:yMode val="edge"/>
          <c:x val="0.33402489626556031"/>
          <c:y val="3.793103448275862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27800829875519"/>
          <c:y val="0.21034482758620693"/>
          <c:w val="0.6473029045643155"/>
          <c:h val="0.52413793103448281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sqrt'!$B$2:$B$129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'8pt sqrt'!$C$1</c:f>
              <c:strCache>
                <c:ptCount val="1"/>
                <c:pt idx="0">
                  <c:v>LUT(X)</c:v>
                </c:pt>
              </c:strCache>
            </c:strRef>
          </c:tx>
          <c:spPr>
            <a:ln w="38100">
              <a:solidFill>
                <a:srgbClr val="FFFF00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sqrt'!$C$2:$C$129</c:f>
              <c:numCache>
                <c:formatCode>General</c:formatCode>
                <c:ptCount val="128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4.103553390593274</c:v>
                </c:pt>
                <c:pt idx="18">
                  <c:v>4.2071067811865479</c:v>
                </c:pt>
                <c:pt idx="19">
                  <c:v>4.310660171779821</c:v>
                </c:pt>
                <c:pt idx="20">
                  <c:v>4.4142135623730949</c:v>
                </c:pt>
                <c:pt idx="21">
                  <c:v>4.5177669529663689</c:v>
                </c:pt>
                <c:pt idx="22">
                  <c:v>4.6213203435596428</c:v>
                </c:pt>
                <c:pt idx="23">
                  <c:v>4.7248737341529168</c:v>
                </c:pt>
                <c:pt idx="24">
                  <c:v>4.8284271247461898</c:v>
                </c:pt>
                <c:pt idx="25">
                  <c:v>4.9319805153394638</c:v>
                </c:pt>
                <c:pt idx="26">
                  <c:v>5.0355339059327378</c:v>
                </c:pt>
                <c:pt idx="27">
                  <c:v>5.1390872965260117</c:v>
                </c:pt>
                <c:pt idx="28">
                  <c:v>5.2426406871192857</c:v>
                </c:pt>
                <c:pt idx="29">
                  <c:v>5.3461940777125587</c:v>
                </c:pt>
                <c:pt idx="30">
                  <c:v>5.4497474683058336</c:v>
                </c:pt>
                <c:pt idx="31">
                  <c:v>5.5533008588991066</c:v>
                </c:pt>
                <c:pt idx="32">
                  <c:v>5.6568542494923806</c:v>
                </c:pt>
                <c:pt idx="33">
                  <c:v>5.7363135607913263</c:v>
                </c:pt>
                <c:pt idx="34">
                  <c:v>5.8157728720902719</c:v>
                </c:pt>
                <c:pt idx="35">
                  <c:v>5.8952321833892167</c:v>
                </c:pt>
                <c:pt idx="36">
                  <c:v>5.9746914946881624</c:v>
                </c:pt>
                <c:pt idx="37">
                  <c:v>6.0541508059871081</c:v>
                </c:pt>
                <c:pt idx="38">
                  <c:v>6.1336101172860538</c:v>
                </c:pt>
                <c:pt idx="39">
                  <c:v>6.2130694285849994</c:v>
                </c:pt>
                <c:pt idx="40">
                  <c:v>6.2925287398839451</c:v>
                </c:pt>
                <c:pt idx="41">
                  <c:v>6.3719880511828899</c:v>
                </c:pt>
                <c:pt idx="42">
                  <c:v>6.4514473624818356</c:v>
                </c:pt>
                <c:pt idx="43">
                  <c:v>6.5309066737807813</c:v>
                </c:pt>
                <c:pt idx="44">
                  <c:v>6.6103659850797269</c:v>
                </c:pt>
                <c:pt idx="45">
                  <c:v>6.6898252963786717</c:v>
                </c:pt>
                <c:pt idx="46">
                  <c:v>6.7692846076776174</c:v>
                </c:pt>
                <c:pt idx="47">
                  <c:v>6.8487439189765631</c:v>
                </c:pt>
                <c:pt idx="48">
                  <c:v>6.9282032302755088</c:v>
                </c:pt>
                <c:pt idx="49">
                  <c:v>6.9951905283832891</c:v>
                </c:pt>
                <c:pt idx="50">
                  <c:v>7.0621778264910704</c:v>
                </c:pt>
                <c:pt idx="51">
                  <c:v>7.1291651245988508</c:v>
                </c:pt>
                <c:pt idx="52">
                  <c:v>7.196152422706632</c:v>
                </c:pt>
                <c:pt idx="53">
                  <c:v>7.2631397208144124</c:v>
                </c:pt>
                <c:pt idx="54">
                  <c:v>7.3301270189221928</c:v>
                </c:pt>
                <c:pt idx="55">
                  <c:v>7.397114317029974</c:v>
                </c:pt>
                <c:pt idx="56">
                  <c:v>7.4641016151377544</c:v>
                </c:pt>
                <c:pt idx="57">
                  <c:v>7.5310889132455348</c:v>
                </c:pt>
                <c:pt idx="58">
                  <c:v>7.598076211353316</c:v>
                </c:pt>
                <c:pt idx="59">
                  <c:v>7.6650635094610964</c:v>
                </c:pt>
                <c:pt idx="60">
                  <c:v>7.7320508075688767</c:v>
                </c:pt>
                <c:pt idx="61">
                  <c:v>7.799038105676658</c:v>
                </c:pt>
                <c:pt idx="62">
                  <c:v>7.8660254037844384</c:v>
                </c:pt>
                <c:pt idx="63">
                  <c:v>7.9330127018922187</c:v>
                </c:pt>
                <c:pt idx="64">
                  <c:v>8</c:v>
                </c:pt>
                <c:pt idx="65">
                  <c:v>8.0590169943749466</c:v>
                </c:pt>
                <c:pt idx="66">
                  <c:v>8.1180339887498949</c:v>
                </c:pt>
                <c:pt idx="67">
                  <c:v>8.1770509831248432</c:v>
                </c:pt>
                <c:pt idx="68">
                  <c:v>8.2360679774997898</c:v>
                </c:pt>
                <c:pt idx="69">
                  <c:v>8.2950849718747364</c:v>
                </c:pt>
                <c:pt idx="70">
                  <c:v>8.3541019662496847</c:v>
                </c:pt>
                <c:pt idx="71">
                  <c:v>8.413118960624633</c:v>
                </c:pt>
                <c:pt idx="72">
                  <c:v>8.4721359549995796</c:v>
                </c:pt>
                <c:pt idx="73">
                  <c:v>8.5311529493745262</c:v>
                </c:pt>
                <c:pt idx="74">
                  <c:v>8.5901699437494745</c:v>
                </c:pt>
                <c:pt idx="75">
                  <c:v>8.6491869381244229</c:v>
                </c:pt>
                <c:pt idx="76">
                  <c:v>8.7082039324993694</c:v>
                </c:pt>
                <c:pt idx="77">
                  <c:v>8.767220926874316</c:v>
                </c:pt>
                <c:pt idx="78">
                  <c:v>8.8262379212492643</c:v>
                </c:pt>
                <c:pt idx="79">
                  <c:v>8.8852549156242127</c:v>
                </c:pt>
                <c:pt idx="80">
                  <c:v>8.9442719099991592</c:v>
                </c:pt>
                <c:pt idx="81">
                  <c:v>8.9976273513200056</c:v>
                </c:pt>
                <c:pt idx="82">
                  <c:v>9.0509827926408537</c:v>
                </c:pt>
                <c:pt idx="83">
                  <c:v>9.1043382339617001</c:v>
                </c:pt>
                <c:pt idx="84">
                  <c:v>9.1576936752825482</c:v>
                </c:pt>
                <c:pt idx="85">
                  <c:v>9.2110491166033945</c:v>
                </c:pt>
                <c:pt idx="86">
                  <c:v>9.2644045579242409</c:v>
                </c:pt>
                <c:pt idx="87">
                  <c:v>9.317759999245089</c:v>
                </c:pt>
                <c:pt idx="88">
                  <c:v>9.3711154405659354</c:v>
                </c:pt>
                <c:pt idx="89">
                  <c:v>9.4244708818867817</c:v>
                </c:pt>
                <c:pt idx="90">
                  <c:v>9.4778263232076299</c:v>
                </c:pt>
                <c:pt idx="91">
                  <c:v>9.5311817645284762</c:v>
                </c:pt>
                <c:pt idx="92">
                  <c:v>9.5845372058493226</c:v>
                </c:pt>
                <c:pt idx="93">
                  <c:v>9.6378926471701707</c:v>
                </c:pt>
                <c:pt idx="94">
                  <c:v>9.691248088491017</c:v>
                </c:pt>
                <c:pt idx="95">
                  <c:v>9.7446035298118652</c:v>
                </c:pt>
                <c:pt idx="96">
                  <c:v>9.7979589711327115</c:v>
                </c:pt>
                <c:pt idx="97">
                  <c:v>9.8470243632030652</c:v>
                </c:pt>
                <c:pt idx="98">
                  <c:v>9.8960897552734188</c:v>
                </c:pt>
                <c:pt idx="99">
                  <c:v>9.9451551473437707</c:v>
                </c:pt>
                <c:pt idx="100">
                  <c:v>9.9942205394141244</c:v>
                </c:pt>
                <c:pt idx="101">
                  <c:v>10.043285931484478</c:v>
                </c:pt>
                <c:pt idx="102">
                  <c:v>10.09235132355483</c:v>
                </c:pt>
                <c:pt idx="103">
                  <c:v>10.141416715625184</c:v>
                </c:pt>
                <c:pt idx="104">
                  <c:v>10.190482107695537</c:v>
                </c:pt>
                <c:pt idx="105">
                  <c:v>10.239547499765891</c:v>
                </c:pt>
                <c:pt idx="106">
                  <c:v>10.288612891836245</c:v>
                </c:pt>
                <c:pt idx="107">
                  <c:v>10.337678283906596</c:v>
                </c:pt>
                <c:pt idx="108">
                  <c:v>10.38674367597695</c:v>
                </c:pt>
                <c:pt idx="109">
                  <c:v>10.435809068047304</c:v>
                </c:pt>
                <c:pt idx="110">
                  <c:v>10.484874460117656</c:v>
                </c:pt>
                <c:pt idx="111">
                  <c:v>10.533939852188009</c:v>
                </c:pt>
                <c:pt idx="112">
                  <c:v>10.583005244258363</c:v>
                </c:pt>
                <c:pt idx="113">
                  <c:v>10.628674197678762</c:v>
                </c:pt>
                <c:pt idx="114">
                  <c:v>10.674343151099162</c:v>
                </c:pt>
                <c:pt idx="115">
                  <c:v>10.720012104519563</c:v>
                </c:pt>
                <c:pt idx="116">
                  <c:v>10.765681057939963</c:v>
                </c:pt>
                <c:pt idx="117">
                  <c:v>10.811350011360362</c:v>
                </c:pt>
                <c:pt idx="118">
                  <c:v>10.857018964780762</c:v>
                </c:pt>
                <c:pt idx="119">
                  <c:v>10.902687918201162</c:v>
                </c:pt>
                <c:pt idx="120">
                  <c:v>10.948356871621563</c:v>
                </c:pt>
                <c:pt idx="121">
                  <c:v>10.994025825041962</c:v>
                </c:pt>
                <c:pt idx="122">
                  <c:v>11.039694778462362</c:v>
                </c:pt>
                <c:pt idx="123">
                  <c:v>11.085363731882762</c:v>
                </c:pt>
                <c:pt idx="124">
                  <c:v>11.131032685303161</c:v>
                </c:pt>
                <c:pt idx="125">
                  <c:v>11.176701638723561</c:v>
                </c:pt>
                <c:pt idx="126">
                  <c:v>11.222370592143962</c:v>
                </c:pt>
                <c:pt idx="127">
                  <c:v>11.268039545564362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138048"/>
        <c:axId val="45405312"/>
      </c:lineChart>
      <c:catAx>
        <c:axId val="43138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44605809128630708"/>
              <c:y val="0.8724137931034482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5405312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4540531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SQRT</a:t>
                </a:r>
              </a:p>
            </c:rich>
          </c:tx>
          <c:layout>
            <c:manualLayout>
              <c:xMode val="edge"/>
              <c:yMode val="edge"/>
              <c:x val="3.3195020746887967E-2"/>
              <c:y val="0.410344827586206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4313804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1786116297318501"/>
          <c:y val="0.29971062541667415"/>
          <c:w val="0.14871918716346025"/>
          <c:h val="0.3702123161378282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Error of 8 point SQRT LUT</a:t>
            </a:r>
          </a:p>
        </c:rich>
      </c:tx>
      <c:layout>
        <c:manualLayout>
          <c:xMode val="edge"/>
          <c:yMode val="edge"/>
          <c:x val="0.35569176291714882"/>
          <c:y val="3.96475770925110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601651029064698"/>
          <c:y val="0.24229074889867841"/>
          <c:w val="0.84553013356305107"/>
          <c:h val="0.44493392070484589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sqrt'!$D$1</c:f>
              <c:strCache>
                <c:ptCount val="1"/>
                <c:pt idx="0">
                  <c:v>error(x)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'8pt sqrt'!$A:$A</c:f>
              <c:strCache>
                <c:ptCount val="129"/>
                <c:pt idx="0">
                  <c:v>X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</c:strCache>
            </c:strRef>
          </c:cat>
          <c:val>
            <c:numRef>
              <c:f>'8pt sqrt'!$D$2:$D$129</c:f>
              <c:numCache>
                <c:formatCode>General</c:formatCode>
                <c:ptCount val="128"/>
                <c:pt idx="0">
                  <c:v>0</c:v>
                </c:pt>
                <c:pt idx="1">
                  <c:v>0.75</c:v>
                </c:pt>
                <c:pt idx="2">
                  <c:v>0.91421356237309515</c:v>
                </c:pt>
                <c:pt idx="3">
                  <c:v>0.98205080756887719</c:v>
                </c:pt>
                <c:pt idx="4">
                  <c:v>1</c:v>
                </c:pt>
                <c:pt idx="5">
                  <c:v>0.98606797749978981</c:v>
                </c:pt>
                <c:pt idx="6">
                  <c:v>0.94948974278317788</c:v>
                </c:pt>
                <c:pt idx="7">
                  <c:v>0.89575131106459072</c:v>
                </c:pt>
                <c:pt idx="8">
                  <c:v>0.82842712474619029</c:v>
                </c:pt>
                <c:pt idx="9">
                  <c:v>0.75</c:v>
                </c:pt>
                <c:pt idx="10">
                  <c:v>0.66227766016837952</c:v>
                </c:pt>
                <c:pt idx="11">
                  <c:v>0.56662479035539981</c:v>
                </c:pt>
                <c:pt idx="12">
                  <c:v>0.46410161513775439</c:v>
                </c:pt>
                <c:pt idx="13">
                  <c:v>0.35555127546398912</c:v>
                </c:pt>
                <c:pt idx="14">
                  <c:v>0.24165738677394133</c:v>
                </c:pt>
                <c:pt idx="15">
                  <c:v>0.12298334620741702</c:v>
                </c:pt>
                <c:pt idx="16">
                  <c:v>0</c:v>
                </c:pt>
                <c:pt idx="17">
                  <c:v>1.9552235024386633E-2</c:v>
                </c:pt>
                <c:pt idx="18">
                  <c:v>3.5533905932736864E-2</c:v>
                </c:pt>
                <c:pt idx="19">
                  <c:v>4.8238771760853005E-2</c:v>
                </c:pt>
                <c:pt idx="20">
                  <c:v>5.7922392626484687E-2</c:v>
                </c:pt>
                <c:pt idx="21">
                  <c:v>6.4808741989470953E-2</c:v>
                </c:pt>
                <c:pt idx="22">
                  <c:v>6.9095416263786902E-2</c:v>
                </c:pt>
                <c:pt idx="23">
                  <c:v>7.0957789159802331E-2</c:v>
                </c:pt>
                <c:pt idx="24">
                  <c:v>7.0552360820165916E-2</c:v>
                </c:pt>
                <c:pt idx="25">
                  <c:v>6.80194846605362E-2</c:v>
                </c:pt>
                <c:pt idx="26">
                  <c:v>6.3485607660046739E-2</c:v>
                </c:pt>
                <c:pt idx="27">
                  <c:v>5.7065126180620318E-2</c:v>
                </c:pt>
                <c:pt idx="28">
                  <c:v>4.8861935009895774E-2</c:v>
                </c:pt>
                <c:pt idx="29">
                  <c:v>3.8970729421945016E-2</c:v>
                </c:pt>
                <c:pt idx="30">
                  <c:v>2.7478106745827624E-2</c:v>
                </c:pt>
                <c:pt idx="31">
                  <c:v>1.4463503930914889E-2</c:v>
                </c:pt>
                <c:pt idx="32">
                  <c:v>0</c:v>
                </c:pt>
                <c:pt idx="33">
                  <c:v>8.2490857467023559E-3</c:v>
                </c:pt>
                <c:pt idx="34">
                  <c:v>1.5179022755028804E-2</c:v>
                </c:pt>
                <c:pt idx="35">
                  <c:v>2.08475997103994E-2</c:v>
                </c:pt>
                <c:pt idx="36">
                  <c:v>2.5308505311837592E-2</c:v>
                </c:pt>
                <c:pt idx="37">
                  <c:v>2.8611724311111253E-2</c:v>
                </c:pt>
                <c:pt idx="38">
                  <c:v>3.080388568292225E-2</c:v>
                </c:pt>
                <c:pt idx="39">
                  <c:v>3.1928569813398866E-2</c:v>
                </c:pt>
                <c:pt idx="40">
                  <c:v>3.2026580452813924E-2</c:v>
                </c:pt>
                <c:pt idx="41">
                  <c:v>3.1136186249958619E-2</c:v>
                </c:pt>
                <c:pt idx="42">
                  <c:v>2.9293335926024788E-2</c:v>
                </c:pt>
                <c:pt idx="43">
                  <c:v>2.6531850521219091E-2</c:v>
                </c:pt>
                <c:pt idx="44">
                  <c:v>2.2883595631072673E-2</c:v>
                </c:pt>
                <c:pt idx="45">
                  <c:v>1.8378636120697678E-2</c:v>
                </c:pt>
                <c:pt idx="46">
                  <c:v>1.304537544765072E-2</c:v>
                </c:pt>
                <c:pt idx="47">
                  <c:v>6.9106814244808135E-3</c:v>
                </c:pt>
                <c:pt idx="48">
                  <c:v>0</c:v>
                </c:pt>
                <c:pt idx="49">
                  <c:v>4.8094716167108587E-3</c:v>
                </c:pt>
                <c:pt idx="50">
                  <c:v>8.8899853744051072E-3</c:v>
                </c:pt>
                <c:pt idx="51">
                  <c:v>1.2263303943999659E-2</c:v>
                </c:pt>
                <c:pt idx="52">
                  <c:v>1.4950128221346226E-2</c:v>
                </c:pt>
                <c:pt idx="53">
                  <c:v>1.6970168466105662E-2</c:v>
                </c:pt>
                <c:pt idx="54">
                  <c:v>1.8342209427341771E-2</c:v>
                </c:pt>
                <c:pt idx="55">
                  <c:v>1.9084170065688966E-2</c:v>
                </c:pt>
                <c:pt idx="56">
                  <c:v>1.9213158410128273E-2</c:v>
                </c:pt>
                <c:pt idx="57">
                  <c:v>1.8745522025215067E-2</c:v>
                </c:pt>
                <c:pt idx="58">
                  <c:v>1.7696894510592642E-2</c:v>
                </c:pt>
                <c:pt idx="59">
                  <c:v>1.608223840751144E-2</c:v>
                </c:pt>
                <c:pt idx="60">
                  <c:v>1.3915884845957294E-2</c:v>
                </c:pt>
                <c:pt idx="61">
                  <c:v>1.1211570229995971E-2</c:v>
                </c:pt>
                <c:pt idx="62">
                  <c:v>7.982470227372751E-3</c:v>
                </c:pt>
                <c:pt idx="63">
                  <c:v>4.2412313015534053E-3</c:v>
                </c:pt>
                <c:pt idx="64">
                  <c:v>0</c:v>
                </c:pt>
                <c:pt idx="65">
                  <c:v>3.2407539236025684E-3</c:v>
                </c:pt>
                <c:pt idx="66">
                  <c:v>6.004415886065928E-3</c:v>
                </c:pt>
                <c:pt idx="67">
                  <c:v>8.3017887476071195E-3</c:v>
                </c:pt>
                <c:pt idx="68">
                  <c:v>1.0143273735531366E-2</c:v>
                </c:pt>
                <c:pt idx="69">
                  <c:v>1.1538891043338495E-2</c:v>
                </c:pt>
                <c:pt idx="70">
                  <c:v>1.2498299091070919E-2</c:v>
                </c:pt>
                <c:pt idx="71">
                  <c:v>1.3030812551726001E-2</c:v>
                </c:pt>
                <c:pt idx="72">
                  <c:v>1.314541923898993E-2</c:v>
                </c:pt>
                <c:pt idx="73">
                  <c:v>1.2850795943004201E-2</c:v>
                </c:pt>
                <c:pt idx="74">
                  <c:v>1.2155323293152165E-2</c:v>
                </c:pt>
                <c:pt idx="75">
                  <c:v>1.1067099719964446E-2</c:v>
                </c:pt>
                <c:pt idx="76">
                  <c:v>9.5939545819785366E-3</c:v>
                </c:pt>
                <c:pt idx="77">
                  <c:v>7.7434605178066107E-3</c:v>
                </c:pt>
                <c:pt idx="78">
                  <c:v>5.5229450785834189E-3</c:v>
                </c:pt>
                <c:pt idx="79">
                  <c:v>2.939501691376023E-3</c:v>
                </c:pt>
                <c:pt idx="80">
                  <c:v>0</c:v>
                </c:pt>
                <c:pt idx="81">
                  <c:v>2.3726486799944269E-3</c:v>
                </c:pt>
                <c:pt idx="82">
                  <c:v>4.4023454965635977E-3</c:v>
                </c:pt>
                <c:pt idx="83">
                  <c:v>6.0953451825991323E-3</c:v>
                </c:pt>
                <c:pt idx="84">
                  <c:v>7.4577146291314733E-3</c:v>
                </c:pt>
                <c:pt idx="85">
                  <c:v>8.4953406894925365E-3</c:v>
                </c:pt>
                <c:pt idx="86">
                  <c:v>9.2139375714630489E-3</c:v>
                </c:pt>
                <c:pt idx="87">
                  <c:v>9.6190538437266326E-3</c:v>
                </c:pt>
                <c:pt idx="88">
                  <c:v>9.7160790809240893E-3</c:v>
                </c:pt>
                <c:pt idx="89">
                  <c:v>9.5102501698214326E-3</c:v>
                </c:pt>
                <c:pt idx="90">
                  <c:v>9.0066572975082693E-3</c:v>
                </c:pt>
                <c:pt idx="91">
                  <c:v>8.2102496409799386E-3</c:v>
                </c:pt>
                <c:pt idx="92">
                  <c:v>7.1258407761156661E-3</c:v>
                </c:pt>
                <c:pt idx="93">
                  <c:v>5.7581138227842388E-3</c:v>
                </c:pt>
                <c:pt idx="94">
                  <c:v>4.1116263416416388E-3</c:v>
                </c:pt>
                <c:pt idx="95">
                  <c:v>2.1908149970979451E-3</c:v>
                </c:pt>
                <c:pt idx="96">
                  <c:v>0</c:v>
                </c:pt>
                <c:pt idx="97">
                  <c:v>1.8334385930387498E-3</c:v>
                </c:pt>
                <c:pt idx="98">
                  <c:v>3.4051813382465212E-3</c:v>
                </c:pt>
                <c:pt idx="99">
                  <c:v>4.7192237224287226E-3</c:v>
                </c:pt>
                <c:pt idx="100">
                  <c:v>5.7794605858756398E-3</c:v>
                </c:pt>
                <c:pt idx="101">
                  <c:v>6.5896896364119328E-3</c:v>
                </c:pt>
                <c:pt idx="102">
                  <c:v>7.1536148072475214E-3</c:v>
                </c:pt>
                <c:pt idx="103">
                  <c:v>7.4748494670355825E-3</c:v>
                </c:pt>
                <c:pt idx="104">
                  <c:v>7.5569194900317882E-3</c:v>
                </c:pt>
                <c:pt idx="105">
                  <c:v>7.4032661937071254E-3</c:v>
                </c:pt>
                <c:pt idx="106">
                  <c:v>7.0172491507562995E-3</c:v>
                </c:pt>
                <c:pt idx="107">
                  <c:v>6.4021488820049655E-3</c:v>
                </c:pt>
                <c:pt idx="108">
                  <c:v>5.5611694363140174E-3</c:v>
                </c:pt>
                <c:pt idx="109">
                  <c:v>4.4974408632469931E-3</c:v>
                </c:pt>
                <c:pt idx="110">
                  <c:v>3.2140215838598607E-3</c:v>
                </c:pt>
                <c:pt idx="111">
                  <c:v>1.7139006647290955E-3</c:v>
                </c:pt>
                <c:pt idx="112">
                  <c:v>0</c:v>
                </c:pt>
                <c:pt idx="113">
                  <c:v>1.471615055887554E-3</c:v>
                </c:pt>
                <c:pt idx="114">
                  <c:v>2.735100932149237E-3</c:v>
                </c:pt>
                <c:pt idx="115">
                  <c:v>3.7931902440444532E-3</c:v>
                </c:pt>
                <c:pt idx="116">
                  <c:v>4.6485563290445953E-3</c:v>
                </c:pt>
                <c:pt idx="117">
                  <c:v>5.3038150316062627E-3</c:v>
                </c:pt>
                <c:pt idx="118">
                  <c:v>5.7615264194534888E-3</c:v>
                </c:pt>
                <c:pt idx="119">
                  <c:v>6.0241964345522092E-3</c:v>
                </c:pt>
                <c:pt idx="120">
                  <c:v>6.0942784817594742E-3</c:v>
                </c:pt>
                <c:pt idx="121">
                  <c:v>5.974174958037537E-3</c:v>
                </c:pt>
                <c:pt idx="122">
                  <c:v>5.6662387248991308E-3</c:v>
                </c:pt>
                <c:pt idx="123">
                  <c:v>5.1727745266560987E-3</c:v>
                </c:pt>
                <c:pt idx="124">
                  <c:v>4.4960403568818919E-3</c:v>
                </c:pt>
                <c:pt idx="125">
                  <c:v>3.6382487753883197E-3</c:v>
                </c:pt>
                <c:pt idx="126">
                  <c:v>2.60156817786239E-3</c:v>
                </c:pt>
                <c:pt idx="127">
                  <c:v>1.388124020282433E-3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995392"/>
        <c:axId val="118014336"/>
      </c:lineChart>
      <c:catAx>
        <c:axId val="117995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53861895527453962"/>
              <c:y val="0.8414096916299559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8014336"/>
        <c:crosses val="autoZero"/>
        <c:auto val="1"/>
        <c:lblAlgn val="ctr"/>
        <c:lblOffset val="100"/>
        <c:tickLblSkip val="7"/>
        <c:tickMarkSkip val="1"/>
        <c:noMultiLvlLbl val="0"/>
      </c:catAx>
      <c:valAx>
        <c:axId val="118014336"/>
        <c:scaling>
          <c:logBase val="10"/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error(x)</a:t>
                </a:r>
              </a:p>
            </c:rich>
          </c:tx>
          <c:layout>
            <c:manualLayout>
              <c:xMode val="edge"/>
              <c:yMode val="edge"/>
              <c:x val="3.2520389752425036E-2"/>
              <c:y val="0.361233480176211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799539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March 2016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3/28/2016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3999"/>
            <a:ext cx="9144000" cy="210457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383 – Embedded Computer Systems II</a:t>
            </a:r>
            <a:br>
              <a:rPr lang="en-US" sz="4000" dirty="0" smtClean="0"/>
            </a:br>
            <a:r>
              <a:rPr lang="en-US" sz="4000" dirty="0" smtClean="0"/>
              <a:t>Lecture 24 </a:t>
            </a:r>
            <a:r>
              <a:rPr lang="en-US" sz="4000" dirty="0"/>
              <a:t>- Direct Digital </a:t>
            </a:r>
            <a:r>
              <a:rPr lang="en-US" sz="4000" dirty="0" smtClean="0"/>
              <a:t>Synthesis and                          	Linear Interpolation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Jeffrey Falkinburg</a:t>
            </a:r>
            <a:br>
              <a:rPr lang="en-US" dirty="0" smtClean="0"/>
            </a:br>
            <a:r>
              <a:rPr lang="en-US" dirty="0" smtClean="0"/>
              <a:t>Room 2E46C</a:t>
            </a:r>
            <a:br>
              <a:rPr lang="en-US" dirty="0" smtClean="0"/>
            </a:br>
            <a:r>
              <a:rPr lang="en-US" dirty="0" smtClean="0"/>
              <a:t>333-7366</a:t>
            </a:r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10251" y="500063"/>
            <a:ext cx="58726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i="1" dirty="0">
                <a:solidFill>
                  <a:prstClr val="black"/>
                </a:solidFill>
                <a:latin typeface="Calibri"/>
              </a:rPr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70000" y="644416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2000" b="1" i="1" dirty="0" err="1">
                <a:solidFill>
                  <a:prstClr val="black"/>
                </a:solidFill>
                <a:latin typeface="Century Schoolbook" pitchFamily="18" charset="0"/>
              </a:rPr>
              <a:t>l</a:t>
            </a:r>
            <a:r>
              <a:rPr lang="en-US" sz="2000" b="1" i="1" dirty="0">
                <a:solidFill>
                  <a:prstClr val="black"/>
                </a:solidFill>
                <a:latin typeface="Century Schoolbook" pitchFamily="18" charset="0"/>
              </a:rPr>
              <a:t> e n c e</a:t>
            </a:r>
          </a:p>
        </p:txBody>
      </p:sp>
    </p:spTree>
    <p:extLst>
      <p:ext uri="{BB962C8B-B14F-4D97-AF65-F5344CB8AC3E}">
        <p14:creationId xmlns:p14="http://schemas.microsoft.com/office/powerpoint/2010/main" val="2545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50586"/>
              </p:ext>
            </p:extLst>
          </p:nvPr>
        </p:nvGraphicFramePr>
        <p:xfrm>
          <a:off x="441159" y="1467112"/>
          <a:ext cx="7747499" cy="1703070"/>
        </p:xfrm>
        <a:graphic>
          <a:graphicData uri="http://schemas.openxmlformats.org/drawingml/2006/table">
            <a:tbl>
              <a:tblPr/>
              <a:tblGrid>
                <a:gridCol w="855068"/>
                <a:gridCol w="859799"/>
                <a:gridCol w="1267839"/>
                <a:gridCol w="1269213"/>
                <a:gridCol w="1393823"/>
                <a:gridCol w="1168255"/>
                <a:gridCol w="933502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Trunc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2.6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2.6 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00.000000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10.000000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181.0193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10.110101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221.7025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11.011101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11.111111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493330"/>
              </p:ext>
            </p:extLst>
          </p:nvPr>
        </p:nvGraphicFramePr>
        <p:xfrm>
          <a:off x="2638354" y="3234519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85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39081"/>
              </p:ext>
            </p:extLst>
          </p:nvPr>
        </p:nvGraphicFramePr>
        <p:xfrm>
          <a:off x="407798" y="1447516"/>
          <a:ext cx="611505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43403"/>
              </p:ext>
            </p:extLst>
          </p:nvPr>
        </p:nvGraphicFramePr>
        <p:xfrm>
          <a:off x="4990035" y="4026089"/>
          <a:ext cx="3799124" cy="240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54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Lets consider how to use interpolation to find a better value for the SQRT(9). Clearly, the SQRT will be between SQRT(8) and SQRT(12). </a:t>
            </a:r>
            <a:endParaRPr lang="en-US" b="0" dirty="0" smtClean="0"/>
          </a:p>
          <a:p>
            <a:r>
              <a:rPr lang="en-US" b="0" dirty="0" smtClean="0"/>
              <a:t>How </a:t>
            </a:r>
            <a:r>
              <a:rPr lang="en-US" b="0" dirty="0"/>
              <a:t>much between? </a:t>
            </a:r>
            <a:endParaRPr lang="en-US" b="0" dirty="0" smtClean="0"/>
          </a:p>
          <a:p>
            <a:r>
              <a:rPr lang="en-US" b="0" dirty="0" smtClean="0"/>
              <a:t>Well </a:t>
            </a:r>
            <a:r>
              <a:rPr lang="en-US" b="0" dirty="0"/>
              <a:t>1/4 of the way because 9 is a 1/4 of the way between 9 and 12. </a:t>
            </a:r>
            <a:endParaRPr lang="en-US" b="0" dirty="0" smtClean="0"/>
          </a:p>
          <a:p>
            <a:r>
              <a:rPr lang="en-US" b="0" dirty="0" smtClean="0"/>
              <a:t>Have </a:t>
            </a:r>
            <a:r>
              <a:rPr lang="en-US" b="0" dirty="0"/>
              <a:t>the class write an equation describing SQRT(9) in terms of </a:t>
            </a:r>
            <a:r>
              <a:rPr lang="en-US" b="0" dirty="0" smtClean="0"/>
              <a:t>SQRT(12</a:t>
            </a:r>
            <a:r>
              <a:rPr lang="en-US" b="0" dirty="0"/>
              <a:t>) and SQRT(8</a:t>
            </a:r>
            <a:r>
              <a:rPr lang="en-US" b="0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	SQRT(9</a:t>
            </a:r>
            <a:r>
              <a:rPr lang="en-US" dirty="0"/>
              <a:t>) = SQRT(8) + 1/4*(SQRT(12)-SQRT(8))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87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write the equation replacing the 1/4 by a statement using 9,8, and 12.</a:t>
            </a: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  SQRT(9</a:t>
            </a:r>
            <a:r>
              <a:rPr lang="en-US" dirty="0"/>
              <a:t>) = SQRT(8) + (9-8)/(12-8)*(SQRT(12)-SQRT(8))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073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dirty="0"/>
              <a:t>Spreadsheet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divide the class into 16 </a:t>
            </a:r>
            <a:r>
              <a:rPr lang="en-US" b="0" dirty="0" smtClean="0"/>
              <a:t>sections to compute </a:t>
            </a:r>
            <a:r>
              <a:rPr lang="en-US" b="0" dirty="0"/>
              <a:t>all the values of SQRT for 0-15. </a:t>
            </a:r>
            <a:endParaRPr lang="en-US" b="0" dirty="0" smtClean="0"/>
          </a:p>
          <a:p>
            <a:r>
              <a:rPr lang="en-US" b="0" dirty="0" smtClean="0"/>
              <a:t>Compare </a:t>
            </a:r>
            <a:r>
              <a:rPr lang="en-US" b="0" dirty="0"/>
              <a:t>these to the excel spreadsheet (4pt SQRT tab). </a:t>
            </a:r>
            <a:endParaRPr lang="en-US" b="0" dirty="0" smtClean="0"/>
          </a:p>
          <a:p>
            <a:pPr lvl="1"/>
            <a:r>
              <a:rPr lang="en-US" b="0" dirty="0" smtClean="0"/>
              <a:t>In </a:t>
            </a:r>
            <a:r>
              <a:rPr lang="en-US" b="0" dirty="0"/>
              <a:t>this spreadsheet, I've broken the computation down so that you can see what the individual parts are </a:t>
            </a:r>
            <a:r>
              <a:rPr lang="en-US" b="0" dirty="0" smtClean="0"/>
              <a:t>doing…see next slide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6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</a:t>
            </a:r>
            <a:r>
              <a:rPr lang="en-US" dirty="0" smtClean="0"/>
              <a:t>Interpolatio</a:t>
            </a:r>
            <a:r>
              <a:rPr lang="en-US" dirty="0" smtClean="0"/>
              <a:t>n Spreadsheet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base</a:t>
            </a:r>
            <a:r>
              <a:rPr lang="en-US" sz="2200" b="0" dirty="0" smtClean="0"/>
              <a:t> - this is the SQRT(8) term in the equation above. It represents the base value from which we will interpolate.</a:t>
            </a:r>
          </a:p>
          <a:p>
            <a:r>
              <a:rPr lang="en-US" sz="2200" dirty="0" smtClean="0"/>
              <a:t>offset</a:t>
            </a:r>
            <a:r>
              <a:rPr lang="en-US" sz="2200" b="0" dirty="0" smtClean="0"/>
              <a:t> - this is the (9-8)/(12-8) term in the equation above. It represents how much offset you are into the interval.</a:t>
            </a:r>
          </a:p>
          <a:p>
            <a:r>
              <a:rPr lang="en-US" sz="2200" dirty="0" smtClean="0"/>
              <a:t>delta</a:t>
            </a:r>
            <a:r>
              <a:rPr lang="en-US" sz="2200" b="0" dirty="0" smtClean="0"/>
              <a:t> - this is the SQRT(12)-SQRT(8) term in the equation above. Its how much range the function covers between the two values in the LUT.</a:t>
            </a:r>
          </a:p>
          <a:p>
            <a:r>
              <a:rPr lang="en-US" sz="2200" dirty="0" smtClean="0"/>
              <a:t>base + offset*delta </a:t>
            </a:r>
            <a:r>
              <a:rPr lang="en-US" sz="2200" b="0" dirty="0" smtClean="0"/>
              <a:t>- this is the value of the SQRT function for the input given in the "x" column.</a:t>
            </a:r>
          </a:p>
          <a:p>
            <a:r>
              <a:rPr lang="en-US" sz="2200" dirty="0" smtClean="0"/>
              <a:t>error(x)</a:t>
            </a:r>
            <a:r>
              <a:rPr lang="en-US" sz="2200" b="0" dirty="0" smtClean="0"/>
              <a:t> - this is the absolute values of the difference between the linear interpolation value and the true value of the SQRT function.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02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dirty="0" smtClean="0"/>
              <a:t>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SQRT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</a:t>
            </a:r>
            <a:r>
              <a:rPr lang="en-US" sz="1400" dirty="0" err="1" smtClean="0"/>
              <a:t>linearl</a:t>
            </a:r>
            <a:r>
              <a:rPr lang="en-US" sz="1400" dirty="0" smtClean="0"/>
              <a:t> interpolated </a:t>
            </a:r>
            <a:r>
              <a:rPr lang="en-US" sz="1400" dirty="0"/>
              <a:t>value for the SQRT</a:t>
            </a:r>
          </a:p>
          <a:p>
            <a:pPr marL="0" indent="0">
              <a:buNone/>
            </a:pPr>
            <a:r>
              <a:rPr lang="en-US" sz="1400" dirty="0"/>
              <a:t>//	function.  There are some </a:t>
            </a:r>
            <a:r>
              <a:rPr lang="en-US" sz="1400" dirty="0" smtClean="0"/>
              <a:t>significant data </a:t>
            </a:r>
            <a:r>
              <a:rPr lang="en-US" sz="1400" dirty="0"/>
              <a:t>type issues that will have to</a:t>
            </a:r>
          </a:p>
          <a:p>
            <a:pPr marL="0" indent="0">
              <a:buNone/>
            </a:pPr>
            <a:r>
              <a:rPr lang="en-US" sz="1400" dirty="0"/>
              <a:t>//	be resolved - note the use of "</a:t>
            </a:r>
            <a:r>
              <a:rPr lang="en-US" sz="1400" dirty="0" smtClean="0"/>
              <a:t>type" in </a:t>
            </a:r>
            <a:r>
              <a:rPr lang="en-US" sz="1400" dirty="0"/>
              <a:t>the function is a place-holder.</a:t>
            </a:r>
          </a:p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fixed SQRT(int4 x)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fixed </a:t>
            </a:r>
            <a:r>
              <a:rPr lang="en-US" sz="1400" dirty="0" err="1"/>
              <a:t>lut</a:t>
            </a:r>
            <a:r>
              <a:rPr lang="en-US" sz="1400" dirty="0"/>
              <a:t>[5] = {0, 2, 2.828427125, 3.464101615, 4};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	// We are looking at sets of 4 points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	// Get the base value to start interpolation</a:t>
            </a:r>
          </a:p>
          <a:p>
            <a:pPr marL="0" indent="0">
              <a:buNone/>
            </a:pPr>
            <a:r>
              <a:rPr lang="en-US" sz="1400" dirty="0"/>
              <a:t>    offset = (x &amp; 0x03)&gt;&gt;2;	// The proportion into the interval - PROBLEM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[x+1] - </a:t>
            </a:r>
            <a:r>
              <a:rPr lang="en-US" sz="1400" dirty="0" err="1"/>
              <a:t>lut</a:t>
            </a:r>
            <a:r>
              <a:rPr lang="en-US" sz="1400" dirty="0"/>
              <a:t>[x];	// The difference between consecutive SQRTs</a:t>
            </a:r>
          </a:p>
          <a:p>
            <a:pPr marL="0" indent="0">
              <a:buNone/>
            </a:pPr>
            <a:r>
              <a:rPr lang="en-US" sz="1400" dirty="0"/>
              <a:t>    return(base + offset*delta);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10656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</a:t>
            </a:r>
            <a:r>
              <a:rPr lang="en-US" smtClean="0"/>
              <a:t>Data Type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</a:t>
            </a:r>
            <a:r>
              <a:rPr lang="en-US" sz="1400" dirty="0" smtClean="0"/>
              <a:t>SQRT 8-bit </a:t>
            </a:r>
            <a:r>
              <a:rPr lang="en-US" sz="1400" dirty="0"/>
              <a:t>fixed point with decimal at 6th bit.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</a:t>
            </a:r>
            <a:r>
              <a:rPr lang="en-US" sz="1400" dirty="0" smtClean="0"/>
              <a:t>linearly Interpolated value for the SQRT.  The</a:t>
            </a:r>
          </a:p>
          <a:p>
            <a:pPr marL="0" indent="0">
              <a:buNone/>
            </a:pPr>
            <a:r>
              <a:rPr lang="en-US" sz="1400" dirty="0" smtClean="0"/>
              <a:t>//	5th entry in the </a:t>
            </a:r>
            <a:r>
              <a:rPr lang="en-US" sz="1400" dirty="0" err="1" smtClean="0"/>
              <a:t>lut</a:t>
            </a:r>
            <a:r>
              <a:rPr lang="en-US" sz="1400" dirty="0" smtClean="0"/>
              <a:t> is an approximation to 4.</a:t>
            </a:r>
          </a:p>
          <a:p>
            <a:pPr marL="0" indent="0">
              <a:buNone/>
            </a:pPr>
            <a:r>
              <a:rPr lang="en-US" sz="1400" dirty="0" smtClean="0"/>
              <a:t>//----------------------------------------------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int8 SQRT(int8 x) {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int8 </a:t>
            </a:r>
            <a:r>
              <a:rPr lang="en-US" sz="1400" dirty="0" err="1"/>
              <a:t>lut</a:t>
            </a:r>
            <a:r>
              <a:rPr lang="en-US" sz="1400" dirty="0"/>
              <a:t>[5] = {0x00, 0x80, 0xB5, 0xDE, 0xFF};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</a:t>
            </a:r>
          </a:p>
          <a:p>
            <a:pPr marL="0" indent="0">
              <a:buNone/>
            </a:pPr>
            <a:r>
              <a:rPr lang="en-US" sz="1400" dirty="0"/>
              <a:t>    offset = (x &amp; 0x03)	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[index+1] - </a:t>
            </a:r>
            <a:r>
              <a:rPr lang="en-US" sz="1400" dirty="0" err="1"/>
              <a:t>lut</a:t>
            </a:r>
            <a:r>
              <a:rPr lang="en-US" sz="1400" dirty="0"/>
              <a:t>[index];</a:t>
            </a:r>
          </a:p>
          <a:p>
            <a:pPr marL="0" indent="0">
              <a:buNone/>
            </a:pPr>
            <a:r>
              <a:rPr lang="en-US" sz="1400" dirty="0"/>
              <a:t>    return(base + offset*delta)&gt;&gt;2;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24059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494109"/>
              </p:ext>
            </p:extLst>
          </p:nvPr>
        </p:nvGraphicFramePr>
        <p:xfrm>
          <a:off x="419170" y="1463770"/>
          <a:ext cx="8724830" cy="3528268"/>
        </p:xfrm>
        <a:graphic>
          <a:graphicData uri="http://schemas.openxmlformats.org/drawingml/2006/table">
            <a:tbl>
              <a:tblPr/>
              <a:tblGrid>
                <a:gridCol w="785245"/>
                <a:gridCol w="852192"/>
                <a:gridCol w="1164662"/>
                <a:gridCol w="1363506"/>
                <a:gridCol w="1477132"/>
                <a:gridCol w="1658569"/>
                <a:gridCol w="1423524"/>
              </a:tblGrid>
              <a:tr h="405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LUT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10.6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sqrt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Trunc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Upper 10-Bits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Lower 6-Bits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5.656854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362.0387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6.928203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443.405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8.944272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572.4334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111100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9.797959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627.0694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10.58301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677.3123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11.31371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724.0773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010100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17330"/>
              </p:ext>
            </p:extLst>
          </p:nvPr>
        </p:nvGraphicFramePr>
        <p:xfrm>
          <a:off x="862652" y="1509641"/>
          <a:ext cx="73914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51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Lab 3 – </a:t>
            </a:r>
            <a:r>
              <a:rPr lang="en-US" dirty="0" err="1"/>
              <a:t>O’Scope</a:t>
            </a:r>
            <a:r>
              <a:rPr lang="en-US" dirty="0"/>
              <a:t> </a:t>
            </a:r>
            <a:r>
              <a:rPr lang="en-US" dirty="0" smtClean="0"/>
              <a:t>Control Lab Report Due COB Today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5 point bonus if completed by midnight 20 Mar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Must have sent me </a:t>
            </a:r>
            <a:r>
              <a:rPr lang="en-US" dirty="0">
                <a:ea typeface="+mn-ea"/>
                <a:cs typeface="+mn-cs"/>
              </a:rPr>
              <a:t>an</a:t>
            </a:r>
            <a:r>
              <a:rPr lang="en-US" dirty="0" smtClean="0"/>
              <a:t> Issue Request to grade early for bonus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BOC LSN 25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Direct Digital Synthesis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Root Interpolation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629328"/>
              </p:ext>
            </p:extLst>
          </p:nvPr>
        </p:nvGraphicFramePr>
        <p:xfrm>
          <a:off x="406400" y="1436914"/>
          <a:ext cx="8403772" cy="476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226779"/>
              </p:ext>
            </p:extLst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7134"/>
              </p:ext>
            </p:extLst>
          </p:nvPr>
        </p:nvGraphicFramePr>
        <p:xfrm>
          <a:off x="1739900" y="3387344"/>
          <a:ext cx="709803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944880"/>
                <a:gridCol w="857250"/>
                <a:gridCol w="1543050"/>
                <a:gridCol w="1885950"/>
                <a:gridCol w="12573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01269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47188"/>
              </p:ext>
            </p:extLst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23903"/>
              </p:ext>
            </p:extLst>
          </p:nvPr>
        </p:nvGraphicFramePr>
        <p:xfrm>
          <a:off x="1739900" y="3387344"/>
          <a:ext cx="709803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/>
                <a:gridCol w="944880"/>
                <a:gridCol w="857250"/>
                <a:gridCol w="1543050"/>
                <a:gridCol w="1885950"/>
                <a:gridCol w="1257300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088133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6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LUT – Look Up Table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say that you wanted to compute the square root of an value using the </a:t>
            </a:r>
            <a:r>
              <a:rPr lang="en-US" b="0" dirty="0" err="1"/>
              <a:t>microBlaze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were lucky enough to have a compiler which provided this function you could just use the math library functions.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on the other hand, you did not have the use of such a library, you would have to figure out a way to compute the square root. 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There are many ways to compute the SQRT Function:</a:t>
            </a:r>
          </a:p>
          <a:p>
            <a:r>
              <a:rPr lang="en-US" b="0" dirty="0"/>
              <a:t>Crack open a book to find a mathematical expression</a:t>
            </a:r>
          </a:p>
          <a:p>
            <a:pPr lvl="1"/>
            <a:r>
              <a:rPr lang="en-US" b="0" dirty="0"/>
              <a:t>Unfortunately this typically leads to timely computations</a:t>
            </a:r>
          </a:p>
          <a:p>
            <a:r>
              <a:rPr lang="en-US" b="0" dirty="0" smtClean="0"/>
              <a:t>You could enumerate an every possible value of x and its square root. </a:t>
            </a:r>
          </a:p>
          <a:p>
            <a:pPr lvl="1"/>
            <a:r>
              <a:rPr lang="en-US" b="0" dirty="0" smtClean="0"/>
              <a:t>We could then </a:t>
            </a:r>
            <a:r>
              <a:rPr lang="en-US" b="0" u="sng" dirty="0" smtClean="0"/>
              <a:t>look-up</a:t>
            </a:r>
            <a:r>
              <a:rPr lang="en-US" b="0" dirty="0" smtClean="0"/>
              <a:t> a SQRT in the table, by going to the row corresponding to the x and retrieving its value.</a:t>
            </a:r>
          </a:p>
          <a:p>
            <a:pPr lvl="1"/>
            <a:r>
              <a:rPr lang="en-US" b="0" dirty="0" smtClean="0"/>
              <a:t>This approach seems silly since it would use a lot of space</a:t>
            </a:r>
          </a:p>
          <a:p>
            <a:pPr lvl="1"/>
            <a:r>
              <a:rPr lang="en-US" b="0" dirty="0" smtClean="0"/>
              <a:t>We could reduce this space by eliminating entries</a:t>
            </a:r>
          </a:p>
          <a:p>
            <a:pPr lvl="1"/>
            <a:r>
              <a:rPr lang="en-US" b="0" dirty="0" smtClean="0"/>
              <a:t>We save space at the expense of introducing errors.</a:t>
            </a:r>
          </a:p>
          <a:p>
            <a:r>
              <a:rPr lang="en-US" b="0" dirty="0" smtClean="0"/>
              <a:t>If you wanted the SQRT for x and its entry wasn’t in the table you would have to use the closest x in the table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 good compromise among all three of these design constraints:</a:t>
            </a:r>
          </a:p>
          <a:p>
            <a:pPr lvl="1"/>
            <a:r>
              <a:rPr lang="en-US" b="0" dirty="0" smtClean="0"/>
              <a:t>Space</a:t>
            </a:r>
          </a:p>
          <a:p>
            <a:pPr lvl="1"/>
            <a:r>
              <a:rPr lang="en-US" b="0" dirty="0" smtClean="0"/>
              <a:t>Time</a:t>
            </a:r>
          </a:p>
          <a:p>
            <a:pPr lvl="1"/>
            <a:r>
              <a:rPr lang="en-US" b="0" dirty="0" smtClean="0"/>
              <a:t>Error</a:t>
            </a:r>
          </a:p>
          <a:p>
            <a:r>
              <a:rPr lang="en-US" b="0" dirty="0" smtClean="0"/>
              <a:t>Is to use Interpolation in a partial Look-Up-Table (LUT)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"Interpolation is a mathematical method of creating missing data. ... </a:t>
            </a:r>
            <a:r>
              <a:rPr lang="en-US" b="0" dirty="0" smtClean="0"/>
              <a:t>There </a:t>
            </a:r>
            <a:r>
              <a:rPr lang="en-US" b="0" dirty="0"/>
              <a:t>are many methods of interpolation, but one simple method would be to generate a new value by using the average of the value of the two values on either side of the one to be created</a:t>
            </a:r>
            <a:r>
              <a:rPr lang="en-US" b="0" dirty="0" smtClean="0"/>
              <a:t>.“</a:t>
            </a:r>
          </a:p>
          <a:p>
            <a:r>
              <a:rPr lang="en-US" b="0" dirty="0" smtClean="0"/>
              <a:t>This </a:t>
            </a:r>
            <a:r>
              <a:rPr lang="en-US" b="0" dirty="0"/>
              <a:t>average is also referred to as linear interpolation. For example if you have a value of x which is 1/2 way between 0 and 4 then you </a:t>
            </a:r>
            <a:r>
              <a:rPr lang="en-US" b="0" i="1" dirty="0"/>
              <a:t>assume</a:t>
            </a:r>
            <a:r>
              <a:rPr lang="en-US" b="0" dirty="0"/>
              <a:t> that the SQRT is 1/2 between 0 and 2. 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21454"/>
            <a:ext cx="8131175" cy="4324350"/>
          </a:xfrm>
        </p:spPr>
        <p:txBody>
          <a:bodyPr/>
          <a:lstStyle/>
          <a:p>
            <a:r>
              <a:rPr lang="en-US" b="0" dirty="0"/>
              <a:t>We know that if f(x)=y and f(x+4)=z then we estimate the intermediate values of f(x+1), f(x+2), and f(x+3) by drawing a straight line between y and z and using the points on this line to estimate the function between x and x+4.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example, let: F(8)=2.8284 and F(12)=3.4641 </a:t>
            </a:r>
            <a:r>
              <a:rPr lang="en-US" b="0" dirty="0" smtClean="0"/>
              <a:t>then</a:t>
            </a:r>
          </a:p>
          <a:p>
            <a:pPr lvl="1"/>
            <a:r>
              <a:rPr lang="en-US" b="0" dirty="0" smtClean="0"/>
              <a:t>F(9</a:t>
            </a:r>
            <a:r>
              <a:rPr lang="en-US" b="0" dirty="0"/>
              <a:t>) = 2.8284 + 1/4(3.4641-2.8284) = 2.987</a:t>
            </a:r>
          </a:p>
          <a:p>
            <a:pPr lvl="1"/>
            <a:r>
              <a:rPr lang="en-US" b="0" dirty="0"/>
              <a:t>F(10) = 2.8284 + 2/4(3.4641-2.8284) = 3.146</a:t>
            </a:r>
          </a:p>
          <a:p>
            <a:pPr lvl="1"/>
            <a:r>
              <a:rPr lang="en-US" b="0" dirty="0" smtClean="0"/>
              <a:t>F(11) </a:t>
            </a:r>
            <a:r>
              <a:rPr lang="en-US" b="0" dirty="0"/>
              <a:t>= 2.8284 + 3/4(3.4641-2.8284) = </a:t>
            </a:r>
            <a:r>
              <a:rPr lang="en-US" b="0" dirty="0" smtClean="0"/>
              <a:t>3.305</a:t>
            </a:r>
          </a:p>
          <a:p>
            <a:r>
              <a:rPr lang="en-US" b="0" dirty="0"/>
              <a:t>We understand that this is an approximation and consequently we will have error, but sometimes close is better than exact in embedded computing especially when time is of the essence.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Interpolation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b="0" dirty="0" smtClean="0"/>
              <a:t>//----------------------------------------------</a:t>
            </a:r>
            <a:endParaRPr lang="en-US" sz="2000" b="0" dirty="0"/>
          </a:p>
          <a:p>
            <a:pPr marL="403225" lvl="1" indent="0">
              <a:buNone/>
            </a:pPr>
            <a:r>
              <a:rPr lang="en-US" sz="2000" b="0" dirty="0"/>
              <a:t>//	A code chunk to perform linear</a:t>
            </a:r>
          </a:p>
          <a:p>
            <a:pPr marL="403225" lvl="1" indent="0">
              <a:buNone/>
            </a:pPr>
            <a:r>
              <a:rPr lang="en-US" sz="2000" b="0" dirty="0"/>
              <a:t>//	interpolation of some unknown </a:t>
            </a:r>
            <a:r>
              <a:rPr lang="en-US" sz="2000" b="0" dirty="0" err="1"/>
              <a:t>fnc</a:t>
            </a:r>
            <a:r>
              <a:rPr lang="en-US" sz="2000" b="0" dirty="0"/>
              <a:t> at</a:t>
            </a:r>
          </a:p>
          <a:p>
            <a:pPr marL="403225" lvl="1" indent="0">
              <a:buNone/>
            </a:pPr>
            <a:r>
              <a:rPr lang="en-US" sz="2000" b="0" dirty="0"/>
              <a:t>//	</a:t>
            </a:r>
            <a:r>
              <a:rPr lang="en-US" sz="2000" b="0" dirty="0" err="1"/>
              <a:t>x+i</a:t>
            </a:r>
            <a:r>
              <a:rPr lang="en-US" sz="2000" b="0" dirty="0"/>
              <a:t> where i is between 0 and 4 </a:t>
            </a:r>
          </a:p>
          <a:p>
            <a:pPr marL="403225" lvl="1" indent="0">
              <a:buNone/>
            </a:pPr>
            <a:r>
              <a:rPr lang="en-US" sz="2000" b="0" dirty="0"/>
              <a:t>//	inclusive.  You are given that</a:t>
            </a:r>
          </a:p>
          <a:p>
            <a:pPr marL="403225" lvl="1" indent="0">
              <a:buNone/>
            </a:pPr>
            <a:r>
              <a:rPr lang="en-US" sz="2000" b="0" dirty="0"/>
              <a:t>//	f(x)=y		f(x+4)=z</a:t>
            </a:r>
          </a:p>
          <a:p>
            <a:pPr marL="403225" lvl="1" indent="0">
              <a:buNone/>
            </a:pPr>
            <a:r>
              <a:rPr lang="en-US" sz="2000" b="0" dirty="0"/>
              <a:t>//	You are given i, please return f(</a:t>
            </a:r>
            <a:r>
              <a:rPr lang="en-US" sz="2000" b="0" dirty="0" err="1"/>
              <a:t>x+i</a:t>
            </a:r>
            <a:r>
              <a:rPr lang="en-US" sz="2000" b="0" dirty="0"/>
              <a:t>)</a:t>
            </a:r>
          </a:p>
          <a:p>
            <a:pPr marL="403225" lvl="1" indent="0">
              <a:buNone/>
            </a:pPr>
            <a:r>
              <a:rPr lang="en-US" sz="2000" b="0" dirty="0"/>
              <a:t>//----------------------------------------------</a:t>
            </a:r>
          </a:p>
          <a:p>
            <a:pPr marL="403225" lvl="1" indent="0">
              <a:buNone/>
            </a:pPr>
            <a:r>
              <a:rPr lang="en-US" sz="2000" b="0" dirty="0"/>
              <a:t>	delta = (z-y)&gt;&gt;2;</a:t>
            </a:r>
          </a:p>
          <a:p>
            <a:pPr marL="403225" lvl="1" indent="0">
              <a:buNone/>
            </a:pPr>
            <a:r>
              <a:rPr lang="en-US" sz="2000" b="0" dirty="0"/>
              <a:t>	f = y + </a:t>
            </a:r>
            <a:r>
              <a:rPr lang="en-US" sz="2000" b="0" dirty="0" smtClean="0"/>
              <a:t>delta*i;</a:t>
            </a:r>
          </a:p>
          <a:p>
            <a:pPr marL="349250" lvl="1" indent="-342900"/>
            <a:r>
              <a:rPr lang="en-US" b="0" dirty="0" smtClean="0"/>
              <a:t>It would be better to do the division by 4 (shift right by 2-bits) after the multiplication of delta*i because the difference (z-y) might be small and the division may result in a 0 value.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13015</TotalTime>
  <Words>1219</Words>
  <Application>Microsoft Office PowerPoint</Application>
  <PresentationFormat>On-screen Show (4:3)</PresentationFormat>
  <Paragraphs>532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1_Blank Presentation</vt:lpstr>
      <vt:lpstr>ECE 383 – Embedded Computer Systems II Lecture 24 - Direct Digital Synthesis and                           Linear Interpolation</vt:lpstr>
      <vt:lpstr>Lesson Outline</vt:lpstr>
      <vt:lpstr>LUT – Look Up Table</vt:lpstr>
      <vt:lpstr>LUT – Look Up Table</vt:lpstr>
      <vt:lpstr>LUT – Look Up Table</vt:lpstr>
      <vt:lpstr>LUT – Look Up Table</vt:lpstr>
      <vt:lpstr>Interpolation</vt:lpstr>
      <vt:lpstr>Linear Interpolation</vt:lpstr>
      <vt:lpstr>Linear Interpolation</vt:lpstr>
      <vt:lpstr>Square Root Interpolation LUT</vt:lpstr>
      <vt:lpstr>Square Root Interpolation LUT</vt:lpstr>
      <vt:lpstr>Square Root Interpolation Equation</vt:lpstr>
      <vt:lpstr>Square Root Interpolation Equation</vt:lpstr>
      <vt:lpstr>Square Root Interpolation Spreadsheet</vt:lpstr>
      <vt:lpstr>Square Root Interpolation Spreadsheet</vt:lpstr>
      <vt:lpstr>Square Root Interpolation LUT</vt:lpstr>
      <vt:lpstr>Square Root Interpolation Data Type</vt:lpstr>
      <vt:lpstr>Square Root Interpolation LUT</vt:lpstr>
      <vt:lpstr>Square Root Interpolation LUT</vt:lpstr>
      <vt:lpstr>Square Root Interpolation LUT</vt:lpstr>
      <vt:lpstr>Practice</vt:lpstr>
      <vt:lpstr>Practice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Capt Jeff Falkinburg</cp:lastModifiedBy>
  <cp:revision>624</cp:revision>
  <cp:lastPrinted>2014-08-12T17:37:01Z</cp:lastPrinted>
  <dcterms:created xsi:type="dcterms:W3CDTF">2001-06-27T14:08:57Z</dcterms:created>
  <dcterms:modified xsi:type="dcterms:W3CDTF">2016-03-28T20:10:12Z</dcterms:modified>
</cp:coreProperties>
</file>