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</p:sldMasterIdLst>
  <p:notesMasterIdLst>
    <p:notesMasterId r:id="rId37"/>
  </p:notesMasterIdLst>
  <p:handoutMasterIdLst>
    <p:handoutMasterId r:id="rId38"/>
  </p:handoutMasterIdLst>
  <p:sldIdLst>
    <p:sldId id="299" r:id="rId3"/>
    <p:sldId id="300" r:id="rId4"/>
    <p:sldId id="349" r:id="rId5"/>
    <p:sldId id="355" r:id="rId6"/>
    <p:sldId id="356" r:id="rId7"/>
    <p:sldId id="363" r:id="rId8"/>
    <p:sldId id="364" r:id="rId9"/>
    <p:sldId id="387" r:id="rId10"/>
    <p:sldId id="358" r:id="rId11"/>
    <p:sldId id="359" r:id="rId12"/>
    <p:sldId id="365" r:id="rId13"/>
    <p:sldId id="366" r:id="rId14"/>
    <p:sldId id="367" r:id="rId15"/>
    <p:sldId id="368" r:id="rId16"/>
    <p:sldId id="360" r:id="rId17"/>
    <p:sldId id="361" r:id="rId18"/>
    <p:sldId id="386" r:id="rId19"/>
    <p:sldId id="384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62" r:id="rId36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-150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Write on board:</a:t>
            </a:r>
          </a:p>
          <a:p>
            <a:endParaRPr lang="en-US" dirty="0" smtClean="0"/>
          </a:p>
          <a:p>
            <a:r>
              <a:rPr lang="en-US" u="sng" dirty="0" smtClean="0"/>
              <a:t>ECE</a:t>
            </a:r>
            <a:r>
              <a:rPr lang="en-US" u="sng" baseline="0" dirty="0" smtClean="0"/>
              <a:t> 315</a:t>
            </a:r>
          </a:p>
          <a:p>
            <a:r>
              <a:rPr lang="en-US" baseline="0" dirty="0" smtClean="0"/>
              <a:t>Day 1 – Admin</a:t>
            </a:r>
          </a:p>
          <a:p>
            <a:r>
              <a:rPr lang="en-US" baseline="0" dirty="0" smtClean="0"/>
              <a:t>Section Marcher</a:t>
            </a:r>
          </a:p>
          <a:p>
            <a:r>
              <a:rPr lang="en-US" baseline="0" dirty="0" smtClean="0"/>
              <a:t>Introductions</a:t>
            </a:r>
          </a:p>
          <a:p>
            <a:r>
              <a:rPr lang="en-US" baseline="0" dirty="0" smtClean="0"/>
              <a:t>Syllabus</a:t>
            </a:r>
          </a:p>
          <a:p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1BCBC-E066-4910-B192-91C4189936ED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8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75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 February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4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1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9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7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2/2/2016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0" name="Picture 41" descr="usafaseal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5763" y="0"/>
            <a:ext cx="1287462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0"/>
            <a:ext cx="9144000" cy="1905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ECE 383 – Embedded Computer Systems II</a:t>
            </a:r>
            <a:br>
              <a:rPr lang="en-US" sz="4000" dirty="0" smtClean="0"/>
            </a:br>
            <a:r>
              <a:rPr lang="en-US" sz="4000" smtClean="0"/>
              <a:t>Lecture </a:t>
            </a:r>
            <a:r>
              <a:rPr lang="en-US" sz="4000"/>
              <a:t>9</a:t>
            </a:r>
            <a:r>
              <a:rPr lang="en-US" sz="4000" smtClean="0"/>
              <a:t> </a:t>
            </a:r>
            <a:r>
              <a:rPr lang="en-US" sz="4000" dirty="0" smtClean="0"/>
              <a:t>– Finite State Machines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33750" y="3754438"/>
            <a:ext cx="5048250" cy="2187575"/>
          </a:xfrm>
        </p:spPr>
        <p:txBody>
          <a:bodyPr>
            <a:normAutofit/>
          </a:bodyPr>
          <a:lstStyle/>
          <a:p>
            <a:r>
              <a:rPr lang="en-US" dirty="0" smtClean="0"/>
              <a:t>Capt Jeffrey Falkinburg</a:t>
            </a:r>
            <a:br>
              <a:rPr lang="en-US" dirty="0" smtClean="0"/>
            </a:br>
            <a:r>
              <a:rPr lang="en-US" dirty="0" smtClean="0"/>
              <a:t>Room 2E46C</a:t>
            </a:r>
            <a:br>
              <a:rPr lang="en-US" dirty="0" smtClean="0"/>
            </a:br>
            <a:r>
              <a:rPr lang="en-US" dirty="0" smtClean="0"/>
              <a:t>333-7366</a:t>
            </a:r>
          </a:p>
        </p:txBody>
      </p:sp>
      <p:pic>
        <p:nvPicPr>
          <p:cNvPr id="4101" name="Picture 31" descr="usafaseal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700" y="2903538"/>
            <a:ext cx="30353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610251" y="500063"/>
            <a:ext cx="58726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i="1" dirty="0">
                <a:solidFill>
                  <a:prstClr val="black"/>
                </a:solidFill>
                <a:latin typeface="Calibri"/>
              </a:rPr>
              <a:t>HQ U.S. Air Force Academy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270000" y="6444160"/>
            <a:ext cx="655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2000" b="1" i="1" dirty="0">
                <a:solidFill>
                  <a:prstClr val="black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2000" b="1" i="1" dirty="0" err="1">
                <a:solidFill>
                  <a:prstClr val="black"/>
                </a:solidFill>
                <a:latin typeface="Century Schoolbook" pitchFamily="18" charset="0"/>
              </a:rPr>
              <a:t>l</a:t>
            </a:r>
            <a:r>
              <a:rPr lang="en-US" sz="2000" b="1" i="1" dirty="0">
                <a:solidFill>
                  <a:prstClr val="black"/>
                </a:solidFill>
                <a:latin typeface="Century Schoolbook" pitchFamily="18" charset="0"/>
              </a:rPr>
              <a:t> e n c e</a:t>
            </a:r>
          </a:p>
        </p:txBody>
      </p:sp>
    </p:spTree>
    <p:extLst>
      <p:ext uri="{BB962C8B-B14F-4D97-AF65-F5344CB8AC3E}">
        <p14:creationId xmlns:p14="http://schemas.microsoft.com/office/powerpoint/2010/main" val="25453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Timing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200" u="sng" dirty="0" smtClean="0"/>
              <a:t>Event 1</a:t>
            </a:r>
            <a:r>
              <a:rPr lang="en-US" sz="2200" dirty="0" smtClean="0"/>
              <a:t>- Since flip flops sample their inputs on the positive edge of the clock, this point is the beginning of the timing analysis.</a:t>
            </a:r>
            <a:endParaRPr lang="en-US" sz="2200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http://ece.ninja/383/lecture/img/lecture09-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7" y="3196130"/>
            <a:ext cx="7950200" cy="322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77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Timing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200" u="sng" dirty="0" smtClean="0"/>
              <a:t>Event 2</a:t>
            </a:r>
            <a:r>
              <a:rPr lang="en-US" sz="2200" dirty="0" smtClean="0"/>
              <a:t> - The propagation delay of the flip flops means a small delay occurs between the clock edge and the flip flop outputs, Q, becoming valid. This is the called the propagation delay of the flip flop and denoted </a:t>
            </a:r>
            <a:r>
              <a:rPr lang="en-US" sz="2200" dirty="0" err="1" smtClean="0"/>
              <a:t>T_ff</a:t>
            </a:r>
            <a:r>
              <a:rPr lang="en-US" sz="2200" dirty="0" smtClean="0"/>
              <a:t> in the diagram below.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http://ece.ninja/383/lecture/img/lecture09-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7" y="3196130"/>
            <a:ext cx="7950200" cy="322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44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Timing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200" u="sng" dirty="0" smtClean="0"/>
              <a:t>Event 3</a:t>
            </a:r>
            <a:r>
              <a:rPr lang="en-US" sz="2200" dirty="0" smtClean="0"/>
              <a:t> - In order to maximize the clocking frequency of the FSM, the new inputs, X, to the FSM should be applied at the same moment that the flip flop outputs become valid.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http://ece.ninja/383/lecture/img/lecture09-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7" y="3196130"/>
            <a:ext cx="7950200" cy="322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56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Timing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000" u="sng" dirty="0" smtClean="0"/>
              <a:t>Event 4</a:t>
            </a:r>
            <a:r>
              <a:rPr lang="en-US" sz="2000" dirty="0" smtClean="0"/>
              <a:t> - According to Figure above, changing Q and X causes the memory inputs to change (the Y signal above). The delay between the application of the new inputs to the MIE logic and Y becoming valid is the propagation delay of the combination logic, denoted </a:t>
            </a:r>
            <a:r>
              <a:rPr lang="en-US" sz="2000" dirty="0" err="1" smtClean="0"/>
              <a:t>Tcombo</a:t>
            </a:r>
            <a:r>
              <a:rPr lang="en-US" sz="2000" dirty="0" smtClean="0"/>
              <a:t>.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http://ece.ninja/383/lecture/img/lecture09-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7" y="3196130"/>
            <a:ext cx="7950200" cy="322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47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Timing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200" u="sng" dirty="0" smtClean="0"/>
              <a:t>Event 5</a:t>
            </a:r>
            <a:r>
              <a:rPr lang="en-US" sz="2200" dirty="0" smtClean="0"/>
              <a:t> - When the Y values are valid, a small delay occurs while the flip flops register their new inputs, denoted </a:t>
            </a:r>
            <a:r>
              <a:rPr lang="en-US" sz="2200" dirty="0" err="1" smtClean="0"/>
              <a:t>Tsu</a:t>
            </a:r>
            <a:r>
              <a:rPr lang="en-US" sz="2200" dirty="0" smtClean="0"/>
              <a:t>. After this setup time, the FSM is ready for another clock edge.</a:t>
            </a:r>
            <a:br>
              <a:rPr lang="en-US" sz="2200" dirty="0" smtClean="0"/>
            </a:br>
            <a:endParaRPr lang="en-US" sz="2200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http://ece.ninja/383/lecture/img/lecture09-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7" y="3196130"/>
            <a:ext cx="7950200" cy="322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58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The DAISY System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bring in the cows.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27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u="sng" dirty="0" smtClean="0"/>
              <a:t>D</a:t>
            </a:r>
            <a:r>
              <a:rPr lang="en-US" b="0" dirty="0" smtClean="0"/>
              <a:t>airy </a:t>
            </a:r>
            <a:r>
              <a:rPr lang="en-US" u="sng" dirty="0" smtClean="0"/>
              <a:t>A</a:t>
            </a:r>
            <a:r>
              <a:rPr lang="en-US" b="0" dirty="0" smtClean="0"/>
              <a:t>utomated </a:t>
            </a:r>
            <a:r>
              <a:rPr lang="en-US" u="sng" dirty="0" smtClean="0"/>
              <a:t>I</a:t>
            </a:r>
            <a:r>
              <a:rPr lang="en-US" b="0" dirty="0" smtClean="0"/>
              <a:t>nformation </a:t>
            </a:r>
            <a:r>
              <a:rPr lang="en-US" u="sng" dirty="0" smtClean="0"/>
              <a:t>Sy</a:t>
            </a:r>
            <a:r>
              <a:rPr lang="en-US" b="0" dirty="0" smtClean="0"/>
              <a:t>stem, or DAISY for short</a:t>
            </a:r>
          </a:p>
          <a:p>
            <a:r>
              <a:rPr lang="en-US" dirty="0"/>
              <a:t>Word Statement</a:t>
            </a:r>
            <a:r>
              <a:rPr lang="en-US" b="0" dirty="0"/>
              <a:t> Cows have a RFID tag attached to their collars. When the cow passes through the cattle chute on their way into the barn, a RFID reader reads the unique ID stored on the RFID tag and logs the cow into the barn. </a:t>
            </a:r>
            <a:endParaRPr lang="en-US" b="0" dirty="0" smtClean="0"/>
          </a:p>
          <a:p>
            <a:pPr lvl="1"/>
            <a:r>
              <a:rPr lang="en-US" sz="2000" b="0" dirty="0"/>
              <a:t>The RFID system outputs a single bit: a 1 means the system has read an RFID tag and has successfully checked a cow back into the barn; a 0 means the RFID system is either still processing a tag or is not currently reading a tag</a:t>
            </a:r>
            <a:r>
              <a:rPr lang="en-US" sz="2000" b="0" dirty="0" smtClean="0"/>
              <a:t>.</a:t>
            </a:r>
          </a:p>
          <a:p>
            <a:pPr lvl="1"/>
            <a:r>
              <a:rPr lang="en-US" sz="2000" b="0" dirty="0"/>
              <a:t>The RFID system outputs a single bit: </a:t>
            </a:r>
          </a:p>
          <a:p>
            <a:pPr lvl="2"/>
            <a:r>
              <a:rPr lang="en-US" sz="2000" b="0" dirty="0"/>
              <a:t>Logic 1 – Cow Checked In</a:t>
            </a:r>
          </a:p>
          <a:p>
            <a:pPr lvl="2"/>
            <a:r>
              <a:rPr lang="en-US" sz="2000" b="0" dirty="0"/>
              <a:t>Logic 0 – Cow Not Processed</a:t>
            </a:r>
          </a:p>
          <a:p>
            <a:pPr lvl="1"/>
            <a:endParaRPr lang="en-US" b="0" dirty="0" smtClean="0"/>
          </a:p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40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In </a:t>
            </a:r>
            <a:r>
              <a:rPr lang="en-US" b="0" dirty="0"/>
              <a:t>order to ensure each cow is scanned, the flow of cows into the barn is controlled by two gates at either end of the chute. Each gate is controlled by a single bit. To lift a gate, this input must be held at logic 1; to lower a gate, the input must be held at a logic 0. The sequence of raising and lowering the gates in order to control the flow of </a:t>
            </a:r>
            <a:r>
              <a:rPr lang="en-US" b="0" dirty="0" smtClean="0"/>
              <a:t>cows.</a:t>
            </a:r>
          </a:p>
          <a:p>
            <a:pPr lvl="1"/>
            <a:r>
              <a:rPr lang="en-US" b="0" dirty="0"/>
              <a:t>Flow of cows is controlled by two gates</a:t>
            </a:r>
          </a:p>
          <a:p>
            <a:pPr lvl="2"/>
            <a:r>
              <a:rPr lang="en-US" sz="2000" b="0" dirty="0"/>
              <a:t>Logic 1 – To lift a gate </a:t>
            </a:r>
          </a:p>
          <a:p>
            <a:pPr lvl="2"/>
            <a:r>
              <a:rPr lang="en-US" sz="2000" b="0" dirty="0"/>
              <a:t>Logic 0 – To lower a gate</a:t>
            </a:r>
          </a:p>
          <a:p>
            <a:pPr marL="0" indent="0">
              <a:buNone/>
            </a:pPr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44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u="sng" dirty="0" smtClean="0"/>
              <a:t>Step 1</a:t>
            </a:r>
            <a:r>
              <a:rPr lang="en-US" b="0" dirty="0" smtClean="0"/>
              <a:t> - Gate1 is lifted allowing cow A to enter the chute.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146" name="Picture 2" descr="http://ece.ninja/383/lecture/img/lecture09-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401"/>
          <a:stretch/>
        </p:blipFill>
        <p:spPr bwMode="auto">
          <a:xfrm>
            <a:off x="1492250" y="2704922"/>
            <a:ext cx="6159501" cy="144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91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u="sng" dirty="0" smtClean="0"/>
              <a:t>Step 2</a:t>
            </a:r>
            <a:r>
              <a:rPr lang="en-US" b="0" dirty="0" smtClean="0"/>
              <a:t> - The DAISY system has detected cow A is in the chute and closes gate1.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146" name="Picture 2" descr="http://ece.ninja/383/lecture/img/lecture09-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07" b="47904"/>
          <a:stretch/>
        </p:blipFill>
        <p:spPr bwMode="auto">
          <a:xfrm>
            <a:off x="1492250" y="2861733"/>
            <a:ext cx="6159501" cy="113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73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D Flip Flop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Finite State Machine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FSM Timing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The DAISY System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u="sng" dirty="0" smtClean="0"/>
              <a:t>Step 3</a:t>
            </a:r>
            <a:r>
              <a:rPr lang="en-US" b="0" dirty="0" smtClean="0"/>
              <a:t> - The cow waits in the closed off chute until the RFID reader signals that it has read the tag and checked in cow A.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146" name="Picture 2" descr="http://ece.ninja/383/lecture/img/lecture09-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24" b="24038"/>
          <a:stretch/>
        </p:blipFill>
        <p:spPr bwMode="auto">
          <a:xfrm>
            <a:off x="1492250" y="2840961"/>
            <a:ext cx="6159501" cy="117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3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u="sng" dirty="0" smtClean="0"/>
              <a:t>Step 4</a:t>
            </a:r>
            <a:r>
              <a:rPr lang="en-US" b="0" dirty="0" smtClean="0"/>
              <a:t> - Gate2 is raised allowing cow A to leave. If the cow takes more than 30 seconds to leave, then the cow is "goosed" by a three-second burst of compressed air. An air bust is repeated at 30-second intervals until the cow leaves the chute. At any time when the cow leaves the chute, Gate 2 is closed and the system transitions back to Step 1.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146" name="Picture 2" descr="http://ece.ninja/383/lecture/img/lecture09-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93"/>
          <a:stretch/>
        </p:blipFill>
        <p:spPr bwMode="auto">
          <a:xfrm>
            <a:off x="1492250" y="4246878"/>
            <a:ext cx="6159501" cy="12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30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146" name="Picture 2" descr="http://ece.ninja/383/lecture/img/lecture09-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509" y="1456267"/>
            <a:ext cx="6254983" cy="496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4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DAISY FSM Entity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2290" name="Picture 2" descr="http://ece.ninja/383/lecture/img/lecture09-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905000"/>
            <a:ext cx="558165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10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Inputs to Daisy</a:t>
            </a:r>
          </a:p>
          <a:p>
            <a:endParaRPr lang="en-US" b="0" dirty="0"/>
          </a:p>
          <a:p>
            <a:endParaRPr lang="en-US" b="0" dirty="0" smtClean="0"/>
          </a:p>
          <a:p>
            <a:r>
              <a:rPr lang="en-US" b="0" dirty="0" smtClean="0"/>
              <a:t>Outputs to Daisy</a:t>
            </a:r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90040"/>
              </p:ext>
            </p:extLst>
          </p:nvPr>
        </p:nvGraphicFramePr>
        <p:xfrm>
          <a:off x="506412" y="2029011"/>
          <a:ext cx="8131176" cy="767979"/>
        </p:xfrm>
        <a:graphic>
          <a:graphicData uri="http://schemas.openxmlformats.org/drawingml/2006/table">
            <a:tbl>
              <a:tblPr/>
              <a:tblGrid>
                <a:gridCol w="2710392"/>
                <a:gridCol w="2710392"/>
                <a:gridCol w="2710392"/>
              </a:tblGrid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RFID Scanner = 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Cow Present = c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Timer Status = t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1 - Cow checked in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1 - cow present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1 - timer up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0 - Cow not processed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0 - no cow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0 - timer running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888026"/>
              </p:ext>
            </p:extLst>
          </p:nvPr>
        </p:nvGraphicFramePr>
        <p:xfrm>
          <a:off x="506412" y="3385432"/>
          <a:ext cx="8131176" cy="1291095"/>
        </p:xfrm>
        <a:graphic>
          <a:graphicData uri="http://schemas.openxmlformats.org/drawingml/2006/table">
            <a:tbl>
              <a:tblPr/>
              <a:tblGrid>
                <a:gridCol w="2032794"/>
                <a:gridCol w="2032794"/>
                <a:gridCol w="2032794"/>
                <a:gridCol w="2032794"/>
              </a:tblGrid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Gate1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Gate2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Timer Control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Air Valve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1-gate up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1-gate up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00 Stop timer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 closed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0-gate down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0-gate down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01 Set to 30 secs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1 open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endParaRPr lang="en-US" sz="13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10 Set to 3 secs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7123">
                <a:tc>
                  <a:txBody>
                    <a:bodyPr/>
                    <a:lstStyle/>
                    <a:p>
                      <a:pPr algn="l" fontAlgn="t"/>
                      <a:endParaRPr lang="en-US" sz="13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11 Run timer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8" name="Picture 2" descr="http://ece.ninja/383/lecture/img/lecture09-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638" y="4714404"/>
            <a:ext cx="3104724" cy="169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48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State Diagram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Open gate1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Wait for cow to enter chute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Close gate1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Wait for RFID to read cow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Open gate2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Wait for cow to leave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If 30 seconds has transpired, then "goose" cow; </a:t>
            </a:r>
            <a:r>
              <a:rPr lang="en-US" sz="1600" b="0" dirty="0" err="1"/>
              <a:t>goto</a:t>
            </a:r>
            <a:r>
              <a:rPr lang="en-US" sz="1600" b="0" dirty="0"/>
              <a:t> Step 6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Else if the cow has left, then close gate2; </a:t>
            </a:r>
            <a:r>
              <a:rPr lang="en-US" sz="1600" b="0" dirty="0" err="1"/>
              <a:t>goto</a:t>
            </a:r>
            <a:r>
              <a:rPr lang="en-US" sz="1600" b="0" dirty="0"/>
              <a:t> Step 1</a:t>
            </a:r>
          </a:p>
          <a:p>
            <a:pPr marL="457200" indent="-457200">
              <a:buFont typeface="+mj-lt"/>
              <a:buAutoNum type="arabicPeriod"/>
            </a:pPr>
            <a:endParaRPr lang="en-US" sz="1600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8434" name="Picture 2" descr="http://ece.ninja/383/lecture/img/lecture09-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4266217"/>
            <a:ext cx="900112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ece.ninja/383/lecture/img/lecture09-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101" y="1569493"/>
            <a:ext cx="3790371" cy="206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74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Memory Input Equations</a:t>
            </a:r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  <a:p>
            <a:r>
              <a:rPr lang="en-US" b="0" dirty="0" smtClean="0"/>
              <a:t>How many Flip Flops do we need?</a:t>
            </a:r>
            <a:endParaRPr lang="en-US" b="0" dirty="0"/>
          </a:p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8" name="Picture 2" descr="http://ece.ninja/383/lecture/img/lecture09-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4266217"/>
            <a:ext cx="900112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823117"/>
              </p:ext>
            </p:extLst>
          </p:nvPr>
        </p:nvGraphicFramePr>
        <p:xfrm>
          <a:off x="681567" y="2023437"/>
          <a:ext cx="8131174" cy="1791951"/>
        </p:xfrm>
        <a:graphic>
          <a:graphicData uri="http://schemas.openxmlformats.org/drawingml/2006/table">
            <a:tbl>
              <a:tblPr/>
              <a:tblGrid>
                <a:gridCol w="4065587"/>
                <a:gridCol w="4065587"/>
              </a:tblGrid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State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Code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WaitEnter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WaitRead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001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Set30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010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WaitLeave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011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Set3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100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Goose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101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23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Solve for three (one for each flip flop) 6-input Boolean Expressions </a:t>
            </a:r>
          </a:p>
          <a:p>
            <a:pPr lvl="1"/>
            <a:r>
              <a:rPr lang="en-US" b="0" dirty="0" smtClean="0"/>
              <a:t>Using </a:t>
            </a:r>
            <a:r>
              <a:rPr lang="en-US" dirty="0" smtClean="0"/>
              <a:t>espresso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72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 – Expresso input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790" y="1424843"/>
            <a:ext cx="84616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.i 6 # .i specifies the number of inputs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.</a:t>
            </a:r>
            <a:r>
              <a:rPr lang="en-US" sz="1800" dirty="0"/>
              <a:t>o 3 # .o specifies the number of outputs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.</a:t>
            </a:r>
            <a:r>
              <a:rPr lang="en-US" sz="1800" dirty="0" err="1"/>
              <a:t>ilb</a:t>
            </a:r>
            <a:r>
              <a:rPr lang="en-US" sz="1800" dirty="0"/>
              <a:t> Q2 Q1 Q0 R C T # This line specifies the names of the inputs in order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.</a:t>
            </a:r>
            <a:r>
              <a:rPr lang="en-US" sz="1800" dirty="0" err="1"/>
              <a:t>ob</a:t>
            </a:r>
            <a:r>
              <a:rPr lang="en-US" sz="1800" dirty="0"/>
              <a:t> D2 D1 D0 </a:t>
            </a:r>
            <a:r>
              <a:rPr lang="en-US" sz="1800" dirty="0" smtClean="0"/>
              <a:t>	# </a:t>
            </a:r>
            <a:r>
              <a:rPr lang="en-US" sz="1800" dirty="0"/>
              <a:t>This line specifies the names of the outputs in order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/>
              <a:t>		</a:t>
            </a:r>
            <a:r>
              <a:rPr lang="en-US" sz="1800" dirty="0" smtClean="0"/>
              <a:t># </a:t>
            </a:r>
            <a:r>
              <a:rPr lang="en-US" sz="1800" dirty="0"/>
              <a:t>The first six digits (before the space) correspond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/>
              <a:t>	</a:t>
            </a:r>
            <a:r>
              <a:rPr lang="en-US" sz="1800" dirty="0" smtClean="0"/>
              <a:t>	# </a:t>
            </a:r>
            <a:r>
              <a:rPr lang="en-US" sz="1800" dirty="0"/>
              <a:t>to the inputs, the three after the space correspond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/>
              <a:t>	</a:t>
            </a:r>
            <a:r>
              <a:rPr lang="en-US" sz="1800" dirty="0" smtClean="0"/>
              <a:t>	# </a:t>
            </a:r>
            <a:r>
              <a:rPr lang="en-US" sz="1800" dirty="0"/>
              <a:t>to the outputs, both in order specified </a:t>
            </a:r>
            <a:r>
              <a:rPr lang="en-US" sz="1800" dirty="0" smtClean="0"/>
              <a:t>above.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000 </a:t>
            </a:r>
            <a:r>
              <a:rPr lang="en-US" sz="1800" dirty="0"/>
              <a:t>-0- 000 # </a:t>
            </a:r>
            <a:r>
              <a:rPr lang="en-US" sz="1800" dirty="0" err="1"/>
              <a:t>WaitEnter</a:t>
            </a:r>
            <a:r>
              <a:rPr lang="en-US" sz="1800" dirty="0"/>
              <a:t> + c' =&gt; </a:t>
            </a:r>
            <a:r>
              <a:rPr lang="en-US" sz="1800" dirty="0" err="1"/>
              <a:t>WaitEnter</a:t>
            </a:r>
            <a:r>
              <a:rPr lang="en-US" sz="1800" dirty="0"/>
              <a:t>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000 </a:t>
            </a:r>
            <a:r>
              <a:rPr lang="en-US" sz="1800" dirty="0"/>
              <a:t>-1- 001 # </a:t>
            </a:r>
            <a:r>
              <a:rPr lang="en-US" sz="1800" dirty="0" err="1"/>
              <a:t>WaitEnter</a:t>
            </a:r>
            <a:r>
              <a:rPr lang="en-US" sz="1800" dirty="0"/>
              <a:t> + </a:t>
            </a:r>
            <a:r>
              <a:rPr lang="en-US" sz="1800" dirty="0" smtClean="0"/>
              <a:t>c </a:t>
            </a:r>
            <a:r>
              <a:rPr lang="en-US" sz="1800" dirty="0"/>
              <a:t>=&gt; </a:t>
            </a:r>
            <a:r>
              <a:rPr lang="en-US" sz="1800" dirty="0" err="1"/>
              <a:t>WaitRead</a:t>
            </a:r>
            <a:r>
              <a:rPr lang="en-US" sz="1800" dirty="0"/>
              <a:t>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001 </a:t>
            </a:r>
            <a:r>
              <a:rPr lang="en-US" sz="1800" dirty="0"/>
              <a:t>0-- 001 # </a:t>
            </a:r>
            <a:r>
              <a:rPr lang="en-US" sz="1800" dirty="0" err="1"/>
              <a:t>WaitRead</a:t>
            </a:r>
            <a:r>
              <a:rPr lang="en-US" sz="1800" dirty="0"/>
              <a:t> + R' =&gt; </a:t>
            </a:r>
            <a:r>
              <a:rPr lang="en-US" sz="1800" dirty="0" err="1"/>
              <a:t>WaitRead</a:t>
            </a:r>
            <a:r>
              <a:rPr lang="en-US" sz="1800" dirty="0"/>
              <a:t>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001 </a:t>
            </a:r>
            <a:r>
              <a:rPr lang="en-US" sz="1800" dirty="0"/>
              <a:t>1-- 010 # </a:t>
            </a:r>
            <a:r>
              <a:rPr lang="en-US" sz="1800" dirty="0" err="1"/>
              <a:t>WaitRead</a:t>
            </a:r>
            <a:r>
              <a:rPr lang="en-US" sz="1800" dirty="0"/>
              <a:t> + R =&gt; Set30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010 </a:t>
            </a:r>
            <a:r>
              <a:rPr lang="en-US" sz="1800" dirty="0"/>
              <a:t>--- 011 # Set30 =&gt; </a:t>
            </a:r>
            <a:r>
              <a:rPr lang="en-US" sz="1800" dirty="0" err="1"/>
              <a:t>WaitLeave</a:t>
            </a:r>
            <a:r>
              <a:rPr lang="en-US" sz="1800" dirty="0"/>
              <a:t>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011 </a:t>
            </a:r>
            <a:r>
              <a:rPr lang="en-US" sz="1800" dirty="0"/>
              <a:t>-10 011 # </a:t>
            </a:r>
            <a:r>
              <a:rPr lang="en-US" sz="1800" dirty="0" err="1"/>
              <a:t>WaitLeave</a:t>
            </a:r>
            <a:r>
              <a:rPr lang="en-US" sz="1800" dirty="0"/>
              <a:t> + T'C =&gt; </a:t>
            </a:r>
            <a:r>
              <a:rPr lang="en-US" sz="1800" dirty="0" err="1"/>
              <a:t>WaitLeave</a:t>
            </a:r>
            <a:r>
              <a:rPr lang="en-US" sz="1800" dirty="0"/>
              <a:t>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011 </a:t>
            </a:r>
            <a:r>
              <a:rPr lang="en-US" sz="1800" dirty="0"/>
              <a:t>-11 100 # </a:t>
            </a:r>
            <a:r>
              <a:rPr lang="en-US" sz="1800" dirty="0" err="1"/>
              <a:t>WaitLeave</a:t>
            </a:r>
            <a:r>
              <a:rPr lang="en-US" sz="1800" dirty="0"/>
              <a:t> + TC =&gt; Set3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011 </a:t>
            </a:r>
            <a:r>
              <a:rPr lang="en-US" sz="1800" dirty="0"/>
              <a:t>-0- 000 # </a:t>
            </a:r>
            <a:r>
              <a:rPr lang="en-US" sz="1800" dirty="0" err="1"/>
              <a:t>WaitLeave</a:t>
            </a:r>
            <a:r>
              <a:rPr lang="en-US" sz="1800" dirty="0"/>
              <a:t> + c' =&gt; </a:t>
            </a:r>
            <a:r>
              <a:rPr lang="en-US" sz="1800" dirty="0" err="1"/>
              <a:t>WaitEnter</a:t>
            </a:r>
            <a:r>
              <a:rPr lang="en-US" sz="1800" dirty="0"/>
              <a:t>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100 </a:t>
            </a:r>
            <a:r>
              <a:rPr lang="en-US" sz="1800" dirty="0"/>
              <a:t>--- 101 # Set3 =&gt; Goose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101 </a:t>
            </a:r>
            <a:r>
              <a:rPr lang="en-US" sz="1800" dirty="0"/>
              <a:t>--0 101 # Goose + T' =&gt; Goose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101 </a:t>
            </a:r>
            <a:r>
              <a:rPr lang="en-US" sz="1800" dirty="0"/>
              <a:t>--1 010 # Goose + T =&gt; Set30 .e # Signifies the end of the file.</a:t>
            </a:r>
          </a:p>
        </p:txBody>
      </p:sp>
    </p:spTree>
    <p:extLst>
      <p:ext uri="{BB962C8B-B14F-4D97-AF65-F5344CB8AC3E}">
        <p14:creationId xmlns:p14="http://schemas.microsoft.com/office/powerpoint/2010/main" val="393068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 – Expresso Output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26" name="Picture 2" descr="http://ece.ninja/383/lecture/img/lecture09-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4951"/>
            <a:ext cx="9141039" cy="427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61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D Flip Flop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1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 –       One’s Hot Encoding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Using a One’s Hot Encoding MIEs: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D_WaitEnter</a:t>
            </a:r>
            <a:r>
              <a:rPr lang="en-US" dirty="0"/>
              <a:t> = </a:t>
            </a:r>
            <a:r>
              <a:rPr lang="en-US" dirty="0" err="1"/>
              <a:t>Q_WaitEnter</a:t>
            </a:r>
            <a:r>
              <a:rPr lang="en-US" dirty="0"/>
              <a:t> * c' + </a:t>
            </a:r>
            <a:r>
              <a:rPr lang="en-US" dirty="0" err="1"/>
              <a:t>Q_WaitLeave</a:t>
            </a:r>
            <a:r>
              <a:rPr lang="en-US" dirty="0"/>
              <a:t> * c </a:t>
            </a:r>
            <a:endParaRPr lang="en-US" dirty="0" smtClean="0"/>
          </a:p>
          <a:p>
            <a:r>
              <a:rPr lang="en-US" dirty="0" err="1" smtClean="0"/>
              <a:t>D_WaitRead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Q_WaitRead</a:t>
            </a:r>
            <a:r>
              <a:rPr lang="en-US" dirty="0"/>
              <a:t> * r' + </a:t>
            </a:r>
            <a:r>
              <a:rPr lang="en-US" dirty="0" err="1"/>
              <a:t>Q_WaitEnter</a:t>
            </a:r>
            <a:r>
              <a:rPr lang="en-US" dirty="0"/>
              <a:t> * c </a:t>
            </a:r>
            <a:endParaRPr lang="en-US" dirty="0" smtClean="0"/>
          </a:p>
          <a:p>
            <a:r>
              <a:rPr lang="en-US" dirty="0" smtClean="0"/>
              <a:t>D_Set30 </a:t>
            </a:r>
            <a:r>
              <a:rPr lang="en-US" dirty="0"/>
              <a:t>= </a:t>
            </a:r>
            <a:r>
              <a:rPr lang="en-US" dirty="0" err="1"/>
              <a:t>Q_WaitRead</a:t>
            </a:r>
            <a:r>
              <a:rPr lang="en-US" dirty="0"/>
              <a:t> * r </a:t>
            </a:r>
            <a:endParaRPr lang="en-US" dirty="0" smtClean="0"/>
          </a:p>
          <a:p>
            <a:r>
              <a:rPr lang="en-US" dirty="0" err="1" smtClean="0"/>
              <a:t>D_WaitLeave</a:t>
            </a:r>
            <a:r>
              <a:rPr lang="en-US" dirty="0" smtClean="0"/>
              <a:t> </a:t>
            </a:r>
            <a:r>
              <a:rPr lang="en-US" dirty="0"/>
              <a:t>= Q_Set30 + </a:t>
            </a:r>
            <a:r>
              <a:rPr lang="en-US" dirty="0" err="1" smtClean="0"/>
              <a:t>Q_WaitLeave</a:t>
            </a:r>
            <a:r>
              <a:rPr lang="en-US" dirty="0" smtClean="0"/>
              <a:t> </a:t>
            </a:r>
            <a:r>
              <a:rPr lang="en-US" dirty="0"/>
              <a:t>* t' * c </a:t>
            </a:r>
            <a:endParaRPr lang="en-US" dirty="0" smtClean="0"/>
          </a:p>
          <a:p>
            <a:r>
              <a:rPr lang="en-US" dirty="0" smtClean="0"/>
              <a:t>D_Set3 </a:t>
            </a:r>
            <a:r>
              <a:rPr lang="en-US" dirty="0"/>
              <a:t>= </a:t>
            </a:r>
            <a:r>
              <a:rPr lang="en-US" dirty="0" err="1"/>
              <a:t>Q_WaitLeave</a:t>
            </a:r>
            <a:r>
              <a:rPr lang="en-US" dirty="0"/>
              <a:t> * t * c </a:t>
            </a:r>
            <a:endParaRPr lang="en-US" dirty="0" smtClean="0"/>
          </a:p>
          <a:p>
            <a:r>
              <a:rPr lang="en-US" dirty="0" err="1" smtClean="0"/>
              <a:t>D_Goose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Q_Goose</a:t>
            </a:r>
            <a:r>
              <a:rPr lang="en-US" dirty="0"/>
              <a:t> * t' + Q_Set3</a:t>
            </a: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089792"/>
              </p:ext>
            </p:extLst>
          </p:nvPr>
        </p:nvGraphicFramePr>
        <p:xfrm>
          <a:off x="506413" y="2134158"/>
          <a:ext cx="8131174" cy="1791951"/>
        </p:xfrm>
        <a:graphic>
          <a:graphicData uri="http://schemas.openxmlformats.org/drawingml/2006/table">
            <a:tbl>
              <a:tblPr/>
              <a:tblGrid>
                <a:gridCol w="4065587"/>
                <a:gridCol w="4065587"/>
              </a:tblGrid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State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Code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>
                          <a:effectLst/>
                        </a:rPr>
                        <a:t>WaitEnter</a:t>
                      </a:r>
                      <a:endParaRPr lang="en-US" sz="13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000001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WaitRead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000010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Set30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000100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WaitLeave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001000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Set3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010000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Goose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100000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28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 –       Output Equations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The first step in generating the output equations is to build a control word table - a table listing, for each state, its output.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66171"/>
              </p:ext>
            </p:extLst>
          </p:nvPr>
        </p:nvGraphicFramePr>
        <p:xfrm>
          <a:off x="499847" y="2789877"/>
          <a:ext cx="8131175" cy="3538230"/>
        </p:xfrm>
        <a:graphic>
          <a:graphicData uri="http://schemas.openxmlformats.org/drawingml/2006/table">
            <a:tbl>
              <a:tblPr/>
              <a:tblGrid>
                <a:gridCol w="1626235"/>
                <a:gridCol w="1626235"/>
                <a:gridCol w="1626235"/>
                <a:gridCol w="1626235"/>
                <a:gridCol w="1626235"/>
              </a:tblGrid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State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Gate1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Gate2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Timer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Control Air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1-gate up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1-gate up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 Stop timer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0 - closed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0-gate down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0-gate down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 Set to 30 secs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1 - open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 Set to 3 secs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 Run timer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WaitEnter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WaitRead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Set30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WaitLeave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Set3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Goose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18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 –       Output Equations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Z_Gate1 &lt;= </a:t>
            </a:r>
            <a:r>
              <a:rPr lang="en-US" dirty="0" err="1"/>
              <a:t>Q_WaitEnter</a:t>
            </a:r>
            <a:r>
              <a:rPr lang="en-US" dirty="0"/>
              <a:t>;</a:t>
            </a:r>
          </a:p>
          <a:p>
            <a:r>
              <a:rPr lang="en-US" dirty="0"/>
              <a:t>Z_Gate2 &lt;= Q_Set30 + </a:t>
            </a:r>
            <a:r>
              <a:rPr lang="en-US" dirty="0" err="1"/>
              <a:t>Q_WaitLeave</a:t>
            </a:r>
            <a:r>
              <a:rPr lang="en-US" dirty="0"/>
              <a:t> + Q_Set3 + </a:t>
            </a:r>
            <a:r>
              <a:rPr lang="en-US" dirty="0" err="1"/>
              <a:t>Q_Goose</a:t>
            </a:r>
            <a:endParaRPr lang="en-US" dirty="0"/>
          </a:p>
          <a:p>
            <a:r>
              <a:rPr lang="en-US" dirty="0"/>
              <a:t>Z_Timer_1 &lt;= Q_Set3 + </a:t>
            </a:r>
            <a:r>
              <a:rPr lang="en-US" dirty="0" err="1"/>
              <a:t>Q+Goose</a:t>
            </a:r>
            <a:endParaRPr lang="en-US" dirty="0"/>
          </a:p>
          <a:p>
            <a:r>
              <a:rPr lang="en-US" dirty="0"/>
              <a:t>Z_Timer_0 &lt;= Q_Set30 + </a:t>
            </a:r>
            <a:r>
              <a:rPr lang="en-US" dirty="0" err="1"/>
              <a:t>Q_Goose</a:t>
            </a:r>
            <a:endParaRPr lang="en-US" dirty="0"/>
          </a:p>
          <a:p>
            <a:r>
              <a:rPr lang="en-US" dirty="0" err="1"/>
              <a:t>Z_Air</a:t>
            </a:r>
            <a:r>
              <a:rPr lang="en-US" dirty="0"/>
              <a:t> = </a:t>
            </a:r>
            <a:r>
              <a:rPr lang="en-US" dirty="0" err="1"/>
              <a:t>Q_Goose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74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</a:t>
            </a:r>
            <a:r>
              <a:rPr lang="en-US" dirty="0" smtClean="0"/>
              <a:t>System –       VHDL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 descr="http://ece.ninja/383/lecture/img/lecture09-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4329"/>
            <a:ext cx="9183305" cy="239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70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D Flip Flop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Finite State Machine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FSM Timing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The DAISY System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02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Flip Flop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What type of D Flip Flop is this?</a:t>
            </a:r>
          </a:p>
          <a:p>
            <a:r>
              <a:rPr lang="en-US" b="0" dirty="0" smtClean="0"/>
              <a:t>Fill in waveform!</a:t>
            </a:r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  <a:p>
            <a:r>
              <a:rPr lang="en-US" b="0" dirty="0" err="1" smtClean="0"/>
              <a:t>T</a:t>
            </a:r>
            <a:r>
              <a:rPr lang="en-US" b="0" baseline="-25000" dirty="0" err="1" smtClean="0"/>
              <a:t>su</a:t>
            </a:r>
            <a:r>
              <a:rPr lang="en-US" b="0" dirty="0" smtClean="0"/>
              <a:t>, </a:t>
            </a:r>
            <a:r>
              <a:rPr lang="en-US" b="0" dirty="0" err="1" smtClean="0"/>
              <a:t>T</a:t>
            </a:r>
            <a:r>
              <a:rPr lang="en-US" b="0" baseline="-25000" dirty="0" err="1" smtClean="0"/>
              <a:t>h</a:t>
            </a:r>
            <a:r>
              <a:rPr lang="en-US" b="0" dirty="0" smtClean="0"/>
              <a:t>, </a:t>
            </a:r>
            <a:r>
              <a:rPr lang="en-US" b="0" dirty="0" err="1" smtClean="0"/>
              <a:t>T</a:t>
            </a:r>
            <a:r>
              <a:rPr lang="en-US" b="0" baseline="-25000" dirty="0" err="1" smtClean="0"/>
              <a:t>pd</a:t>
            </a:r>
            <a:endParaRPr lang="en-US" b="0" baseline="-25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://ece.ninja/383/lecture/img/lecture09-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776" y="2474927"/>
            <a:ext cx="92487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52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Finite State Machine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7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Finite State Machine (FSM) – most general form of a sequential circuit, a circuit whose output is a function of input and an internal state</a:t>
            </a:r>
          </a:p>
          <a:p>
            <a:r>
              <a:rPr lang="en-US" b="0" dirty="0" smtClean="0"/>
              <a:t>Moore or Mealy?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http://ece.ninja/383/lecture/img/lecture09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61" y="3157461"/>
            <a:ext cx="5950478" cy="325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62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 - 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Design of a FSM requires three questions answered: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b="0" dirty="0"/>
              <a:t>What are the </a:t>
            </a:r>
            <a:r>
              <a:rPr lang="en-US" b="0" dirty="0" smtClean="0"/>
              <a:t>Memory Input Equations (MIEs)?</a:t>
            </a:r>
            <a:endParaRPr lang="en-US" b="0" dirty="0"/>
          </a:p>
          <a:p>
            <a:pPr marL="863600" lvl="1" indent="-457200">
              <a:buFont typeface="+mj-lt"/>
              <a:buAutoNum type="arabicPeriod"/>
            </a:pPr>
            <a:r>
              <a:rPr lang="en-US" b="0" dirty="0"/>
              <a:t>What are the </a:t>
            </a:r>
            <a:r>
              <a:rPr lang="en-US" b="0" dirty="0" smtClean="0"/>
              <a:t>Output Equations (OEs)?</a:t>
            </a:r>
            <a:endParaRPr lang="en-US" b="0" dirty="0"/>
          </a:p>
          <a:p>
            <a:pPr marL="863600" lvl="1" indent="-457200">
              <a:buFont typeface="+mj-lt"/>
              <a:buAutoNum type="arabicPeriod"/>
            </a:pPr>
            <a:r>
              <a:rPr lang="en-US" b="0" dirty="0"/>
              <a:t>How many D flip flops are </a:t>
            </a:r>
            <a:r>
              <a:rPr lang="en-US" b="0" dirty="0" smtClean="0"/>
              <a:t>required?</a:t>
            </a:r>
            <a:endParaRPr lang="en-US" b="0" dirty="0"/>
          </a:p>
          <a:p>
            <a:pPr lvl="1"/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2" descr="http://ece.ninja/383/lecture/img/lecture09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61" y="3157461"/>
            <a:ext cx="5950478" cy="325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14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AutoShape 2" descr="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Jeffrey.Falkinburg\Documents\Courses\ECE383\Spr16\ECE383_slides\L8\state_machin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26" y="1954530"/>
            <a:ext cx="8282940" cy="294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79780" y="6049708"/>
            <a:ext cx="8441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Figure 10.1 Block diagram of an FSM.</a:t>
            </a:r>
          </a:p>
        </p:txBody>
      </p:sp>
    </p:spTree>
    <p:extLst>
      <p:ext uri="{BB962C8B-B14F-4D97-AF65-F5344CB8AC3E}">
        <p14:creationId xmlns:p14="http://schemas.microsoft.com/office/powerpoint/2010/main" val="245766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FSM Timing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51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8648</TotalTime>
  <Words>1193</Words>
  <Application>Microsoft Office PowerPoint</Application>
  <PresentationFormat>On-screen Show (4:3)</PresentationFormat>
  <Paragraphs>304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1_Blank Presentation</vt:lpstr>
      <vt:lpstr>ECE 383 – Embedded Computer Systems II Lecture 9 – Finite State Machines</vt:lpstr>
      <vt:lpstr>Lesson Outline</vt:lpstr>
      <vt:lpstr>D Flip Flop</vt:lpstr>
      <vt:lpstr>D Flip Flop</vt:lpstr>
      <vt:lpstr>Finite State Machine</vt:lpstr>
      <vt:lpstr>Finite State Machine</vt:lpstr>
      <vt:lpstr>Finite State Machine - Design</vt:lpstr>
      <vt:lpstr>Finite State Machine</vt:lpstr>
      <vt:lpstr>FSM Timing</vt:lpstr>
      <vt:lpstr>FSM Timing</vt:lpstr>
      <vt:lpstr>FSM Timing</vt:lpstr>
      <vt:lpstr>FSM Timing</vt:lpstr>
      <vt:lpstr>FSM Timing</vt:lpstr>
      <vt:lpstr>FSM Timing</vt:lpstr>
      <vt:lpstr>The DAISY System</vt:lpstr>
      <vt:lpstr>The DAISY System</vt:lpstr>
      <vt:lpstr>The DAISY System</vt:lpstr>
      <vt:lpstr>The DAISY System</vt:lpstr>
      <vt:lpstr>The DAISY System</vt:lpstr>
      <vt:lpstr>The DAISY System</vt:lpstr>
      <vt:lpstr>The DAISY System</vt:lpstr>
      <vt:lpstr>The DAISY System</vt:lpstr>
      <vt:lpstr>The DAISY System</vt:lpstr>
      <vt:lpstr>The DAISY System</vt:lpstr>
      <vt:lpstr>The DAISY System</vt:lpstr>
      <vt:lpstr>The DAISY System</vt:lpstr>
      <vt:lpstr>The DAISY System</vt:lpstr>
      <vt:lpstr>The DAISY System – Expresso input file</vt:lpstr>
      <vt:lpstr>The DAISY System – Expresso Output</vt:lpstr>
      <vt:lpstr>The DAISY System –       One’s Hot Encoding</vt:lpstr>
      <vt:lpstr>The DAISY System –       Output Equations</vt:lpstr>
      <vt:lpstr>The DAISY System –       Output Equations</vt:lpstr>
      <vt:lpstr>The DAISY System –       VHDL</vt:lpstr>
      <vt:lpstr>Lesson Outline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Falkinburg</cp:lastModifiedBy>
  <cp:revision>366</cp:revision>
  <cp:lastPrinted>2014-08-12T17:37:01Z</cp:lastPrinted>
  <dcterms:created xsi:type="dcterms:W3CDTF">2001-06-27T14:08:57Z</dcterms:created>
  <dcterms:modified xsi:type="dcterms:W3CDTF">2016-02-02T18:21:05Z</dcterms:modified>
</cp:coreProperties>
</file>