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29"/>
  </p:notesMasterIdLst>
  <p:handoutMasterIdLst>
    <p:handoutMasterId r:id="rId30"/>
  </p:handoutMasterIdLst>
  <p:sldIdLst>
    <p:sldId id="382" r:id="rId3"/>
    <p:sldId id="300" r:id="rId4"/>
    <p:sldId id="356" r:id="rId5"/>
    <p:sldId id="358" r:id="rId6"/>
    <p:sldId id="359" r:id="rId7"/>
    <p:sldId id="360" r:id="rId8"/>
    <p:sldId id="361" r:id="rId9"/>
    <p:sldId id="362" r:id="rId10"/>
    <p:sldId id="363" r:id="rId11"/>
    <p:sldId id="380" r:id="rId12"/>
    <p:sldId id="364" r:id="rId13"/>
    <p:sldId id="367" r:id="rId14"/>
    <p:sldId id="368" r:id="rId15"/>
    <p:sldId id="381" r:id="rId16"/>
    <p:sldId id="365" r:id="rId17"/>
    <p:sldId id="369" r:id="rId18"/>
    <p:sldId id="374" r:id="rId19"/>
    <p:sldId id="366" r:id="rId20"/>
    <p:sldId id="371" r:id="rId21"/>
    <p:sldId id="372" r:id="rId22"/>
    <p:sldId id="375" r:id="rId23"/>
    <p:sldId id="373" r:id="rId24"/>
    <p:sldId id="376" r:id="rId25"/>
    <p:sldId id="377" r:id="rId26"/>
    <p:sldId id="379" r:id="rId27"/>
    <p:sldId id="378" r:id="rId28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March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3/15/2017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www.electronics-tutorials.ws/filter/fil10.gif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>
                <a:effectLst/>
                <a:latin typeface="Trebuchet MS" panose="020B0603020202020204" pitchFamily="34" charset="0"/>
              </a:rPr>
              <a:t>Lecture 25 – Digital Low Pass Filter</a:t>
            </a: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3"/>
            <a:ext cx="4508500" cy="1489075"/>
          </a:xfrm>
        </p:spPr>
        <p:txBody>
          <a:bodyPr anchor="ctr">
            <a:normAutofit lnSpcReduction="10000"/>
          </a:bodyPr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52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smtClean="0"/>
              <a:t>Low Pass Filter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Pass Filter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will use a circuit called a low pass filter to attenuate signals. 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build an analog low pass filter by putting a resistor and capacitor in parallel.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1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Pass Filter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ATLYS boards have this circuit arrangement as shown by the pairs (R153, C43) and (R154,C44) in the schematic below. 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200" dirty="0"/>
              <a:t>Strategic parameters for this first order filter include...</a:t>
            </a:r>
            <a:endParaRPr lang="en-US" sz="2200" dirty="0" smtClean="0"/>
          </a:p>
          <a:p>
            <a:pPr lvl="1"/>
            <a:r>
              <a:rPr lang="en-US" dirty="0"/>
              <a:t>Corner frequency: 1/6.28*R153*C43 = 2854hz</a:t>
            </a:r>
          </a:p>
          <a:p>
            <a:pPr lvl="1"/>
            <a:r>
              <a:rPr lang="en-US" dirty="0"/>
              <a:t>Roll off: -20dB/decade</a:t>
            </a:r>
          </a:p>
          <a:p>
            <a:endParaRPr lang="en-US" dirty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 descr="http://ece.ninja/383/lecture/img/lecture25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42" y="2675467"/>
            <a:ext cx="7363116" cy="18313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5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Pass Filter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For a Low Pass filter, the attenuation applied to an input signal depends on the input frequency.  </a:t>
            </a:r>
            <a:endParaRPr lang="en-US" dirty="0" smtClean="0"/>
          </a:p>
          <a:p>
            <a:r>
              <a:rPr lang="en-US" dirty="0" smtClean="0"/>
              <a:t>Relationship </a:t>
            </a:r>
            <a:r>
              <a:rPr lang="en-US" dirty="0"/>
              <a:t>is characterized in the filters frequency response graph. </a:t>
            </a:r>
            <a:r>
              <a:rPr lang="en-US" sz="1800" u="sng" dirty="0" smtClean="0">
                <a:hlinkClick r:id="rId2"/>
              </a:rPr>
              <a:t>http://www.electronics-tutorials.ws/filter/fil10.gif</a:t>
            </a:r>
            <a:endParaRPr lang="en-US" sz="1800" u="sng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 descr="http://www.electronics-tutorials.ws/filter/fil1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1" y="3090331"/>
            <a:ext cx="3240156" cy="333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1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smtClean="0"/>
              <a:t>Filter Design Problems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Lets test out understanding of all these concepts with a filter design problem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1.  </a:t>
            </a:r>
            <a:r>
              <a:rPr lang="en-US" u="sng" dirty="0" smtClean="0"/>
              <a:t>Aliasing:</a:t>
            </a:r>
          </a:p>
          <a:p>
            <a:r>
              <a:rPr lang="en-US" dirty="0" smtClean="0"/>
              <a:t>Your </a:t>
            </a:r>
            <a:r>
              <a:rPr lang="en-US" dirty="0"/>
              <a:t>sampling an analog signal at 48kHz.  List all the frequencies that will look like 2kHz signals.</a:t>
            </a:r>
          </a:p>
          <a:p>
            <a:pPr marL="403225" lvl="1" indent="0">
              <a:buNone/>
            </a:pPr>
            <a:r>
              <a:rPr lang="en-US" sz="2400" dirty="0"/>
              <a:t>1st harmonic:	2kHz		</a:t>
            </a:r>
            <a:r>
              <a:rPr lang="en-US" sz="2400" dirty="0" smtClean="0"/>
              <a:t>	</a:t>
            </a:r>
          </a:p>
          <a:p>
            <a:pPr marL="403225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48khz-2khz </a:t>
            </a:r>
            <a:r>
              <a:rPr lang="en-US" sz="2400" dirty="0"/>
              <a:t>= </a:t>
            </a:r>
            <a:r>
              <a:rPr lang="en-US" sz="2400" dirty="0" smtClean="0"/>
              <a:t>46kHz</a:t>
            </a:r>
          </a:p>
          <a:p>
            <a:pPr marL="403225" lvl="1" indent="0">
              <a:buNone/>
            </a:pPr>
            <a:r>
              <a:rPr lang="en-US" sz="2400" dirty="0" smtClean="0"/>
              <a:t>2st </a:t>
            </a:r>
            <a:r>
              <a:rPr lang="en-US" sz="2400" dirty="0"/>
              <a:t>harmonic:	48khz+2kHz=50kHz	</a:t>
            </a:r>
          </a:p>
          <a:p>
            <a:pPr marL="403225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96khz-2khz </a:t>
            </a:r>
            <a:r>
              <a:rPr lang="en-US" sz="2400" dirty="0"/>
              <a:t>= </a:t>
            </a:r>
            <a:r>
              <a:rPr lang="en-US" sz="2400" dirty="0" smtClean="0"/>
              <a:t>94kHz</a:t>
            </a:r>
          </a:p>
          <a:p>
            <a:pPr marL="403225" lvl="1" indent="0">
              <a:buNone/>
            </a:pPr>
            <a:r>
              <a:rPr lang="en-US" sz="2400" dirty="0" smtClean="0"/>
              <a:t>3st </a:t>
            </a:r>
            <a:r>
              <a:rPr lang="en-US" sz="2400" dirty="0"/>
              <a:t>harmonic:	96khz+2kHz=98kHz	</a:t>
            </a:r>
          </a:p>
          <a:p>
            <a:pPr marL="403225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144khz-2khz </a:t>
            </a:r>
            <a:r>
              <a:rPr lang="en-US" sz="2400" dirty="0"/>
              <a:t>= 142kHz</a:t>
            </a:r>
            <a:endParaRPr lang="en-US" sz="2400" dirty="0" smtClean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1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 </a:t>
            </a:r>
            <a:r>
              <a:rPr lang="en-US" u="sng" dirty="0"/>
              <a:t>Decades:</a:t>
            </a:r>
            <a:endParaRPr lang="en-US" dirty="0"/>
          </a:p>
          <a:p>
            <a:r>
              <a:rPr lang="en-US" dirty="0"/>
              <a:t>A first-order LPF has a cutoff frequency of 2kHz.  Describe the attenuation of a 80kHz input signal in decibels and as a ratio of output voltage to input voltage.</a:t>
            </a:r>
          </a:p>
          <a:p>
            <a:pPr marL="403225" lvl="1" indent="0">
              <a:buNone/>
            </a:pPr>
            <a:r>
              <a:rPr lang="en-US" sz="2400" dirty="0"/>
              <a:t>Since a decade is a multiplicative factor of 10, we need to find how may powers of 10 you have to multiply by in order to increase 2 to 80.  In order </a:t>
            </a:r>
            <a:r>
              <a:rPr lang="en-US" sz="2400" dirty="0" smtClean="0"/>
              <a:t>words</a:t>
            </a:r>
          </a:p>
          <a:p>
            <a:pPr marL="403225" lvl="1" indent="0">
              <a:buNone/>
            </a:pPr>
            <a:r>
              <a:rPr lang="en-US" sz="2400" dirty="0" smtClean="0"/>
              <a:t>2*10^x = 80, solving for X yields</a:t>
            </a:r>
          </a:p>
          <a:p>
            <a:pPr marL="403225" lvl="1" indent="0">
              <a:buNone/>
            </a:pPr>
            <a:r>
              <a:rPr lang="en-US" sz="2400" dirty="0" smtClean="0"/>
              <a:t>x </a:t>
            </a:r>
            <a:r>
              <a:rPr lang="en-US" sz="2400" dirty="0"/>
              <a:t>= log_10(80/2) = </a:t>
            </a:r>
            <a:r>
              <a:rPr lang="en-US" sz="2400" dirty="0" smtClean="0"/>
              <a:t>1.6 dB/decade</a:t>
            </a:r>
            <a:endParaRPr lang="en-US" sz="2400" dirty="0"/>
          </a:p>
          <a:p>
            <a:endParaRPr lang="en-US" dirty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5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 </a:t>
            </a:r>
            <a:r>
              <a:rPr lang="en-US" u="sng" dirty="0" smtClean="0"/>
              <a:t>Decades </a:t>
            </a:r>
            <a:r>
              <a:rPr lang="en-US" u="sng" dirty="0" err="1" smtClean="0"/>
              <a:t>Cont</a:t>
            </a:r>
            <a:r>
              <a:rPr lang="en-US" u="sng" dirty="0" smtClean="0"/>
              <a:t>:</a:t>
            </a:r>
            <a:endParaRPr lang="en-US" dirty="0"/>
          </a:p>
          <a:p>
            <a:pPr marL="403225" lvl="1" indent="0">
              <a:buNone/>
            </a:pPr>
            <a:r>
              <a:rPr lang="en-US" sz="2400" dirty="0"/>
              <a:t>So we know that a 80khz waveform is 1.6 decades above a 2khz waveform.  Since the </a:t>
            </a:r>
            <a:r>
              <a:rPr lang="en-US" sz="2400"/>
              <a:t>LPF </a:t>
            </a:r>
            <a:r>
              <a:rPr lang="en-US" sz="2400" smtClean="0"/>
              <a:t>attenuates </a:t>
            </a:r>
            <a:r>
              <a:rPr lang="en-US" sz="2400" dirty="0"/>
              <a:t>-20db/decade, the 80khz waveform will be attenuated 1.6*-20 = -</a:t>
            </a:r>
            <a:r>
              <a:rPr lang="en-US" sz="2400" dirty="0" smtClean="0"/>
              <a:t>32db</a:t>
            </a:r>
          </a:p>
          <a:p>
            <a:pPr marL="403225" lvl="1" indent="0">
              <a:buNone/>
            </a:pPr>
            <a:endParaRPr lang="en-US" sz="2400" dirty="0" smtClean="0"/>
          </a:p>
          <a:p>
            <a:pPr marL="403225" lvl="1" indent="0">
              <a:buNone/>
            </a:pPr>
            <a:r>
              <a:rPr lang="en-US" sz="2400" dirty="0" smtClean="0"/>
              <a:t>Decibels </a:t>
            </a:r>
            <a:r>
              <a:rPr lang="en-US" sz="2400" dirty="0"/>
              <a:t>can be converted to the ratio of output/input using its definition</a:t>
            </a:r>
            <a:r>
              <a:rPr lang="en-US" sz="2400" dirty="0" smtClean="0"/>
              <a:t>...</a:t>
            </a:r>
          </a:p>
          <a:p>
            <a:pPr marL="403225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32db = 20db </a:t>
            </a:r>
            <a:r>
              <a:rPr lang="en-US" sz="2400" dirty="0" smtClean="0"/>
              <a:t>log_10(</a:t>
            </a:r>
            <a:r>
              <a:rPr lang="en-US" sz="2400" dirty="0" err="1" smtClean="0"/>
              <a:t>V_out</a:t>
            </a:r>
            <a:r>
              <a:rPr lang="en-US" sz="2400" dirty="0" smtClean="0"/>
              <a:t>/</a:t>
            </a:r>
            <a:r>
              <a:rPr lang="en-US" sz="2400" dirty="0" err="1" smtClean="0"/>
              <a:t>V_in</a:t>
            </a:r>
            <a:r>
              <a:rPr lang="en-US" sz="2400" dirty="0" smtClean="0"/>
              <a:t>)</a:t>
            </a:r>
          </a:p>
          <a:p>
            <a:pPr marL="403225" lvl="1" indent="0">
              <a:buNone/>
            </a:pPr>
            <a:r>
              <a:rPr lang="en-US" sz="2400" dirty="0" err="1" smtClean="0"/>
              <a:t>V_out</a:t>
            </a:r>
            <a:r>
              <a:rPr lang="en-US" sz="2400" dirty="0" smtClean="0"/>
              <a:t>/Vin </a:t>
            </a:r>
            <a:r>
              <a:rPr lang="en-US" sz="2400" dirty="0"/>
              <a:t>= 0.025 = 1/40</a:t>
            </a:r>
          </a:p>
          <a:p>
            <a:endParaRPr lang="en-US" dirty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 </a:t>
            </a:r>
            <a:r>
              <a:rPr lang="en-US" u="sng" dirty="0"/>
              <a:t>ADC convert:</a:t>
            </a:r>
            <a:endParaRPr lang="en-US" dirty="0"/>
          </a:p>
          <a:p>
            <a:r>
              <a:rPr lang="en-US" dirty="0"/>
              <a:t>You are working with a 10-bit ADC and would like to attenuate some frequency below 1/2 ULP.  How many dB will be required to achieve </a:t>
            </a:r>
            <a:r>
              <a:rPr lang="en-US" dirty="0" smtClean="0"/>
              <a:t>this?</a:t>
            </a:r>
          </a:p>
          <a:p>
            <a:pPr marL="403225" lvl="1" indent="0">
              <a:buNone/>
            </a:pPr>
            <a:r>
              <a:rPr lang="en-US" sz="2400" dirty="0" smtClean="0"/>
              <a:t>A 10-bit ADC has a range of [0-1023], so half the unit of least place will be 1 part in 2048</a:t>
            </a:r>
          </a:p>
          <a:p>
            <a:pPr marL="403225" lvl="1" indent="0">
              <a:buNone/>
            </a:pPr>
            <a:r>
              <a:rPr lang="en-US" sz="2400" dirty="0" smtClean="0"/>
              <a:t>In </a:t>
            </a:r>
            <a:r>
              <a:rPr lang="en-US" sz="2400" dirty="0"/>
              <a:t>terms of decibels </a:t>
            </a:r>
            <a:r>
              <a:rPr lang="en-US" sz="2400" dirty="0" smtClean="0"/>
              <a:t>this </a:t>
            </a:r>
            <a:r>
              <a:rPr lang="en-US" sz="2400" dirty="0"/>
              <a:t>is 20*log_10(1/2^11) = -66dB</a:t>
            </a:r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5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 </a:t>
            </a:r>
            <a:r>
              <a:rPr lang="en-US" u="sng" dirty="0"/>
              <a:t>Sampling frequency:</a:t>
            </a:r>
            <a:endParaRPr lang="en-US" dirty="0"/>
          </a:p>
          <a:p>
            <a:r>
              <a:rPr lang="en-US" dirty="0"/>
              <a:t>Given:</a:t>
            </a:r>
          </a:p>
          <a:p>
            <a:pPr lvl="1"/>
            <a:r>
              <a:rPr lang="en-US" dirty="0"/>
              <a:t>Signal of interest is 0-2KHz</a:t>
            </a:r>
          </a:p>
          <a:p>
            <a:pPr lvl="1"/>
            <a:r>
              <a:rPr lang="en-US" dirty="0" smtClean="0"/>
              <a:t>2nd </a:t>
            </a:r>
            <a:r>
              <a:rPr lang="en-US" dirty="0"/>
              <a:t>order filter</a:t>
            </a:r>
          </a:p>
          <a:p>
            <a:pPr lvl="1"/>
            <a:r>
              <a:rPr lang="en-US" dirty="0"/>
              <a:t>10-bit ADC</a:t>
            </a:r>
          </a:p>
          <a:p>
            <a:r>
              <a:rPr lang="en-US" dirty="0"/>
              <a:t>What is the minimum sampling rate?</a:t>
            </a:r>
          </a:p>
          <a:p>
            <a:pPr marL="403225" lvl="1" indent="0">
              <a:buNone/>
            </a:pPr>
            <a:r>
              <a:rPr lang="en-US" sz="2400" dirty="0"/>
              <a:t>Reduce first fold-back to -66bB so that its at most 1/2ULP. Since the corner frequency is set to 2Kh, first fold-back to 2Khz must be reduced -63dB.  At -40dB/decade this is 1.58 decades above 2kHz or 2kHz*10^1.58 = </a:t>
            </a:r>
            <a:r>
              <a:rPr lang="en-US" sz="2400" dirty="0" smtClean="0"/>
              <a:t>76kHz.</a:t>
            </a:r>
          </a:p>
          <a:p>
            <a:pPr marL="403225" lvl="1" indent="0">
              <a:buNone/>
            </a:pPr>
            <a:r>
              <a:rPr lang="en-US" sz="2400" dirty="0" smtClean="0"/>
              <a:t>Thus</a:t>
            </a:r>
            <a:r>
              <a:rPr lang="en-US" sz="2400" dirty="0"/>
              <a:t>, the minimum sampling frequency is 78Khz.</a:t>
            </a:r>
            <a:endParaRPr lang="en-US" sz="2400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36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Project Proposals Due Today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Digital Low Pass Filter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Filtering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Low Pass Filter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Filter Design Problems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 </a:t>
            </a:r>
            <a:r>
              <a:rPr lang="en-US" u="sng" dirty="0"/>
              <a:t>Sampling frequency:</a:t>
            </a:r>
            <a:endParaRPr lang="en-US" dirty="0"/>
          </a:p>
          <a:p>
            <a:r>
              <a:rPr lang="en-US" sz="2000" dirty="0"/>
              <a:t>Given:</a:t>
            </a:r>
          </a:p>
          <a:p>
            <a:pPr lvl="1"/>
            <a:r>
              <a:rPr lang="en-US" sz="1800" dirty="0" smtClean="0"/>
              <a:t>Signal </a:t>
            </a:r>
            <a:r>
              <a:rPr lang="en-US" sz="1800" dirty="0"/>
              <a:t>of interest is 0-2KHz</a:t>
            </a:r>
          </a:p>
          <a:p>
            <a:pPr lvl="1"/>
            <a:r>
              <a:rPr lang="en-US" sz="1800" dirty="0"/>
              <a:t>1st order filter</a:t>
            </a:r>
          </a:p>
          <a:p>
            <a:pPr lvl="1"/>
            <a:r>
              <a:rPr lang="en-US" sz="1800" dirty="0"/>
              <a:t>8-bit ADC</a:t>
            </a:r>
          </a:p>
          <a:p>
            <a:r>
              <a:rPr lang="en-US" dirty="0"/>
              <a:t>What is the sampling rate?</a:t>
            </a:r>
          </a:p>
          <a:p>
            <a:pPr marL="403225" lvl="1" indent="0">
              <a:buNone/>
            </a:pPr>
            <a:r>
              <a:rPr lang="en-US" dirty="0"/>
              <a:t>The underlying goal here is to reduce any noise folded back into our signal band below 1 ULP in the ADC.  </a:t>
            </a:r>
            <a:endParaRPr lang="en-US" dirty="0" smtClean="0"/>
          </a:p>
          <a:p>
            <a:pPr marL="403225" lvl="1" indent="0">
              <a:buNone/>
            </a:pPr>
            <a:r>
              <a:rPr lang="en-US" dirty="0" smtClean="0"/>
              <a:t>Since </a:t>
            </a:r>
            <a:r>
              <a:rPr lang="en-US" dirty="0"/>
              <a:t>we are using an 8-bit ADC, we want to reduce the noise to 1/256 of the signal.  </a:t>
            </a:r>
            <a:endParaRPr lang="en-US" dirty="0" smtClean="0"/>
          </a:p>
          <a:p>
            <a:pPr marL="403225" lvl="1" indent="0">
              <a:buNone/>
            </a:pPr>
            <a:r>
              <a:rPr lang="en-US" dirty="0" smtClean="0"/>
              <a:t>This </a:t>
            </a:r>
            <a:r>
              <a:rPr lang="en-US" dirty="0"/>
              <a:t>works out to -48dB</a:t>
            </a:r>
            <a:r>
              <a:rPr lang="en-US" dirty="0" smtClean="0"/>
              <a:t>.</a:t>
            </a:r>
          </a:p>
          <a:p>
            <a:pPr marL="403225" lvl="1" indent="0">
              <a:buNone/>
            </a:pP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5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 </a:t>
            </a:r>
            <a:r>
              <a:rPr lang="en-US" u="sng" dirty="0"/>
              <a:t>Sampling </a:t>
            </a:r>
            <a:r>
              <a:rPr lang="en-US" u="sng" dirty="0" smtClean="0"/>
              <a:t>frequency </a:t>
            </a:r>
            <a:r>
              <a:rPr lang="en-US" u="sng" dirty="0" err="1" smtClean="0"/>
              <a:t>Cont</a:t>
            </a:r>
            <a:r>
              <a:rPr lang="en-US" u="sng" dirty="0" smtClean="0"/>
              <a:t>:</a:t>
            </a:r>
            <a:endParaRPr lang="en-US" dirty="0"/>
          </a:p>
          <a:p>
            <a:pPr marL="403225" lvl="1" indent="0">
              <a:buNone/>
            </a:pPr>
            <a:r>
              <a:rPr lang="en-US" dirty="0" smtClean="0"/>
              <a:t>If </a:t>
            </a:r>
            <a:r>
              <a:rPr lang="en-US" dirty="0"/>
              <a:t>we sample the signal at F_s, then the region between [F_s-2k, F_s] will get folded back into our signal band.  </a:t>
            </a:r>
            <a:endParaRPr lang="en-US" dirty="0" smtClean="0"/>
          </a:p>
          <a:p>
            <a:pPr marL="403225" lvl="1" indent="0">
              <a:buNone/>
            </a:pPr>
            <a:r>
              <a:rPr lang="en-US" dirty="0" smtClean="0"/>
              <a:t>Consequently</a:t>
            </a:r>
            <a:r>
              <a:rPr lang="en-US" dirty="0"/>
              <a:t>, the filter has between 2k and F_s-2k to attenuate the signal.  </a:t>
            </a:r>
            <a:endParaRPr lang="en-US" dirty="0" smtClean="0"/>
          </a:p>
          <a:p>
            <a:pPr marL="403225" lvl="1" indent="0">
              <a:buNone/>
            </a:pPr>
            <a:r>
              <a:rPr lang="en-US" dirty="0" smtClean="0"/>
              <a:t>Since </a:t>
            </a:r>
            <a:r>
              <a:rPr lang="en-US" dirty="0"/>
              <a:t>we have a first order filter, we will get -20dB of attenuation for every decade.  </a:t>
            </a:r>
            <a:endParaRPr lang="en-US" dirty="0" smtClean="0"/>
          </a:p>
          <a:p>
            <a:pPr marL="403225" lvl="1" indent="0">
              <a:buNone/>
            </a:pPr>
            <a:r>
              <a:rPr lang="en-US" dirty="0" smtClean="0"/>
              <a:t>Since </a:t>
            </a:r>
            <a:r>
              <a:rPr lang="en-US" dirty="0"/>
              <a:t>we need -48dB, we will need 2.4 decades, or a factor of 251 over 2k or 502kHz.  </a:t>
            </a:r>
            <a:endParaRPr lang="en-US" dirty="0" smtClean="0"/>
          </a:p>
          <a:p>
            <a:pPr marL="403225" lvl="1" indent="0">
              <a:buNone/>
            </a:pPr>
            <a:r>
              <a:rPr lang="en-US" dirty="0" smtClean="0"/>
              <a:t>Thus </a:t>
            </a:r>
            <a:r>
              <a:rPr lang="en-US" dirty="0"/>
              <a:t>we have F_s - 4k = 502k or F_s = 506kHz.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46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333664" cy="432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  </a:t>
            </a:r>
            <a:r>
              <a:rPr lang="en-US" u="sng" dirty="0"/>
              <a:t>Sampling frequency:</a:t>
            </a:r>
            <a:endParaRPr lang="en-US" dirty="0"/>
          </a:p>
          <a:p>
            <a:r>
              <a:rPr lang="en-US" sz="2000" dirty="0"/>
              <a:t>Given:</a:t>
            </a:r>
          </a:p>
          <a:p>
            <a:pPr lvl="1"/>
            <a:r>
              <a:rPr lang="en-US" sz="2000" dirty="0"/>
              <a:t>Signal of interest is 0-2KHz</a:t>
            </a:r>
          </a:p>
          <a:p>
            <a:pPr lvl="1"/>
            <a:r>
              <a:rPr lang="en-US" sz="2000" dirty="0"/>
              <a:t>1st order filter</a:t>
            </a:r>
          </a:p>
          <a:p>
            <a:pPr lvl="1"/>
            <a:r>
              <a:rPr lang="en-US" sz="2000" dirty="0"/>
              <a:t>10-bit ADC</a:t>
            </a:r>
          </a:p>
          <a:p>
            <a:r>
              <a:rPr lang="en-US" dirty="0"/>
              <a:t>What is the minimum sampling rate?</a:t>
            </a:r>
          </a:p>
          <a:p>
            <a:pPr marL="403225" lvl="1" indent="0">
              <a:buNone/>
            </a:pPr>
            <a:r>
              <a:rPr lang="en-US" dirty="0"/>
              <a:t>Reduce first fold-back to -66bB so that its at most 1/2ULP. Since the corner frequency is set to 2Kh, first fold-back to 2Khz must be reduced -63dB.  At -20dB/decade this is 3.15 decades above 2kHz or 2kHz*10^3.15 = 2.8Mhz</a:t>
            </a:r>
          </a:p>
          <a:p>
            <a:pPr marL="403225" lvl="1" indent="0">
              <a:buNone/>
            </a:pPr>
            <a:r>
              <a:rPr lang="en-US" dirty="0"/>
              <a:t>Thus, the minimum sampling frequency is 2.8Mhz + 2Khz = 2.8Mhz Wow, what a difference that extra order in the filter made!</a:t>
            </a:r>
          </a:p>
          <a:p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0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7.  </a:t>
            </a:r>
            <a:r>
              <a:rPr lang="en-US" u="sng" dirty="0"/>
              <a:t>Filter specs:</a:t>
            </a:r>
            <a:endParaRPr lang="en-US" dirty="0"/>
          </a:p>
          <a:p>
            <a:r>
              <a:rPr lang="en-US" sz="2000" dirty="0"/>
              <a:t>Given:</a:t>
            </a:r>
          </a:p>
          <a:p>
            <a:pPr lvl="1"/>
            <a:r>
              <a:rPr lang="en-US" sz="2000" dirty="0"/>
              <a:t>Signal of interest is 0-2KHz</a:t>
            </a:r>
          </a:p>
          <a:p>
            <a:pPr lvl="1"/>
            <a:r>
              <a:rPr lang="en-US" sz="2000" dirty="0"/>
              <a:t>8-bit ADC</a:t>
            </a:r>
          </a:p>
          <a:p>
            <a:pPr lvl="1"/>
            <a:r>
              <a:rPr lang="en-US" sz="2000" dirty="0"/>
              <a:t>Maximum possible sampling rate of 80KHz</a:t>
            </a:r>
          </a:p>
          <a:p>
            <a:r>
              <a:rPr lang="en-US" dirty="0"/>
              <a:t>What order filter do we need?</a:t>
            </a:r>
          </a:p>
          <a:p>
            <a:pPr marL="403225" lvl="1" indent="0">
              <a:buNone/>
            </a:pPr>
            <a:r>
              <a:rPr lang="en-US" dirty="0"/>
              <a:t>An 8-bit ADC required -48db of attenuation to get the noise below 1ulp (unit of least position).  From 2kHz to 78kHz is 1.6 decades (solve 2*10^x = 78) The roll off of an x-order LPF is -20*x </a:t>
            </a:r>
            <a:r>
              <a:rPr lang="en-US" dirty="0" err="1"/>
              <a:t>db</a:t>
            </a:r>
            <a:r>
              <a:rPr lang="en-US" dirty="0"/>
              <a:t>/decade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	-</a:t>
            </a:r>
            <a:r>
              <a:rPr lang="en-US" sz="1800" dirty="0"/>
              <a:t>20*x </a:t>
            </a:r>
            <a:r>
              <a:rPr lang="en-US" sz="1800" dirty="0" err="1"/>
              <a:t>db</a:t>
            </a:r>
            <a:r>
              <a:rPr lang="en-US" sz="1800" dirty="0"/>
              <a:t>       </a:t>
            </a:r>
            <a:r>
              <a:rPr lang="en-US" sz="1800" dirty="0" smtClean="0"/>
              <a:t>-</a:t>
            </a:r>
            <a:r>
              <a:rPr lang="en-US" sz="1800" dirty="0"/>
              <a:t>48 </a:t>
            </a:r>
            <a:r>
              <a:rPr lang="en-US" sz="1800" dirty="0" err="1"/>
              <a:t>db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------------ </a:t>
            </a:r>
            <a:r>
              <a:rPr lang="en-US" sz="1800" dirty="0"/>
              <a:t>= ---------------	</a:t>
            </a:r>
            <a:r>
              <a:rPr lang="en-US" sz="1800" dirty="0" smtClean="0">
                <a:sym typeface="Wingdings" panose="05000000000000000000" pitchFamily="2" charset="2"/>
              </a:rPr>
              <a:t> </a:t>
            </a:r>
            <a:r>
              <a:rPr lang="en-US" sz="1800" dirty="0" smtClean="0"/>
              <a:t>x </a:t>
            </a:r>
            <a:r>
              <a:rPr lang="en-US" sz="1800" dirty="0"/>
              <a:t>= 1.5, so 2nd order filter is needed.</a:t>
            </a:r>
          </a:p>
          <a:p>
            <a:pPr marL="0" indent="0">
              <a:buNone/>
            </a:pPr>
            <a:r>
              <a:rPr lang="en-US" sz="1800" dirty="0"/>
              <a:t> 	decade        </a:t>
            </a:r>
            <a:r>
              <a:rPr lang="en-US" sz="1800" dirty="0" smtClean="0"/>
              <a:t>1.6 </a:t>
            </a:r>
            <a:r>
              <a:rPr lang="en-US" sz="1800" dirty="0"/>
              <a:t>decade</a:t>
            </a:r>
          </a:p>
          <a:p>
            <a:pPr marL="403225" lvl="1" indent="0">
              <a:buNone/>
            </a:pPr>
            <a:endParaRPr lang="en-US" dirty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42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8.  </a:t>
            </a:r>
            <a:r>
              <a:rPr lang="en-US" u="sng" dirty="0"/>
              <a:t>Signal bandwidth:</a:t>
            </a:r>
            <a:endParaRPr lang="en-US" dirty="0"/>
          </a:p>
          <a:p>
            <a:r>
              <a:rPr lang="en-US" sz="2000" dirty="0"/>
              <a:t>Given:</a:t>
            </a:r>
          </a:p>
          <a:p>
            <a:pPr lvl="1"/>
            <a:r>
              <a:rPr lang="en-US" sz="2000" dirty="0"/>
              <a:t>16-bit ADC</a:t>
            </a:r>
          </a:p>
          <a:p>
            <a:pPr lvl="1"/>
            <a:r>
              <a:rPr lang="en-US" sz="2000" dirty="0"/>
              <a:t>4th order filter</a:t>
            </a:r>
          </a:p>
          <a:p>
            <a:pPr lvl="1"/>
            <a:r>
              <a:rPr lang="en-US" sz="2000" dirty="0"/>
              <a:t>Sampling frequency 250kHz</a:t>
            </a:r>
          </a:p>
          <a:p>
            <a:r>
              <a:rPr lang="en-US" dirty="0"/>
              <a:t>What is the maximum frequency of the signal of interest?</a:t>
            </a:r>
          </a:p>
          <a:p>
            <a:pPr marL="403225" lvl="1" indent="0">
              <a:buNone/>
            </a:pPr>
            <a:r>
              <a:rPr lang="en-US" sz="2400" dirty="0"/>
              <a:t>A 16-bit ADC required -96db of attenuation to get the noise below 1ulp.</a:t>
            </a:r>
          </a:p>
          <a:p>
            <a:pPr marL="403225" lvl="1" indent="0">
              <a:buNone/>
            </a:pPr>
            <a:r>
              <a:rPr lang="en-US" sz="2400" dirty="0"/>
              <a:t>Let the sampling frequency be called alpha.</a:t>
            </a:r>
          </a:p>
          <a:p>
            <a:pPr marL="403225" lvl="1" indent="0">
              <a:buNone/>
            </a:pPr>
            <a:r>
              <a:rPr lang="en-US" sz="2400" dirty="0"/>
              <a:t>Fold back will occur at 250k - alpha.</a:t>
            </a:r>
            <a:endParaRPr lang="en-US" sz="2400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8.  </a:t>
            </a:r>
            <a:r>
              <a:rPr lang="en-US" u="sng" dirty="0"/>
              <a:t>Signal </a:t>
            </a:r>
            <a:r>
              <a:rPr lang="en-US" u="sng" dirty="0" smtClean="0"/>
              <a:t>bandwidth </a:t>
            </a:r>
            <a:r>
              <a:rPr lang="en-US" u="sng" dirty="0" err="1" smtClean="0"/>
              <a:t>Cont</a:t>
            </a:r>
            <a:r>
              <a:rPr lang="en-US" u="sng" dirty="0" smtClean="0"/>
              <a:t>:</a:t>
            </a:r>
            <a:endParaRPr lang="en-US" dirty="0"/>
          </a:p>
          <a:p>
            <a:pPr marL="403225" lvl="1" indent="0">
              <a:buNone/>
            </a:pPr>
            <a:r>
              <a:rPr lang="en-US" sz="2400" dirty="0"/>
              <a:t>Filter must attenuate signal over:</a:t>
            </a:r>
          </a:p>
          <a:p>
            <a:pPr marL="403225" lvl="1" indent="0">
              <a:buNone/>
            </a:pPr>
            <a:r>
              <a:rPr lang="en-US" sz="2400" dirty="0"/>
              <a:t>	alpha*10^x=250k-alpha</a:t>
            </a:r>
          </a:p>
          <a:p>
            <a:pPr marL="403225" lvl="1" indent="0">
              <a:buNone/>
            </a:pPr>
            <a:r>
              <a:rPr lang="en-US" sz="2400" dirty="0"/>
              <a:t>	log((250k-alpha)/alpha) decades</a:t>
            </a:r>
          </a:p>
          <a:p>
            <a:pPr marL="403225" lvl="1" indent="0">
              <a:buNone/>
            </a:pPr>
            <a:r>
              <a:rPr lang="en-US" sz="2400" dirty="0"/>
              <a:t>4th order filter rolls off at -80db/decade </a:t>
            </a:r>
          </a:p>
          <a:p>
            <a:pPr marL="403225" lvl="1" indent="0">
              <a:buNone/>
            </a:pPr>
            <a:endParaRPr lang="en-US" sz="2400" dirty="0" smtClean="0"/>
          </a:p>
          <a:p>
            <a:pPr marL="403225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80 </a:t>
            </a:r>
            <a:r>
              <a:rPr lang="en-US" sz="2400" dirty="0" err="1"/>
              <a:t>db</a:t>
            </a:r>
            <a:r>
              <a:rPr lang="en-US" sz="2400" dirty="0"/>
              <a:t>                 -96 </a:t>
            </a:r>
            <a:r>
              <a:rPr lang="en-US" sz="2400" dirty="0" err="1"/>
              <a:t>db</a:t>
            </a:r>
            <a:endParaRPr lang="en-US" sz="2400" dirty="0"/>
          </a:p>
          <a:p>
            <a:pPr marL="403225" lvl="1" indent="0">
              <a:buNone/>
            </a:pPr>
            <a:r>
              <a:rPr lang="en-US" sz="2400" dirty="0"/>
              <a:t>-------- = ------------------------------</a:t>
            </a:r>
          </a:p>
          <a:p>
            <a:pPr marL="403225" lvl="1" indent="0">
              <a:buNone/>
            </a:pPr>
            <a:r>
              <a:rPr lang="en-US" sz="2400" dirty="0"/>
              <a:t>decade    log((250k-alpha)/alpha) decade</a:t>
            </a:r>
          </a:p>
          <a:p>
            <a:pPr marL="403225" lvl="1" indent="0">
              <a:buNone/>
            </a:pPr>
            <a:r>
              <a:rPr lang="en-US" sz="2400" dirty="0"/>
              <a:t> </a:t>
            </a:r>
          </a:p>
          <a:p>
            <a:pPr marL="403225" lvl="1" indent="0">
              <a:buNone/>
            </a:pPr>
            <a:r>
              <a:rPr lang="en-US" sz="2400" dirty="0"/>
              <a:t>alpha = 14.8Khz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1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1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/>
              <a:t>Filtering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Problem with sampling analog </a:t>
            </a:r>
            <a:r>
              <a:rPr lang="en-US" b="0" dirty="0"/>
              <a:t>signal at discrete </a:t>
            </a:r>
            <a:r>
              <a:rPr lang="en-US" b="0" dirty="0" smtClean="0"/>
              <a:t>times? </a:t>
            </a:r>
          </a:p>
          <a:p>
            <a:pPr lvl="1"/>
            <a:r>
              <a:rPr lang="en-US" b="0" dirty="0" smtClean="0"/>
              <a:t>Aliasing </a:t>
            </a:r>
            <a:r>
              <a:rPr lang="en-US" b="0" dirty="0"/>
              <a:t>problems with frequency </a:t>
            </a:r>
            <a:r>
              <a:rPr lang="en-US" b="0" dirty="0" smtClean="0"/>
              <a:t>folding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000" b="0" dirty="0" smtClean="0"/>
              <a:t>Frequency Folding creates </a:t>
            </a:r>
            <a:r>
              <a:rPr lang="en-US" sz="2000" b="0" dirty="0"/>
              <a:t>problems in sampled systems like </a:t>
            </a:r>
            <a:r>
              <a:rPr lang="en-US" sz="2000" b="0" dirty="0" smtClean="0"/>
              <a:t>an ADC </a:t>
            </a:r>
            <a:r>
              <a:rPr lang="en-US" sz="2000" b="0" dirty="0"/>
              <a:t>because noise anywhere in the spectrum will fold back into our sampling region as shown </a:t>
            </a:r>
            <a:r>
              <a:rPr lang="en-US" sz="2000" b="0" dirty="0" smtClean="0"/>
              <a:t>below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25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2526560"/>
            <a:ext cx="4340225" cy="389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8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In order to address this problem we will utilize a principle called attenuation. </a:t>
            </a:r>
            <a:endParaRPr lang="en-US" b="0" dirty="0" smtClean="0"/>
          </a:p>
          <a:p>
            <a:r>
              <a:rPr lang="en-US" dirty="0" smtClean="0"/>
              <a:t>Attenuation</a:t>
            </a:r>
            <a:r>
              <a:rPr lang="en-US" b="0" dirty="0" smtClean="0"/>
              <a:t> - process </a:t>
            </a:r>
            <a:r>
              <a:rPr lang="en-US" b="0" dirty="0"/>
              <a:t>of changing the amplitude of a waveform without changing its frequency. </a:t>
            </a:r>
            <a:endParaRPr lang="en-US" b="0" dirty="0" smtClean="0"/>
          </a:p>
          <a:p>
            <a:r>
              <a:rPr lang="en-US" b="0" dirty="0" smtClean="0"/>
              <a:t>Amount of </a:t>
            </a:r>
            <a:r>
              <a:rPr lang="en-US" b="0" dirty="0"/>
              <a:t>attenuation is quantified in terms of decibels</a:t>
            </a:r>
            <a:r>
              <a:rPr lang="en-US" b="0" dirty="0" smtClean="0"/>
              <a:t>.</a:t>
            </a:r>
          </a:p>
          <a:p>
            <a:r>
              <a:rPr lang="en-US" sz="2000" dirty="0"/>
              <a:t>dB = 20 * log (</a:t>
            </a:r>
            <a:r>
              <a:rPr lang="en-US" sz="2000" dirty="0" err="1"/>
              <a:t>V_out</a:t>
            </a:r>
            <a:r>
              <a:rPr lang="en-US" sz="2000" dirty="0"/>
              <a:t>/</a:t>
            </a:r>
            <a:r>
              <a:rPr lang="en-US" sz="2000" dirty="0" err="1"/>
              <a:t>V_in</a:t>
            </a:r>
            <a:r>
              <a:rPr lang="en-US" sz="2000" dirty="0"/>
              <a:t>)</a:t>
            </a:r>
            <a:endParaRPr lang="en-US" sz="2000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93719"/>
              </p:ext>
            </p:extLst>
          </p:nvPr>
        </p:nvGraphicFramePr>
        <p:xfrm>
          <a:off x="5240866" y="3566160"/>
          <a:ext cx="3258608" cy="3291840"/>
        </p:xfrm>
        <a:graphic>
          <a:graphicData uri="http://schemas.openxmlformats.org/drawingml/2006/table">
            <a:tbl>
              <a:tblPr/>
              <a:tblGrid>
                <a:gridCol w="1629304"/>
                <a:gridCol w="162930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V_out</a:t>
                      </a:r>
                      <a:r>
                        <a:rPr lang="en-US" sz="1800" b="1" dirty="0"/>
                        <a:t>/Vin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1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r>
                        <a:rPr lang="en-US" sz="1800" dirty="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1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1/10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-20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1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1/100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-40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1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1/1000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-60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1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1/256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-48.1648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1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1/1024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 </a:t>
                      </a:r>
                      <a:r>
                        <a:rPr lang="en-US" sz="1800" dirty="0" smtClean="0"/>
                        <a:t>-60.206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1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1/1.41254</a:t>
                      </a:r>
                      <a:r>
                        <a:rPr lang="en-US" sz="1800" dirty="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-3dB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1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1/2512</a:t>
                      </a:r>
                      <a:r>
                        <a:rPr lang="en-US" sz="1800" dirty="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-68dB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83400" y="3945468"/>
            <a:ext cx="1608667" cy="34713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83400" y="4301068"/>
            <a:ext cx="1608667" cy="34713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83400" y="4665135"/>
            <a:ext cx="1608667" cy="34713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883400" y="5037669"/>
            <a:ext cx="1608667" cy="34713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883400" y="5410203"/>
            <a:ext cx="1608667" cy="34713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83400" y="5774270"/>
            <a:ext cx="1608667" cy="34713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57736" y="6138337"/>
            <a:ext cx="1608667" cy="34713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57736" y="6502404"/>
            <a:ext cx="1608667" cy="34713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" y="4933951"/>
            <a:ext cx="3642401" cy="129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 bwMode="auto">
          <a:xfrm>
            <a:off x="4085915" y="5173136"/>
            <a:ext cx="706219" cy="65193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pitchFamily="34" charset="0"/>
              </a:rPr>
              <a:t>0.1V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48Khz</a:t>
            </a:r>
          </a:p>
        </p:txBody>
      </p:sp>
    </p:spTree>
    <p:extLst>
      <p:ext uri="{BB962C8B-B14F-4D97-AF65-F5344CB8AC3E}">
        <p14:creationId xmlns:p14="http://schemas.microsoft.com/office/powerpoint/2010/main" val="103008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u="sng" dirty="0"/>
              <a:t>Question 1:</a:t>
            </a:r>
            <a:r>
              <a:rPr lang="en-US" dirty="0"/>
              <a:t>  If you input a 1v sin wave into a circuit that attenuated it by -40dB, what would the amplitude of the output waveform be</a:t>
            </a:r>
            <a:r>
              <a:rPr lang="en-US" dirty="0" smtClean="0"/>
              <a:t>?</a:t>
            </a:r>
          </a:p>
          <a:p>
            <a:pPr marL="342900" indent="-342900"/>
            <a:r>
              <a:rPr lang="en-US" sz="2600" dirty="0" smtClean="0"/>
              <a:t>Given:  dB </a:t>
            </a:r>
            <a:r>
              <a:rPr lang="en-US" sz="2600" dirty="0"/>
              <a:t>= 20 * log (</a:t>
            </a:r>
            <a:r>
              <a:rPr lang="en-US" sz="2600" dirty="0" err="1"/>
              <a:t>V_out</a:t>
            </a:r>
            <a:r>
              <a:rPr lang="en-US" sz="2600" dirty="0"/>
              <a:t>/</a:t>
            </a:r>
            <a:r>
              <a:rPr lang="en-US" sz="2600" dirty="0" err="1"/>
              <a:t>V_in</a:t>
            </a:r>
            <a:r>
              <a:rPr lang="en-US" sz="2600" dirty="0"/>
              <a:t>)</a:t>
            </a:r>
            <a:endParaRPr lang="en-US" sz="2600" b="0" dirty="0"/>
          </a:p>
          <a:p>
            <a:pPr marL="403225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40db = 20 log </a:t>
            </a:r>
            <a:r>
              <a:rPr lang="en-US" sz="2400" dirty="0" smtClean="0"/>
              <a:t>(</a:t>
            </a:r>
            <a:r>
              <a:rPr lang="en-US" sz="2400" dirty="0" err="1" smtClean="0"/>
              <a:t>V_out</a:t>
            </a:r>
            <a:r>
              <a:rPr lang="en-US" sz="2400" dirty="0" smtClean="0"/>
              <a:t>/1V_in)</a:t>
            </a:r>
            <a:endParaRPr lang="en-US" sz="2400" dirty="0"/>
          </a:p>
          <a:p>
            <a:pPr marL="403225" lvl="1" indent="0">
              <a:buNone/>
            </a:pPr>
            <a:r>
              <a:rPr lang="en-US" sz="2400" dirty="0"/>
              <a:t>-2 = log </a:t>
            </a:r>
            <a:r>
              <a:rPr lang="en-US" sz="2400" dirty="0" smtClean="0"/>
              <a:t>(</a:t>
            </a:r>
            <a:r>
              <a:rPr lang="en-US" sz="2400" dirty="0" err="1" smtClean="0"/>
              <a:t>V_out</a:t>
            </a:r>
            <a:r>
              <a:rPr lang="en-US" sz="2400" dirty="0" smtClean="0"/>
              <a:t>/1V_in)</a:t>
            </a:r>
            <a:endParaRPr lang="en-US" sz="2400" dirty="0"/>
          </a:p>
          <a:p>
            <a:pPr marL="403225" lvl="1" indent="0">
              <a:buNone/>
            </a:pPr>
            <a:r>
              <a:rPr lang="en-US" sz="2400" dirty="0" err="1" smtClean="0"/>
              <a:t>V_out</a:t>
            </a:r>
            <a:r>
              <a:rPr lang="en-US" sz="2400" dirty="0" smtClean="0"/>
              <a:t> </a:t>
            </a:r>
            <a:r>
              <a:rPr lang="en-US" sz="2400" dirty="0"/>
              <a:t>= 0.01 </a:t>
            </a:r>
            <a:endParaRPr lang="en-US" sz="2400" dirty="0" smtClean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59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Questions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u="sng" dirty="0"/>
              <a:t>Question 2:</a:t>
            </a:r>
            <a:r>
              <a:rPr lang="en-US" dirty="0"/>
              <a:t>  If you input a 1v sin wave into a circuit that attenuated it by -68dB, what would the amplitude of the output waveform </a:t>
            </a:r>
            <a:r>
              <a:rPr lang="en-US" dirty="0" smtClean="0"/>
              <a:t>be?3</a:t>
            </a:r>
          </a:p>
          <a:p>
            <a:r>
              <a:rPr lang="en-US" dirty="0"/>
              <a:t>Given:  dB = 20 * log (</a:t>
            </a:r>
            <a:r>
              <a:rPr lang="en-US" dirty="0" err="1"/>
              <a:t>V_out</a:t>
            </a:r>
            <a:r>
              <a:rPr lang="en-US" dirty="0"/>
              <a:t>/</a:t>
            </a:r>
            <a:r>
              <a:rPr lang="en-US" dirty="0" err="1"/>
              <a:t>V_in</a:t>
            </a:r>
            <a:r>
              <a:rPr lang="en-US" dirty="0" smtClean="0"/>
              <a:t>)</a:t>
            </a:r>
          </a:p>
          <a:p>
            <a:pPr marL="403225" lvl="1" indent="0">
              <a:buNone/>
            </a:pPr>
            <a:r>
              <a:rPr lang="en-US" sz="2400" dirty="0"/>
              <a:t>-68db = 20 log </a:t>
            </a:r>
            <a:r>
              <a:rPr lang="en-US" sz="2400" dirty="0" smtClean="0"/>
              <a:t>(</a:t>
            </a:r>
            <a:r>
              <a:rPr lang="en-US" sz="2400" dirty="0" err="1" smtClean="0"/>
              <a:t>V_out</a:t>
            </a:r>
            <a:r>
              <a:rPr lang="en-US" sz="2400" dirty="0" smtClean="0"/>
              <a:t>/1V_in)</a:t>
            </a:r>
          </a:p>
          <a:p>
            <a:pPr marL="403225" lvl="1" indent="0">
              <a:buNone/>
            </a:pPr>
            <a:r>
              <a:rPr lang="en-US" sz="2400" dirty="0" smtClean="0"/>
              <a:t>-3.4 = log (</a:t>
            </a:r>
            <a:r>
              <a:rPr lang="en-US" sz="2400" dirty="0" err="1" smtClean="0"/>
              <a:t>V_out</a:t>
            </a:r>
            <a:r>
              <a:rPr lang="en-US" sz="2400" dirty="0" smtClean="0"/>
              <a:t>/1V_in)</a:t>
            </a:r>
          </a:p>
          <a:p>
            <a:pPr marL="403225" lvl="1" indent="0">
              <a:buNone/>
            </a:pPr>
            <a:r>
              <a:rPr lang="en-US" sz="2400" dirty="0" err="1" smtClean="0"/>
              <a:t>V_out</a:t>
            </a:r>
            <a:r>
              <a:rPr lang="en-US" sz="2400" dirty="0" smtClean="0"/>
              <a:t> </a:t>
            </a:r>
            <a:r>
              <a:rPr lang="en-US" sz="2400" dirty="0"/>
              <a:t>= 0.4mV</a:t>
            </a:r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00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Questions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u="sng" dirty="0"/>
              <a:t>Question 3:</a:t>
            </a:r>
            <a:r>
              <a:rPr lang="en-US" dirty="0"/>
              <a:t>  If you reduced a signal by a factor of 1/256, how many dB would you need to attenuate it by? </a:t>
            </a:r>
            <a:endParaRPr lang="en-US" dirty="0" smtClean="0"/>
          </a:p>
          <a:p>
            <a:r>
              <a:rPr lang="en-US" dirty="0" smtClean="0"/>
              <a:t>Given</a:t>
            </a:r>
            <a:r>
              <a:rPr lang="en-US" dirty="0"/>
              <a:t>:  dB = 20 * log (</a:t>
            </a:r>
            <a:r>
              <a:rPr lang="en-US" dirty="0" err="1"/>
              <a:t>V_out</a:t>
            </a:r>
            <a:r>
              <a:rPr lang="en-US" dirty="0"/>
              <a:t>/</a:t>
            </a:r>
            <a:r>
              <a:rPr lang="en-US" dirty="0" err="1"/>
              <a:t>V_in</a:t>
            </a:r>
            <a:r>
              <a:rPr lang="en-US" dirty="0"/>
              <a:t>)</a:t>
            </a:r>
            <a:endParaRPr lang="en-US" b="0" dirty="0"/>
          </a:p>
          <a:p>
            <a:pPr marL="403225" lvl="1" indent="0">
              <a:buNone/>
            </a:pPr>
            <a:r>
              <a:rPr lang="en-US" sz="2400" dirty="0" smtClean="0"/>
              <a:t>20 log (1/256)</a:t>
            </a:r>
          </a:p>
          <a:p>
            <a:pPr marL="403225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48db</a:t>
            </a:r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9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13310</TotalTime>
  <Words>1237</Words>
  <Application>Microsoft Office PowerPoint</Application>
  <PresentationFormat>On-screen Show (4:3)</PresentationFormat>
  <Paragraphs>199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1_Blank Presentation</vt:lpstr>
      <vt:lpstr>PowerPoint Presentation</vt:lpstr>
      <vt:lpstr>Lesson Outline</vt:lpstr>
      <vt:lpstr>Filtering</vt:lpstr>
      <vt:lpstr>Filtering</vt:lpstr>
      <vt:lpstr>Filtering</vt:lpstr>
      <vt:lpstr>Filtering</vt:lpstr>
      <vt:lpstr>Filtering Questions</vt:lpstr>
      <vt:lpstr>Filtering Questions</vt:lpstr>
      <vt:lpstr>Filtering Questions</vt:lpstr>
      <vt:lpstr>Low Pass Filter</vt:lpstr>
      <vt:lpstr>Low Pass Filter</vt:lpstr>
      <vt:lpstr>Low Pass Filter</vt:lpstr>
      <vt:lpstr>Low Pass Filter</vt:lpstr>
      <vt:lpstr>Filter Design Problems</vt:lpstr>
      <vt:lpstr>Filter Design Problem</vt:lpstr>
      <vt:lpstr>Filter Design Problem</vt:lpstr>
      <vt:lpstr>Filter Design Problem</vt:lpstr>
      <vt:lpstr>Filter Design Problem</vt:lpstr>
      <vt:lpstr>Filter Design Problem</vt:lpstr>
      <vt:lpstr>Filter Design Problem</vt:lpstr>
      <vt:lpstr>Filter Design Problem</vt:lpstr>
      <vt:lpstr>Filter Design Problem</vt:lpstr>
      <vt:lpstr>Filter Design Problem</vt:lpstr>
      <vt:lpstr>Filter Design Problem</vt:lpstr>
      <vt:lpstr>Filter Design Problem</vt:lpstr>
      <vt:lpstr>Filter Design Problem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Maj Jeff Falkinburg</cp:lastModifiedBy>
  <cp:revision>660</cp:revision>
  <cp:lastPrinted>2014-08-12T17:37:01Z</cp:lastPrinted>
  <dcterms:created xsi:type="dcterms:W3CDTF">2001-06-27T14:08:57Z</dcterms:created>
  <dcterms:modified xsi:type="dcterms:W3CDTF">2017-03-15T18:38:26Z</dcterms:modified>
</cp:coreProperties>
</file>