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 id="2147483687" r:id="rId2"/>
    <p:sldMasterId id="2147483700" r:id="rId3"/>
  </p:sldMasterIdLst>
  <p:notesMasterIdLst>
    <p:notesMasterId r:id="rId38"/>
  </p:notesMasterIdLst>
  <p:handoutMasterIdLst>
    <p:handoutMasterId r:id="rId39"/>
  </p:handoutMasterIdLst>
  <p:sldIdLst>
    <p:sldId id="364" r:id="rId4"/>
    <p:sldId id="389" r:id="rId5"/>
    <p:sldId id="388" r:id="rId6"/>
    <p:sldId id="300" r:id="rId7"/>
    <p:sldId id="356" r:id="rId8"/>
    <p:sldId id="358" r:id="rId9"/>
    <p:sldId id="357" r:id="rId10"/>
    <p:sldId id="365" r:id="rId11"/>
    <p:sldId id="359" r:id="rId12"/>
    <p:sldId id="366" r:id="rId13"/>
    <p:sldId id="360" r:id="rId14"/>
    <p:sldId id="361" r:id="rId15"/>
    <p:sldId id="362" r:id="rId16"/>
    <p:sldId id="363" r:id="rId17"/>
    <p:sldId id="384" r:id="rId18"/>
    <p:sldId id="385" r:id="rId19"/>
    <p:sldId id="367" r:id="rId20"/>
    <p:sldId id="375" r:id="rId21"/>
    <p:sldId id="386" r:id="rId22"/>
    <p:sldId id="390" r:id="rId23"/>
    <p:sldId id="368" r:id="rId24"/>
    <p:sldId id="391" r:id="rId25"/>
    <p:sldId id="378" r:id="rId26"/>
    <p:sldId id="392" r:id="rId27"/>
    <p:sldId id="369" r:id="rId28"/>
    <p:sldId id="376" r:id="rId29"/>
    <p:sldId id="377" r:id="rId30"/>
    <p:sldId id="379" r:id="rId31"/>
    <p:sldId id="370" r:id="rId32"/>
    <p:sldId id="380" r:id="rId33"/>
    <p:sldId id="372" r:id="rId34"/>
    <p:sldId id="381" r:id="rId35"/>
    <p:sldId id="382" r:id="rId36"/>
    <p:sldId id="383" r:id="rId37"/>
  </p:sldIdLst>
  <p:sldSz cx="9144000" cy="6858000" type="screen4x3"/>
  <p:notesSz cx="7010400" cy="9296400"/>
  <p:defaultTextStyle>
    <a:defPPr>
      <a:defRPr lang="en-US"/>
    </a:defPPr>
    <a:lvl1pPr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1pPr>
    <a:lvl2pPr marL="4572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2pPr>
    <a:lvl3pPr marL="9144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3pPr>
    <a:lvl4pPr marL="13716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4pPr>
    <a:lvl5pPr marL="18288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5pPr>
    <a:lvl6pPr marL="2286000" algn="l" defTabSz="914400" rtl="0" eaLnBrk="1" latinLnBrk="0" hangingPunct="1">
      <a:defRPr sz="2400" kern="1200">
        <a:solidFill>
          <a:schemeClr val="tx1"/>
        </a:solidFill>
        <a:latin typeface="Times New Roman" pitchFamily="18" charset="0"/>
        <a:ea typeface="+mn-ea"/>
        <a:cs typeface="+mn-cs"/>
        <a:sym typeface="Wingdings" pitchFamily="2" charset="2"/>
      </a:defRPr>
    </a:lvl6pPr>
    <a:lvl7pPr marL="2743200" algn="l" defTabSz="914400" rtl="0" eaLnBrk="1" latinLnBrk="0" hangingPunct="1">
      <a:defRPr sz="2400" kern="1200">
        <a:solidFill>
          <a:schemeClr val="tx1"/>
        </a:solidFill>
        <a:latin typeface="Times New Roman" pitchFamily="18" charset="0"/>
        <a:ea typeface="+mn-ea"/>
        <a:cs typeface="+mn-cs"/>
        <a:sym typeface="Wingdings" pitchFamily="2" charset="2"/>
      </a:defRPr>
    </a:lvl7pPr>
    <a:lvl8pPr marL="3200400" algn="l" defTabSz="914400" rtl="0" eaLnBrk="1" latinLnBrk="0" hangingPunct="1">
      <a:defRPr sz="2400" kern="1200">
        <a:solidFill>
          <a:schemeClr val="tx1"/>
        </a:solidFill>
        <a:latin typeface="Times New Roman" pitchFamily="18" charset="0"/>
        <a:ea typeface="+mn-ea"/>
        <a:cs typeface="+mn-cs"/>
        <a:sym typeface="Wingdings" pitchFamily="2" charset="2"/>
      </a:defRPr>
    </a:lvl8pPr>
    <a:lvl9pPr marL="3657600" algn="l" defTabSz="914400" rtl="0" eaLnBrk="1" latinLnBrk="0" hangingPunct="1">
      <a:defRPr sz="2400" kern="1200">
        <a:solidFill>
          <a:schemeClr val="tx1"/>
        </a:solidFill>
        <a:latin typeface="Times New Roman" pitchFamily="18" charset="0"/>
        <a:ea typeface="+mn-ea"/>
        <a:cs typeface="+mn-cs"/>
        <a:sym typeface="Wingdings" pitchFamily="2" charset="2"/>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110" d="100"/>
          <a:sy n="110" d="100"/>
        </p:scale>
        <p:origin x="960" y="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1" y="0"/>
            <a:ext cx="3037628" cy="464184"/>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lvl1pPr defTabSz="932415">
              <a:spcBef>
                <a:spcPct val="0"/>
              </a:spcBef>
              <a:defRPr sz="1200" smtClean="0"/>
            </a:lvl1pPr>
          </a:lstStyle>
          <a:p>
            <a:pPr>
              <a:defRPr/>
            </a:pPr>
            <a:endParaRPr lang="en-US"/>
          </a:p>
        </p:txBody>
      </p:sp>
      <p:sp>
        <p:nvSpPr>
          <p:cNvPr id="52227" name="Rectangle 3"/>
          <p:cNvSpPr>
            <a:spLocks noGrp="1" noChangeArrowheads="1"/>
          </p:cNvSpPr>
          <p:nvPr>
            <p:ph type="dt" sz="quarter" idx="1"/>
          </p:nvPr>
        </p:nvSpPr>
        <p:spPr bwMode="auto">
          <a:xfrm>
            <a:off x="3972772" y="0"/>
            <a:ext cx="3037628" cy="464184"/>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lvl1pPr algn="r" defTabSz="932415">
              <a:spcBef>
                <a:spcPct val="0"/>
              </a:spcBef>
              <a:defRPr sz="1200" smtClean="0"/>
            </a:lvl1pPr>
          </a:lstStyle>
          <a:p>
            <a:pPr>
              <a:defRPr/>
            </a:pPr>
            <a:endParaRPr lang="en-US"/>
          </a:p>
        </p:txBody>
      </p:sp>
      <p:sp>
        <p:nvSpPr>
          <p:cNvPr id="52228" name="Rectangle 4"/>
          <p:cNvSpPr>
            <a:spLocks noGrp="1" noChangeArrowheads="1"/>
          </p:cNvSpPr>
          <p:nvPr>
            <p:ph type="ftr" sz="quarter" idx="2"/>
          </p:nvPr>
        </p:nvSpPr>
        <p:spPr bwMode="auto">
          <a:xfrm>
            <a:off x="1" y="8832216"/>
            <a:ext cx="3037628" cy="464184"/>
          </a:xfrm>
          <a:prstGeom prst="rect">
            <a:avLst/>
          </a:prstGeom>
          <a:noFill/>
          <a:ln w="9525">
            <a:noFill/>
            <a:miter lim="800000"/>
            <a:headEnd/>
            <a:tailEnd/>
          </a:ln>
          <a:effectLst/>
        </p:spPr>
        <p:txBody>
          <a:bodyPr vert="horz" wrap="square" lIns="93245" tIns="46623" rIns="93245" bIns="46623" numCol="1" anchor="b" anchorCtr="0" compatLnSpc="1">
            <a:prstTxWarp prst="textNoShape">
              <a:avLst/>
            </a:prstTxWarp>
          </a:bodyPr>
          <a:lstStyle>
            <a:lvl1pPr defTabSz="932415">
              <a:spcBef>
                <a:spcPct val="0"/>
              </a:spcBef>
              <a:defRPr sz="1200" smtClean="0"/>
            </a:lvl1pPr>
          </a:lstStyle>
          <a:p>
            <a:pPr>
              <a:defRPr/>
            </a:pPr>
            <a:endParaRPr lang="en-US"/>
          </a:p>
        </p:txBody>
      </p:sp>
      <p:sp>
        <p:nvSpPr>
          <p:cNvPr id="52229" name="Rectangle 5"/>
          <p:cNvSpPr>
            <a:spLocks noGrp="1" noChangeArrowheads="1"/>
          </p:cNvSpPr>
          <p:nvPr>
            <p:ph type="sldNum" sz="quarter" idx="3"/>
          </p:nvPr>
        </p:nvSpPr>
        <p:spPr bwMode="auto">
          <a:xfrm>
            <a:off x="3972772" y="8832216"/>
            <a:ext cx="3037628" cy="464184"/>
          </a:xfrm>
          <a:prstGeom prst="rect">
            <a:avLst/>
          </a:prstGeom>
          <a:noFill/>
          <a:ln w="9525">
            <a:noFill/>
            <a:miter lim="800000"/>
            <a:headEnd/>
            <a:tailEnd/>
          </a:ln>
          <a:effectLst/>
        </p:spPr>
        <p:txBody>
          <a:bodyPr vert="horz" wrap="square" lIns="93245" tIns="46623" rIns="93245" bIns="46623" numCol="1" anchor="b" anchorCtr="0" compatLnSpc="1">
            <a:prstTxWarp prst="textNoShape">
              <a:avLst/>
            </a:prstTxWarp>
          </a:bodyPr>
          <a:lstStyle>
            <a:lvl1pPr algn="r" defTabSz="932415">
              <a:spcBef>
                <a:spcPct val="0"/>
              </a:spcBef>
              <a:defRPr sz="1200" smtClean="0"/>
            </a:lvl1pPr>
          </a:lstStyle>
          <a:p>
            <a:pPr>
              <a:defRPr/>
            </a:pPr>
            <a:fld id="{0FCD54C7-7181-400D-9449-EBC4D4A20361}" type="slidenum">
              <a:rPr lang="en-US"/>
              <a:pPr>
                <a:defRPr/>
              </a:pPr>
              <a:t>‹#›</a:t>
            </a:fld>
            <a:endParaRPr lang="en-US"/>
          </a:p>
        </p:txBody>
      </p:sp>
    </p:spTree>
    <p:extLst>
      <p:ext uri="{BB962C8B-B14F-4D97-AF65-F5344CB8AC3E}">
        <p14:creationId xmlns:p14="http://schemas.microsoft.com/office/powerpoint/2010/main" val="41930536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1" y="0"/>
            <a:ext cx="3037628" cy="464184"/>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lvl1pPr defTabSz="932415">
              <a:spcBef>
                <a:spcPct val="0"/>
              </a:spcBef>
              <a:defRPr sz="1200" smtClean="0"/>
            </a:lvl1pPr>
          </a:lstStyle>
          <a:p>
            <a:pPr>
              <a:defRPr/>
            </a:pPr>
            <a:endParaRPr lang="en-US"/>
          </a:p>
        </p:txBody>
      </p:sp>
      <p:sp>
        <p:nvSpPr>
          <p:cNvPr id="11267" name="Rectangle 3"/>
          <p:cNvSpPr>
            <a:spLocks noGrp="1" noChangeArrowheads="1"/>
          </p:cNvSpPr>
          <p:nvPr>
            <p:ph type="dt" idx="1"/>
          </p:nvPr>
        </p:nvSpPr>
        <p:spPr bwMode="auto">
          <a:xfrm>
            <a:off x="3972772" y="0"/>
            <a:ext cx="3037628" cy="464184"/>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lvl1pPr algn="r" defTabSz="932415">
              <a:spcBef>
                <a:spcPct val="0"/>
              </a:spcBef>
              <a:defRPr sz="1200" smtClean="0"/>
            </a:lvl1pPr>
          </a:lstStyle>
          <a:p>
            <a:pPr>
              <a:defRPr/>
            </a:pPr>
            <a:endParaRPr lang="en-US"/>
          </a:p>
        </p:txBody>
      </p:sp>
      <p:sp>
        <p:nvSpPr>
          <p:cNvPr id="99332" name="Rectangle 4"/>
          <p:cNvSpPr>
            <a:spLocks noGrp="1" noRot="1" noChangeAspect="1" noChangeArrowheads="1" noTextEdit="1"/>
          </p:cNvSpPr>
          <p:nvPr>
            <p:ph type="sldImg" idx="2"/>
          </p:nvPr>
        </p:nvSpPr>
        <p:spPr bwMode="auto">
          <a:xfrm>
            <a:off x="1181100" y="698500"/>
            <a:ext cx="4648200" cy="3486150"/>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935144" y="4416109"/>
            <a:ext cx="5140112" cy="4182427"/>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70" name="Rectangle 6"/>
          <p:cNvSpPr>
            <a:spLocks noGrp="1" noChangeArrowheads="1"/>
          </p:cNvSpPr>
          <p:nvPr>
            <p:ph type="ftr" sz="quarter" idx="4"/>
          </p:nvPr>
        </p:nvSpPr>
        <p:spPr bwMode="auto">
          <a:xfrm>
            <a:off x="1" y="8832216"/>
            <a:ext cx="3037628" cy="464184"/>
          </a:xfrm>
          <a:prstGeom prst="rect">
            <a:avLst/>
          </a:prstGeom>
          <a:noFill/>
          <a:ln w="9525">
            <a:noFill/>
            <a:miter lim="800000"/>
            <a:headEnd/>
            <a:tailEnd/>
          </a:ln>
          <a:effectLst/>
        </p:spPr>
        <p:txBody>
          <a:bodyPr vert="horz" wrap="square" lIns="93245" tIns="46623" rIns="93245" bIns="46623" numCol="1" anchor="b" anchorCtr="0" compatLnSpc="1">
            <a:prstTxWarp prst="textNoShape">
              <a:avLst/>
            </a:prstTxWarp>
          </a:bodyPr>
          <a:lstStyle>
            <a:lvl1pPr defTabSz="932415">
              <a:spcBef>
                <a:spcPct val="0"/>
              </a:spcBef>
              <a:defRPr sz="1200" smtClean="0"/>
            </a:lvl1pPr>
          </a:lstStyle>
          <a:p>
            <a:pPr>
              <a:defRPr/>
            </a:pPr>
            <a:endParaRPr lang="en-US"/>
          </a:p>
        </p:txBody>
      </p:sp>
      <p:sp>
        <p:nvSpPr>
          <p:cNvPr id="11271" name="Rectangle 7"/>
          <p:cNvSpPr>
            <a:spLocks noGrp="1" noChangeArrowheads="1"/>
          </p:cNvSpPr>
          <p:nvPr>
            <p:ph type="sldNum" sz="quarter" idx="5"/>
          </p:nvPr>
        </p:nvSpPr>
        <p:spPr bwMode="auto">
          <a:xfrm>
            <a:off x="3972772" y="8832216"/>
            <a:ext cx="3037628" cy="464184"/>
          </a:xfrm>
          <a:prstGeom prst="rect">
            <a:avLst/>
          </a:prstGeom>
          <a:noFill/>
          <a:ln w="9525">
            <a:noFill/>
            <a:miter lim="800000"/>
            <a:headEnd/>
            <a:tailEnd/>
          </a:ln>
          <a:effectLst/>
        </p:spPr>
        <p:txBody>
          <a:bodyPr vert="horz" wrap="square" lIns="93245" tIns="46623" rIns="93245" bIns="46623" numCol="1" anchor="b" anchorCtr="0" compatLnSpc="1">
            <a:prstTxWarp prst="textNoShape">
              <a:avLst/>
            </a:prstTxWarp>
          </a:bodyPr>
          <a:lstStyle>
            <a:lvl1pPr algn="r" defTabSz="932415">
              <a:spcBef>
                <a:spcPct val="0"/>
              </a:spcBef>
              <a:defRPr sz="1200" smtClean="0"/>
            </a:lvl1pPr>
          </a:lstStyle>
          <a:p>
            <a:pPr>
              <a:defRPr/>
            </a:pPr>
            <a:fld id="{B521704A-D1DF-485C-B173-B5BBD5DDB5B9}" type="slidenum">
              <a:rPr lang="en-US"/>
              <a:pPr>
                <a:defRPr/>
              </a:pPr>
              <a:t>‹#›</a:t>
            </a:fld>
            <a:endParaRPr lang="en-US"/>
          </a:p>
        </p:txBody>
      </p:sp>
    </p:spTree>
    <p:extLst>
      <p:ext uri="{BB962C8B-B14F-4D97-AF65-F5344CB8AC3E}">
        <p14:creationId xmlns:p14="http://schemas.microsoft.com/office/powerpoint/2010/main" val="36223557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14350" y="685800"/>
            <a:ext cx="58293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410736" rtl="0" eaLnBrk="1" fontAlgn="auto" latinLnBrk="0" hangingPunct="1">
              <a:lnSpc>
                <a:spcPct val="100000"/>
              </a:lnSpc>
              <a:spcBef>
                <a:spcPts val="0"/>
              </a:spcBef>
              <a:spcAft>
                <a:spcPts val="0"/>
              </a:spcAft>
              <a:buClrTx/>
              <a:buSzTx/>
              <a:buFontTx/>
              <a:buNone/>
              <a:tabLst/>
              <a:defRPr/>
            </a:pPr>
            <a:fld id="{4F2A0B65-40F5-4201-9AC1-72C93F8EEE3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410736"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63145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BB1F19-4BA3-4ED5-9FA4-8D8D35FFE7BA}" type="datetimeFigureOut">
              <a:rPr lang="en-US" smtClean="0">
                <a:solidFill>
                  <a:prstClr val="black">
                    <a:tint val="75000"/>
                  </a:prstClr>
                </a:solidFill>
              </a:rPr>
              <a:pPr/>
              <a:t>3/10/2020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08437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BB1F19-4BA3-4ED5-9FA4-8D8D35FFE7BA}" type="datetimeFigureOut">
              <a:rPr lang="en-US" smtClean="0">
                <a:solidFill>
                  <a:prstClr val="black">
                    <a:tint val="75000"/>
                  </a:prstClr>
                </a:solidFill>
              </a:rPr>
              <a:pPr/>
              <a:t>3/10/2020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84587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BB1F19-4BA3-4ED5-9FA4-8D8D35FFE7BA}" type="datetimeFigureOut">
              <a:rPr lang="en-US" smtClean="0">
                <a:solidFill>
                  <a:prstClr val="black">
                    <a:tint val="75000"/>
                  </a:prstClr>
                </a:solidFill>
              </a:rPr>
              <a:pPr/>
              <a:t>3/10/2020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244757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4"/>
          <p:cNvSpPr>
            <a:spLocks noChangeShapeType="1"/>
          </p:cNvSpPr>
          <p:nvPr/>
        </p:nvSpPr>
        <p:spPr bwMode="auto">
          <a:xfrm>
            <a:off x="381000" y="6451600"/>
            <a:ext cx="8382000" cy="0"/>
          </a:xfrm>
          <a:prstGeom prst="line">
            <a:avLst/>
          </a:prstGeom>
          <a:noFill/>
          <a:ln w="57150">
            <a:solidFill>
              <a:srgbClr val="0C2D83"/>
            </a:solidFill>
            <a:round/>
            <a:headEnd/>
            <a:tailEnd/>
          </a:ln>
          <a:effectLst/>
        </p:spPr>
        <p:txBody>
          <a:bodyPr wrap="none" anchor="ctr"/>
          <a:lstStyle/>
          <a:p>
            <a:pPr fontAlgn="auto">
              <a:spcBef>
                <a:spcPts val="0"/>
              </a:spcBef>
              <a:spcAft>
                <a:spcPts val="0"/>
              </a:spcAft>
              <a:defRPr/>
            </a:pPr>
            <a:endParaRPr lang="en-US" sz="1800">
              <a:solidFill>
                <a:srgbClr val="000000"/>
              </a:solidFill>
              <a:latin typeface="Arial"/>
            </a:endParaRPr>
          </a:p>
        </p:txBody>
      </p:sp>
      <p:sp>
        <p:nvSpPr>
          <p:cNvPr id="5" name="Line 28"/>
          <p:cNvSpPr>
            <a:spLocks noChangeShapeType="1"/>
          </p:cNvSpPr>
          <p:nvPr/>
        </p:nvSpPr>
        <p:spPr bwMode="auto">
          <a:xfrm>
            <a:off x="381000" y="1231900"/>
            <a:ext cx="8382000" cy="0"/>
          </a:xfrm>
          <a:prstGeom prst="line">
            <a:avLst/>
          </a:prstGeom>
          <a:noFill/>
          <a:ln w="57150">
            <a:solidFill>
              <a:srgbClr val="0C2D83"/>
            </a:solidFill>
            <a:round/>
            <a:headEnd/>
            <a:tailEnd/>
          </a:ln>
          <a:effectLst/>
        </p:spPr>
        <p:txBody>
          <a:bodyPr wrap="none" anchor="ctr"/>
          <a:lstStyle/>
          <a:p>
            <a:pPr fontAlgn="auto">
              <a:spcBef>
                <a:spcPts val="0"/>
              </a:spcBef>
              <a:spcAft>
                <a:spcPts val="0"/>
              </a:spcAft>
              <a:defRPr/>
            </a:pPr>
            <a:endParaRPr lang="en-US" sz="1800">
              <a:solidFill>
                <a:srgbClr val="000000"/>
              </a:solidFill>
              <a:latin typeface="Arial"/>
            </a:endParaRPr>
          </a:p>
        </p:txBody>
      </p:sp>
      <p:sp>
        <p:nvSpPr>
          <p:cNvPr id="33802" name="Rectangle 10"/>
          <p:cNvSpPr>
            <a:spLocks noGrp="1" noChangeArrowheads="1"/>
          </p:cNvSpPr>
          <p:nvPr>
            <p:ph type="subTitle" idx="1"/>
          </p:nvPr>
        </p:nvSpPr>
        <p:spPr>
          <a:xfrm>
            <a:off x="4533900" y="5162550"/>
            <a:ext cx="4038600" cy="1162050"/>
          </a:xfrm>
        </p:spPr>
        <p:txBody>
          <a:bodyPr/>
          <a:lstStyle>
            <a:lvl1pPr marL="0" indent="0" algn="r">
              <a:buFont typeface="Wingdings" pitchFamily="2" charset="2"/>
              <a:buNone/>
              <a:defRPr/>
            </a:lvl1pPr>
          </a:lstStyle>
          <a:p>
            <a:r>
              <a:rPr lang="en-US"/>
              <a:t>Briefer’s Name</a:t>
            </a:r>
          </a:p>
          <a:p>
            <a:r>
              <a:rPr lang="en-US"/>
              <a:t>Office Symbol</a:t>
            </a:r>
          </a:p>
        </p:txBody>
      </p:sp>
      <p:sp>
        <p:nvSpPr>
          <p:cNvPr id="33805" name="Rectangle 13"/>
          <p:cNvSpPr>
            <a:spLocks noGrp="1" noChangeArrowheads="1"/>
          </p:cNvSpPr>
          <p:nvPr>
            <p:ph type="ctrTitle"/>
          </p:nvPr>
        </p:nvSpPr>
        <p:spPr>
          <a:xfrm>
            <a:off x="3848100" y="2286000"/>
            <a:ext cx="4762500" cy="1905000"/>
          </a:xfrm>
        </p:spPr>
        <p:txBody>
          <a:bodyPr/>
          <a:lstStyle>
            <a:lvl1pPr>
              <a:defRPr sz="4400"/>
            </a:lvl1pPr>
          </a:lstStyle>
          <a:p>
            <a:r>
              <a:rPr lang="en-US"/>
              <a:t>Briefing Topic Title Goes Here</a:t>
            </a:r>
          </a:p>
        </p:txBody>
      </p:sp>
    </p:spTree>
    <p:extLst>
      <p:ext uri="{BB962C8B-B14F-4D97-AF65-F5344CB8AC3E}">
        <p14:creationId xmlns:p14="http://schemas.microsoft.com/office/powerpoint/2010/main" val="31065482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4"/>
          <p:cNvSpPr>
            <a:spLocks noGrp="1" noChangeArrowheads="1"/>
          </p:cNvSpPr>
          <p:nvPr>
            <p:ph type="sldNum" sz="quarter" idx="10"/>
          </p:nvPr>
        </p:nvSpPr>
        <p:spPr>
          <a:xfrm>
            <a:off x="6896941" y="6381750"/>
            <a:ext cx="2133600" cy="476250"/>
          </a:xfrm>
          <a:ln/>
        </p:spPr>
        <p:txBody>
          <a:bodyPr/>
          <a:lstStyle>
            <a:lvl1pPr>
              <a:defRPr/>
            </a:lvl1pPr>
          </a:lstStyle>
          <a:p>
            <a:pPr>
              <a:defRPr/>
            </a:pPr>
            <a:fld id="{62D6D4B2-7611-498F-8780-1EDC26277454}" type="slidenum">
              <a:rPr lang="en-US" smtClean="0">
                <a:solidFill>
                  <a:srgbClr val="000000"/>
                </a:solidFill>
              </a:rPr>
              <a:pPr>
                <a:defRPr/>
              </a:pPr>
              <a:t>‹#›</a:t>
            </a:fld>
            <a:endParaRPr lang="en-US" dirty="0">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D957A480-45FD-4E4A-ABAC-1E7EB071E91C}" type="datetime3">
              <a:rPr lang="en-US" sz="1800">
                <a:solidFill>
                  <a:srgbClr val="000000"/>
                </a:solidFill>
              </a:rPr>
              <a:pPr fontAlgn="auto">
                <a:spcBef>
                  <a:spcPts val="0"/>
                </a:spcBef>
                <a:spcAft>
                  <a:spcPts val="0"/>
                </a:spcAft>
                <a:defRPr/>
              </a:pPr>
              <a:t>10 March 2020</a:t>
            </a:fld>
            <a:endParaRPr lang="en-US" sz="1800">
              <a:solidFill>
                <a:srgbClr val="000000"/>
              </a:solidFill>
            </a:endParaRPr>
          </a:p>
        </p:txBody>
      </p:sp>
    </p:spTree>
    <p:extLst>
      <p:ext uri="{BB962C8B-B14F-4D97-AF65-F5344CB8AC3E}">
        <p14:creationId xmlns:p14="http://schemas.microsoft.com/office/powerpoint/2010/main" val="388201803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683EF015-741B-43DE-8A3A-BDAB0992138F}" type="slidenum">
              <a:rPr lang="en-US">
                <a:solidFill>
                  <a:srgbClr val="000000"/>
                </a:solidFill>
              </a:rPr>
              <a:pPr>
                <a:defRPr/>
              </a:pPr>
              <a:t>‹#›</a:t>
            </a:fld>
            <a:endParaRPr lang="en-US">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2E6BC4E5-C517-43F2-870E-64EFEEF1198A}" type="datetime3">
              <a:rPr lang="en-US" sz="1800">
                <a:solidFill>
                  <a:srgbClr val="000000"/>
                </a:solidFill>
              </a:rPr>
              <a:pPr fontAlgn="auto">
                <a:spcBef>
                  <a:spcPts val="0"/>
                </a:spcBef>
                <a:spcAft>
                  <a:spcPts val="0"/>
                </a:spcAft>
                <a:defRPr/>
              </a:pPr>
              <a:t>10 March 2020</a:t>
            </a:fld>
            <a:endParaRPr lang="en-US" sz="1800">
              <a:solidFill>
                <a:srgbClr val="000000"/>
              </a:solidFill>
            </a:endParaRPr>
          </a:p>
        </p:txBody>
      </p:sp>
    </p:spTree>
    <p:extLst>
      <p:ext uri="{BB962C8B-B14F-4D97-AF65-F5344CB8AC3E}">
        <p14:creationId xmlns:p14="http://schemas.microsoft.com/office/powerpoint/2010/main" val="37214831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0100" y="1536700"/>
            <a:ext cx="3989388" cy="4324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41888" y="1536700"/>
            <a:ext cx="3989387" cy="4324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04E23353-4FEE-4528-8A35-E06682B0B952}" type="slidenum">
              <a:rPr lang="en-US">
                <a:solidFill>
                  <a:srgbClr val="000000"/>
                </a:solidFill>
              </a:rPr>
              <a:pPr>
                <a:defRPr/>
              </a:pPr>
              <a:t>‹#›</a:t>
            </a:fld>
            <a:endParaRPr lang="en-US">
              <a:solidFill>
                <a:srgbClr val="000000"/>
              </a:solidFill>
            </a:endParaRPr>
          </a:p>
        </p:txBody>
      </p:sp>
      <p:sp>
        <p:nvSpPr>
          <p:cNvPr id="6"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3C7A53D6-9E1F-476B-811C-8B0D7D6C129D}" type="datetime3">
              <a:rPr lang="en-US" sz="1800">
                <a:solidFill>
                  <a:srgbClr val="000000"/>
                </a:solidFill>
              </a:rPr>
              <a:pPr fontAlgn="auto">
                <a:spcBef>
                  <a:spcPts val="0"/>
                </a:spcBef>
                <a:spcAft>
                  <a:spcPts val="0"/>
                </a:spcAft>
                <a:defRPr/>
              </a:pPr>
              <a:t>10 March 2020</a:t>
            </a:fld>
            <a:endParaRPr lang="en-US" sz="1800">
              <a:solidFill>
                <a:srgbClr val="000000"/>
              </a:solidFill>
            </a:endParaRPr>
          </a:p>
        </p:txBody>
      </p:sp>
    </p:spTree>
    <p:extLst>
      <p:ext uri="{BB962C8B-B14F-4D97-AF65-F5344CB8AC3E}">
        <p14:creationId xmlns:p14="http://schemas.microsoft.com/office/powerpoint/2010/main" val="25185542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E8D331FD-6F1F-4D9B-AF9A-483E3CAF7677}" type="slidenum">
              <a:rPr lang="en-US">
                <a:solidFill>
                  <a:srgbClr val="000000"/>
                </a:solidFill>
              </a:rPr>
              <a:pPr>
                <a:defRPr/>
              </a:pPr>
              <a:t>‹#›</a:t>
            </a:fld>
            <a:endParaRPr lang="en-US">
              <a:solidFill>
                <a:srgbClr val="000000"/>
              </a:solidFill>
            </a:endParaRPr>
          </a:p>
        </p:txBody>
      </p:sp>
      <p:sp>
        <p:nvSpPr>
          <p:cNvPr id="8"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7620B285-4050-43FA-AADB-0920DF539A7F}" type="datetime3">
              <a:rPr lang="en-US" sz="1800">
                <a:solidFill>
                  <a:srgbClr val="000000"/>
                </a:solidFill>
              </a:rPr>
              <a:pPr fontAlgn="auto">
                <a:spcBef>
                  <a:spcPts val="0"/>
                </a:spcBef>
                <a:spcAft>
                  <a:spcPts val="0"/>
                </a:spcAft>
                <a:defRPr/>
              </a:pPr>
              <a:t>10 March 2020</a:t>
            </a:fld>
            <a:endParaRPr lang="en-US" sz="1800">
              <a:solidFill>
                <a:srgbClr val="000000"/>
              </a:solidFill>
            </a:endParaRPr>
          </a:p>
        </p:txBody>
      </p:sp>
    </p:spTree>
    <p:extLst>
      <p:ext uri="{BB962C8B-B14F-4D97-AF65-F5344CB8AC3E}">
        <p14:creationId xmlns:p14="http://schemas.microsoft.com/office/powerpoint/2010/main" val="33942420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7FF413A6-C1B6-4F62-8CFB-187CFCE2157E}" type="slidenum">
              <a:rPr lang="en-US">
                <a:solidFill>
                  <a:srgbClr val="000000"/>
                </a:solidFill>
              </a:rPr>
              <a:pPr>
                <a:defRPr/>
              </a:pPr>
              <a:t>‹#›</a:t>
            </a:fld>
            <a:endParaRPr lang="en-US">
              <a:solidFill>
                <a:srgbClr val="000000"/>
              </a:solidFill>
            </a:endParaRPr>
          </a:p>
        </p:txBody>
      </p:sp>
      <p:sp>
        <p:nvSpPr>
          <p:cNvPr id="4"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0EA175A4-5690-4F6B-983E-B173AF56C5D4}" type="datetime3">
              <a:rPr lang="en-US" sz="1800">
                <a:solidFill>
                  <a:srgbClr val="000000"/>
                </a:solidFill>
              </a:rPr>
              <a:pPr fontAlgn="auto">
                <a:spcBef>
                  <a:spcPts val="0"/>
                </a:spcBef>
                <a:spcAft>
                  <a:spcPts val="0"/>
                </a:spcAft>
                <a:defRPr/>
              </a:pPr>
              <a:t>10 March 2020</a:t>
            </a:fld>
            <a:endParaRPr lang="en-US" sz="1800">
              <a:solidFill>
                <a:srgbClr val="000000"/>
              </a:solidFill>
            </a:endParaRPr>
          </a:p>
        </p:txBody>
      </p:sp>
    </p:spTree>
    <p:extLst>
      <p:ext uri="{BB962C8B-B14F-4D97-AF65-F5344CB8AC3E}">
        <p14:creationId xmlns:p14="http://schemas.microsoft.com/office/powerpoint/2010/main" val="19619324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4B30F739-B175-493E-BCB7-A2F184EDE3CD}" type="slidenum">
              <a:rPr lang="en-US">
                <a:solidFill>
                  <a:srgbClr val="000000"/>
                </a:solidFill>
              </a:rPr>
              <a:pPr>
                <a:defRPr/>
              </a:pPr>
              <a:t>‹#›</a:t>
            </a:fld>
            <a:endParaRPr lang="en-US">
              <a:solidFill>
                <a:srgbClr val="000000"/>
              </a:solidFill>
            </a:endParaRPr>
          </a:p>
        </p:txBody>
      </p:sp>
      <p:sp>
        <p:nvSpPr>
          <p:cNvPr id="3"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6FB5E55D-52CC-4139-85F7-657F2B75D194}" type="datetime3">
              <a:rPr lang="en-US" sz="1800">
                <a:solidFill>
                  <a:srgbClr val="000000"/>
                </a:solidFill>
              </a:rPr>
              <a:pPr fontAlgn="auto">
                <a:spcBef>
                  <a:spcPts val="0"/>
                </a:spcBef>
                <a:spcAft>
                  <a:spcPts val="0"/>
                </a:spcAft>
                <a:defRPr/>
              </a:pPr>
              <a:t>10 March 2020</a:t>
            </a:fld>
            <a:endParaRPr lang="en-US" sz="1800">
              <a:solidFill>
                <a:srgbClr val="000000"/>
              </a:solidFill>
            </a:endParaRPr>
          </a:p>
        </p:txBody>
      </p:sp>
    </p:spTree>
    <p:extLst>
      <p:ext uri="{BB962C8B-B14F-4D97-AF65-F5344CB8AC3E}">
        <p14:creationId xmlns:p14="http://schemas.microsoft.com/office/powerpoint/2010/main" val="127894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AA4FB6B9-BF17-439A-AF11-BF4CD9B977CD}" type="slidenum">
              <a:rPr lang="en-US">
                <a:solidFill>
                  <a:srgbClr val="000000"/>
                </a:solidFill>
              </a:rPr>
              <a:pPr>
                <a:defRPr/>
              </a:pPr>
              <a:t>‹#›</a:t>
            </a:fld>
            <a:endParaRPr lang="en-US">
              <a:solidFill>
                <a:srgbClr val="000000"/>
              </a:solidFill>
            </a:endParaRPr>
          </a:p>
        </p:txBody>
      </p:sp>
      <p:sp>
        <p:nvSpPr>
          <p:cNvPr id="6"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085EA206-6CCF-4F3A-B44D-6D7AD10113F2}" type="datetime3">
              <a:rPr lang="en-US" sz="1800">
                <a:solidFill>
                  <a:srgbClr val="000000"/>
                </a:solidFill>
              </a:rPr>
              <a:pPr fontAlgn="auto">
                <a:spcBef>
                  <a:spcPts val="0"/>
                </a:spcBef>
                <a:spcAft>
                  <a:spcPts val="0"/>
                </a:spcAft>
                <a:defRPr/>
              </a:pPr>
              <a:t>10 March 2020</a:t>
            </a:fld>
            <a:endParaRPr lang="en-US" sz="1800">
              <a:solidFill>
                <a:srgbClr val="000000"/>
              </a:solidFill>
            </a:endParaRPr>
          </a:p>
        </p:txBody>
      </p:sp>
    </p:spTree>
    <p:extLst>
      <p:ext uri="{BB962C8B-B14F-4D97-AF65-F5344CB8AC3E}">
        <p14:creationId xmlns:p14="http://schemas.microsoft.com/office/powerpoint/2010/main" val="3947730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BB1F19-4BA3-4ED5-9FA4-8D8D35FFE7BA}" type="datetimeFigureOut">
              <a:rPr lang="en-US" smtClean="0">
                <a:solidFill>
                  <a:prstClr val="black">
                    <a:tint val="75000"/>
                  </a:prstClr>
                </a:solidFill>
              </a:rPr>
              <a:pPr/>
              <a:t>3/10/2020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97957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549A2477-CE7E-45C6-B43D-4B971EC74F58}" type="slidenum">
              <a:rPr lang="en-US">
                <a:solidFill>
                  <a:srgbClr val="000000"/>
                </a:solidFill>
              </a:rPr>
              <a:pPr>
                <a:defRPr/>
              </a:pPr>
              <a:t>‹#›</a:t>
            </a:fld>
            <a:endParaRPr lang="en-US">
              <a:solidFill>
                <a:srgbClr val="000000"/>
              </a:solidFill>
            </a:endParaRPr>
          </a:p>
        </p:txBody>
      </p:sp>
      <p:sp>
        <p:nvSpPr>
          <p:cNvPr id="6"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F98E6776-D5C5-46E4-88B5-BCF57C743C82}" type="datetime3">
              <a:rPr lang="en-US" sz="1800">
                <a:solidFill>
                  <a:srgbClr val="000000"/>
                </a:solidFill>
              </a:rPr>
              <a:pPr fontAlgn="auto">
                <a:spcBef>
                  <a:spcPts val="0"/>
                </a:spcBef>
                <a:spcAft>
                  <a:spcPts val="0"/>
                </a:spcAft>
                <a:defRPr/>
              </a:pPr>
              <a:t>10 March 2020</a:t>
            </a:fld>
            <a:endParaRPr lang="en-US" sz="1800">
              <a:solidFill>
                <a:srgbClr val="000000"/>
              </a:solidFill>
            </a:endParaRPr>
          </a:p>
        </p:txBody>
      </p:sp>
    </p:spTree>
    <p:extLst>
      <p:ext uri="{BB962C8B-B14F-4D97-AF65-F5344CB8AC3E}">
        <p14:creationId xmlns:p14="http://schemas.microsoft.com/office/powerpoint/2010/main" val="31724527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C567F1F5-194A-4EF4-8702-89EFF55C2EA8}" type="slidenum">
              <a:rPr lang="en-US">
                <a:solidFill>
                  <a:srgbClr val="000000"/>
                </a:solidFill>
              </a:rPr>
              <a:pPr>
                <a:defRPr/>
              </a:pPr>
              <a:t>‹#›</a:t>
            </a:fld>
            <a:endParaRPr lang="en-US">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144E03DF-8FF9-4CC1-81A9-7D65C03EA82B}" type="datetime3">
              <a:rPr lang="en-US" sz="1800">
                <a:solidFill>
                  <a:srgbClr val="000000"/>
                </a:solidFill>
              </a:rPr>
              <a:pPr fontAlgn="auto">
                <a:spcBef>
                  <a:spcPts val="0"/>
                </a:spcBef>
                <a:spcAft>
                  <a:spcPts val="0"/>
                </a:spcAft>
                <a:defRPr/>
              </a:pPr>
              <a:t>10 March 2020</a:t>
            </a:fld>
            <a:endParaRPr lang="en-US" sz="1800">
              <a:solidFill>
                <a:srgbClr val="000000"/>
              </a:solidFill>
            </a:endParaRPr>
          </a:p>
        </p:txBody>
      </p:sp>
    </p:spTree>
    <p:extLst>
      <p:ext uri="{BB962C8B-B14F-4D97-AF65-F5344CB8AC3E}">
        <p14:creationId xmlns:p14="http://schemas.microsoft.com/office/powerpoint/2010/main" val="18057338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9275" y="76200"/>
            <a:ext cx="2032000" cy="5784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00100" y="76200"/>
            <a:ext cx="5946775" cy="5784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51B54694-5A4F-4DDE-A246-90E7B842FB9E}" type="slidenum">
              <a:rPr lang="en-US">
                <a:solidFill>
                  <a:srgbClr val="000000"/>
                </a:solidFill>
              </a:rPr>
              <a:pPr>
                <a:defRPr/>
              </a:pPr>
              <a:t>‹#›</a:t>
            </a:fld>
            <a:endParaRPr lang="en-US">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60DCB877-6D3E-4BCA-8EC7-D4670F81984A}" type="datetime3">
              <a:rPr lang="en-US" sz="1800">
                <a:solidFill>
                  <a:srgbClr val="000000"/>
                </a:solidFill>
              </a:rPr>
              <a:pPr fontAlgn="auto">
                <a:spcBef>
                  <a:spcPts val="0"/>
                </a:spcBef>
                <a:spcAft>
                  <a:spcPts val="0"/>
                </a:spcAft>
                <a:defRPr/>
              </a:pPr>
              <a:t>10 March 2020</a:t>
            </a:fld>
            <a:endParaRPr lang="en-US" sz="1800">
              <a:solidFill>
                <a:srgbClr val="000000"/>
              </a:solidFill>
            </a:endParaRPr>
          </a:p>
        </p:txBody>
      </p:sp>
    </p:spTree>
    <p:extLst>
      <p:ext uri="{BB962C8B-B14F-4D97-AF65-F5344CB8AC3E}">
        <p14:creationId xmlns:p14="http://schemas.microsoft.com/office/powerpoint/2010/main" val="21820981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911350" y="76200"/>
            <a:ext cx="67818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800100" y="1536700"/>
            <a:ext cx="8131175" cy="4324350"/>
          </a:xfrm>
        </p:spPr>
        <p:txBody>
          <a:bodyPr/>
          <a:lstStyle/>
          <a:p>
            <a:pPr lvl="0"/>
            <a:endParaRPr lang="en-US" noProof="0" smtClean="0"/>
          </a:p>
        </p:txBody>
      </p:sp>
      <p:sp>
        <p:nvSpPr>
          <p:cNvPr id="4"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C4A63687-7E6C-4DE0-9BEB-8789448141D7}" type="slidenum">
              <a:rPr lang="en-US">
                <a:solidFill>
                  <a:srgbClr val="000000"/>
                </a:solidFill>
              </a:rPr>
              <a:pPr>
                <a:defRPr/>
              </a:pPr>
              <a:t>‹#›</a:t>
            </a:fld>
            <a:endParaRPr lang="en-US">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E43D8F38-5EEC-4D31-B27F-2563D8A07911}" type="datetime3">
              <a:rPr lang="en-US" sz="1800">
                <a:solidFill>
                  <a:srgbClr val="000000"/>
                </a:solidFill>
              </a:rPr>
              <a:pPr fontAlgn="auto">
                <a:spcBef>
                  <a:spcPts val="0"/>
                </a:spcBef>
                <a:spcAft>
                  <a:spcPts val="0"/>
                </a:spcAft>
                <a:defRPr/>
              </a:pPr>
              <a:t>10 March 2020</a:t>
            </a:fld>
            <a:endParaRPr lang="en-US" sz="1800">
              <a:solidFill>
                <a:srgbClr val="000000"/>
              </a:solidFill>
            </a:endParaRPr>
          </a:p>
        </p:txBody>
      </p:sp>
    </p:spTree>
    <p:extLst>
      <p:ext uri="{BB962C8B-B14F-4D97-AF65-F5344CB8AC3E}">
        <p14:creationId xmlns:p14="http://schemas.microsoft.com/office/powerpoint/2010/main" val="22676783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14897" indent="0" algn="ctr">
              <a:buNone/>
              <a:defRPr>
                <a:solidFill>
                  <a:schemeClr val="tx1">
                    <a:tint val="75000"/>
                  </a:schemeClr>
                </a:solidFill>
              </a:defRPr>
            </a:lvl2pPr>
            <a:lvl3pPr marL="829795" indent="0" algn="ctr">
              <a:buNone/>
              <a:defRPr>
                <a:solidFill>
                  <a:schemeClr val="tx1">
                    <a:tint val="75000"/>
                  </a:schemeClr>
                </a:solidFill>
              </a:defRPr>
            </a:lvl3pPr>
            <a:lvl4pPr marL="1244692" indent="0" algn="ctr">
              <a:buNone/>
              <a:defRPr>
                <a:solidFill>
                  <a:schemeClr val="tx1">
                    <a:tint val="75000"/>
                  </a:schemeClr>
                </a:solidFill>
              </a:defRPr>
            </a:lvl4pPr>
            <a:lvl5pPr marL="1659590" indent="0" algn="ctr">
              <a:buNone/>
              <a:defRPr>
                <a:solidFill>
                  <a:schemeClr val="tx1">
                    <a:tint val="75000"/>
                  </a:schemeClr>
                </a:solidFill>
              </a:defRPr>
            </a:lvl5pPr>
            <a:lvl6pPr marL="2074488" indent="0" algn="ctr">
              <a:buNone/>
              <a:defRPr>
                <a:solidFill>
                  <a:schemeClr val="tx1">
                    <a:tint val="75000"/>
                  </a:schemeClr>
                </a:solidFill>
              </a:defRPr>
            </a:lvl6pPr>
            <a:lvl7pPr marL="2489385" indent="0" algn="ctr">
              <a:buNone/>
              <a:defRPr>
                <a:solidFill>
                  <a:schemeClr val="tx1">
                    <a:tint val="75000"/>
                  </a:schemeClr>
                </a:solidFill>
              </a:defRPr>
            </a:lvl7pPr>
            <a:lvl8pPr marL="2904283" indent="0" algn="ctr">
              <a:buNone/>
              <a:defRPr>
                <a:solidFill>
                  <a:schemeClr val="tx1">
                    <a:tint val="75000"/>
                  </a:schemeClr>
                </a:solidFill>
              </a:defRPr>
            </a:lvl8pPr>
            <a:lvl9pPr marL="33191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6DCA0FF-229E-4D12-A81A-65A0BDBA6233}" type="datetimeFigureOut">
              <a:rPr lang="en-US" smtClean="0"/>
              <a:t>3/10/2020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E05C64-2374-4338-9A6B-BEF962EA5A9C}" type="slidenum">
              <a:rPr lang="en-US" smtClean="0"/>
              <a:t>‹#›</a:t>
            </a:fld>
            <a:endParaRPr lang="en-US"/>
          </a:p>
        </p:txBody>
      </p:sp>
    </p:spTree>
    <p:extLst>
      <p:ext uri="{BB962C8B-B14F-4D97-AF65-F5344CB8AC3E}">
        <p14:creationId xmlns:p14="http://schemas.microsoft.com/office/powerpoint/2010/main" val="4635611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DCA0FF-229E-4D12-A81A-65A0BDBA6233}" type="datetimeFigureOut">
              <a:rPr lang="en-US" smtClean="0"/>
              <a:t>3/10/2020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E05C64-2374-4338-9A6B-BEF962EA5A9C}" type="slidenum">
              <a:rPr lang="en-US" smtClean="0"/>
              <a:t>‹#›</a:t>
            </a:fld>
            <a:endParaRPr lang="en-US"/>
          </a:p>
        </p:txBody>
      </p:sp>
    </p:spTree>
    <p:extLst>
      <p:ext uri="{BB962C8B-B14F-4D97-AF65-F5344CB8AC3E}">
        <p14:creationId xmlns:p14="http://schemas.microsoft.com/office/powerpoint/2010/main" val="24248555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3647"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1823">
                <a:solidFill>
                  <a:schemeClr val="tx1">
                    <a:tint val="75000"/>
                  </a:schemeClr>
                </a:solidFill>
              </a:defRPr>
            </a:lvl1pPr>
            <a:lvl2pPr marL="414897" indent="0">
              <a:buNone/>
              <a:defRPr sz="1647">
                <a:solidFill>
                  <a:schemeClr val="tx1">
                    <a:tint val="75000"/>
                  </a:schemeClr>
                </a:solidFill>
              </a:defRPr>
            </a:lvl2pPr>
            <a:lvl3pPr marL="829795" indent="0">
              <a:buNone/>
              <a:defRPr sz="1471">
                <a:solidFill>
                  <a:schemeClr val="tx1">
                    <a:tint val="75000"/>
                  </a:schemeClr>
                </a:solidFill>
              </a:defRPr>
            </a:lvl3pPr>
            <a:lvl4pPr marL="1244692" indent="0">
              <a:buNone/>
              <a:defRPr sz="1294">
                <a:solidFill>
                  <a:schemeClr val="tx1">
                    <a:tint val="75000"/>
                  </a:schemeClr>
                </a:solidFill>
              </a:defRPr>
            </a:lvl4pPr>
            <a:lvl5pPr marL="1659590" indent="0">
              <a:buNone/>
              <a:defRPr sz="1294">
                <a:solidFill>
                  <a:schemeClr val="tx1">
                    <a:tint val="75000"/>
                  </a:schemeClr>
                </a:solidFill>
              </a:defRPr>
            </a:lvl5pPr>
            <a:lvl6pPr marL="2074488" indent="0">
              <a:buNone/>
              <a:defRPr sz="1294">
                <a:solidFill>
                  <a:schemeClr val="tx1">
                    <a:tint val="75000"/>
                  </a:schemeClr>
                </a:solidFill>
              </a:defRPr>
            </a:lvl6pPr>
            <a:lvl7pPr marL="2489385" indent="0">
              <a:buNone/>
              <a:defRPr sz="1294">
                <a:solidFill>
                  <a:schemeClr val="tx1">
                    <a:tint val="75000"/>
                  </a:schemeClr>
                </a:solidFill>
              </a:defRPr>
            </a:lvl7pPr>
            <a:lvl8pPr marL="2904283" indent="0">
              <a:buNone/>
              <a:defRPr sz="1294">
                <a:solidFill>
                  <a:schemeClr val="tx1">
                    <a:tint val="75000"/>
                  </a:schemeClr>
                </a:solidFill>
              </a:defRPr>
            </a:lvl8pPr>
            <a:lvl9pPr marL="3319180" indent="0">
              <a:buNone/>
              <a:defRPr sz="1294">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DCA0FF-229E-4D12-A81A-65A0BDBA6233}" type="datetimeFigureOut">
              <a:rPr lang="en-US" smtClean="0"/>
              <a:t>3/10/2020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E05C64-2374-4338-9A6B-BEF962EA5A9C}" type="slidenum">
              <a:rPr lang="en-US" smtClean="0"/>
              <a:t>‹#›</a:t>
            </a:fld>
            <a:endParaRPr lang="en-US"/>
          </a:p>
        </p:txBody>
      </p:sp>
    </p:spTree>
    <p:extLst>
      <p:ext uri="{BB962C8B-B14F-4D97-AF65-F5344CB8AC3E}">
        <p14:creationId xmlns:p14="http://schemas.microsoft.com/office/powerpoint/2010/main" val="366051928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529"/>
            </a:lvl1pPr>
            <a:lvl2pPr>
              <a:defRPr sz="2176"/>
            </a:lvl2pPr>
            <a:lvl3pPr>
              <a:defRPr sz="1823"/>
            </a:lvl3pPr>
            <a:lvl4pPr>
              <a:defRPr sz="1647"/>
            </a:lvl4pPr>
            <a:lvl5pPr>
              <a:defRPr sz="1647"/>
            </a:lvl5pPr>
            <a:lvl6pPr>
              <a:defRPr sz="1647"/>
            </a:lvl6pPr>
            <a:lvl7pPr>
              <a:defRPr sz="1647"/>
            </a:lvl7pPr>
            <a:lvl8pPr>
              <a:defRPr sz="1647"/>
            </a:lvl8pPr>
            <a:lvl9pPr>
              <a:defRPr sz="164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529"/>
            </a:lvl1pPr>
            <a:lvl2pPr>
              <a:defRPr sz="2176"/>
            </a:lvl2pPr>
            <a:lvl3pPr>
              <a:defRPr sz="1823"/>
            </a:lvl3pPr>
            <a:lvl4pPr>
              <a:defRPr sz="1647"/>
            </a:lvl4pPr>
            <a:lvl5pPr>
              <a:defRPr sz="1647"/>
            </a:lvl5pPr>
            <a:lvl6pPr>
              <a:defRPr sz="1647"/>
            </a:lvl6pPr>
            <a:lvl7pPr>
              <a:defRPr sz="1647"/>
            </a:lvl7pPr>
            <a:lvl8pPr>
              <a:defRPr sz="1647"/>
            </a:lvl8pPr>
            <a:lvl9pPr>
              <a:defRPr sz="164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6DCA0FF-229E-4D12-A81A-65A0BDBA6233}" type="datetimeFigureOut">
              <a:rPr lang="en-US" smtClean="0"/>
              <a:t>3/10/2020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E05C64-2374-4338-9A6B-BEF962EA5A9C}" type="slidenum">
              <a:rPr lang="en-US" smtClean="0"/>
              <a:t>‹#›</a:t>
            </a:fld>
            <a:endParaRPr lang="en-US"/>
          </a:p>
        </p:txBody>
      </p:sp>
    </p:spTree>
    <p:extLst>
      <p:ext uri="{BB962C8B-B14F-4D97-AF65-F5344CB8AC3E}">
        <p14:creationId xmlns:p14="http://schemas.microsoft.com/office/powerpoint/2010/main" val="31146782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176" b="1"/>
            </a:lvl1pPr>
            <a:lvl2pPr marL="414897" indent="0">
              <a:buNone/>
              <a:defRPr sz="1823" b="1"/>
            </a:lvl2pPr>
            <a:lvl3pPr marL="829795" indent="0">
              <a:buNone/>
              <a:defRPr sz="1647" b="1"/>
            </a:lvl3pPr>
            <a:lvl4pPr marL="1244692" indent="0">
              <a:buNone/>
              <a:defRPr sz="1471" b="1"/>
            </a:lvl4pPr>
            <a:lvl5pPr marL="1659590" indent="0">
              <a:buNone/>
              <a:defRPr sz="1471" b="1"/>
            </a:lvl5pPr>
            <a:lvl6pPr marL="2074488" indent="0">
              <a:buNone/>
              <a:defRPr sz="1471" b="1"/>
            </a:lvl6pPr>
            <a:lvl7pPr marL="2489385" indent="0">
              <a:buNone/>
              <a:defRPr sz="1471" b="1"/>
            </a:lvl7pPr>
            <a:lvl8pPr marL="2904283" indent="0">
              <a:buNone/>
              <a:defRPr sz="1471" b="1"/>
            </a:lvl8pPr>
            <a:lvl9pPr marL="3319180" indent="0">
              <a:buNone/>
              <a:defRPr sz="1471"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176"/>
            </a:lvl1pPr>
            <a:lvl2pPr>
              <a:defRPr sz="1823"/>
            </a:lvl2pPr>
            <a:lvl3pPr>
              <a:defRPr sz="1647"/>
            </a:lvl3pPr>
            <a:lvl4pPr>
              <a:defRPr sz="1471"/>
            </a:lvl4pPr>
            <a:lvl5pPr>
              <a:defRPr sz="1471"/>
            </a:lvl5pPr>
            <a:lvl6pPr>
              <a:defRPr sz="1471"/>
            </a:lvl6pPr>
            <a:lvl7pPr>
              <a:defRPr sz="1471"/>
            </a:lvl7pPr>
            <a:lvl8pPr>
              <a:defRPr sz="1471"/>
            </a:lvl8pPr>
            <a:lvl9pPr>
              <a:defRPr sz="1471"/>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176" b="1"/>
            </a:lvl1pPr>
            <a:lvl2pPr marL="414897" indent="0">
              <a:buNone/>
              <a:defRPr sz="1823" b="1"/>
            </a:lvl2pPr>
            <a:lvl3pPr marL="829795" indent="0">
              <a:buNone/>
              <a:defRPr sz="1647" b="1"/>
            </a:lvl3pPr>
            <a:lvl4pPr marL="1244692" indent="0">
              <a:buNone/>
              <a:defRPr sz="1471" b="1"/>
            </a:lvl4pPr>
            <a:lvl5pPr marL="1659590" indent="0">
              <a:buNone/>
              <a:defRPr sz="1471" b="1"/>
            </a:lvl5pPr>
            <a:lvl6pPr marL="2074488" indent="0">
              <a:buNone/>
              <a:defRPr sz="1471" b="1"/>
            </a:lvl6pPr>
            <a:lvl7pPr marL="2489385" indent="0">
              <a:buNone/>
              <a:defRPr sz="1471" b="1"/>
            </a:lvl7pPr>
            <a:lvl8pPr marL="2904283" indent="0">
              <a:buNone/>
              <a:defRPr sz="1471" b="1"/>
            </a:lvl8pPr>
            <a:lvl9pPr marL="3319180" indent="0">
              <a:buNone/>
              <a:defRPr sz="1471"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176"/>
            </a:lvl1pPr>
            <a:lvl2pPr>
              <a:defRPr sz="1823"/>
            </a:lvl2pPr>
            <a:lvl3pPr>
              <a:defRPr sz="1647"/>
            </a:lvl3pPr>
            <a:lvl4pPr>
              <a:defRPr sz="1471"/>
            </a:lvl4pPr>
            <a:lvl5pPr>
              <a:defRPr sz="1471"/>
            </a:lvl5pPr>
            <a:lvl6pPr>
              <a:defRPr sz="1471"/>
            </a:lvl6pPr>
            <a:lvl7pPr>
              <a:defRPr sz="1471"/>
            </a:lvl7pPr>
            <a:lvl8pPr>
              <a:defRPr sz="1471"/>
            </a:lvl8pPr>
            <a:lvl9pPr>
              <a:defRPr sz="1471"/>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6DCA0FF-229E-4D12-A81A-65A0BDBA6233}" type="datetimeFigureOut">
              <a:rPr lang="en-US" smtClean="0"/>
              <a:t>3/10/2020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E05C64-2374-4338-9A6B-BEF962EA5A9C}" type="slidenum">
              <a:rPr lang="en-US" smtClean="0"/>
              <a:t>‹#›</a:t>
            </a:fld>
            <a:endParaRPr lang="en-US"/>
          </a:p>
        </p:txBody>
      </p:sp>
    </p:spTree>
    <p:extLst>
      <p:ext uri="{BB962C8B-B14F-4D97-AF65-F5344CB8AC3E}">
        <p14:creationId xmlns:p14="http://schemas.microsoft.com/office/powerpoint/2010/main" val="31968711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6DCA0FF-229E-4D12-A81A-65A0BDBA6233}" type="datetimeFigureOut">
              <a:rPr lang="en-US" smtClean="0"/>
              <a:t>3/10/2020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E05C64-2374-4338-9A6B-BEF962EA5A9C}" type="slidenum">
              <a:rPr lang="en-US" smtClean="0"/>
              <a:t>‹#›</a:t>
            </a:fld>
            <a:endParaRPr lang="en-US"/>
          </a:p>
        </p:txBody>
      </p:sp>
    </p:spTree>
    <p:extLst>
      <p:ext uri="{BB962C8B-B14F-4D97-AF65-F5344CB8AC3E}">
        <p14:creationId xmlns:p14="http://schemas.microsoft.com/office/powerpoint/2010/main" val="2230464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BB1F19-4BA3-4ED5-9FA4-8D8D35FFE7BA}" type="datetimeFigureOut">
              <a:rPr lang="en-US" smtClean="0">
                <a:solidFill>
                  <a:prstClr val="black">
                    <a:tint val="75000"/>
                  </a:prstClr>
                </a:solidFill>
              </a:rPr>
              <a:pPr/>
              <a:t>3/10/2020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0915809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DCA0FF-229E-4D12-A81A-65A0BDBA6233}" type="datetimeFigureOut">
              <a:rPr lang="en-US" smtClean="0"/>
              <a:t>3/10/2020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E05C64-2374-4338-9A6B-BEF962EA5A9C}" type="slidenum">
              <a:rPr lang="en-US" smtClean="0"/>
              <a:t>‹#›</a:t>
            </a:fld>
            <a:endParaRPr lang="en-US"/>
          </a:p>
        </p:txBody>
      </p:sp>
    </p:spTree>
    <p:extLst>
      <p:ext uri="{BB962C8B-B14F-4D97-AF65-F5344CB8AC3E}">
        <p14:creationId xmlns:p14="http://schemas.microsoft.com/office/powerpoint/2010/main" val="23435982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823"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0" cy="5853113"/>
          </a:xfrm>
        </p:spPr>
        <p:txBody>
          <a:bodyPr/>
          <a:lstStyle>
            <a:lvl1pPr>
              <a:defRPr sz="2882"/>
            </a:lvl1pPr>
            <a:lvl2pPr>
              <a:defRPr sz="2529"/>
            </a:lvl2pPr>
            <a:lvl3pPr>
              <a:defRPr sz="2176"/>
            </a:lvl3pPr>
            <a:lvl4pPr>
              <a:defRPr sz="1823"/>
            </a:lvl4pPr>
            <a:lvl5pPr>
              <a:defRPr sz="1823"/>
            </a:lvl5pPr>
            <a:lvl6pPr>
              <a:defRPr sz="1823"/>
            </a:lvl6pPr>
            <a:lvl7pPr>
              <a:defRPr sz="1823"/>
            </a:lvl7pPr>
            <a:lvl8pPr>
              <a:defRPr sz="1823"/>
            </a:lvl8pPr>
            <a:lvl9pPr>
              <a:defRPr sz="182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294"/>
            </a:lvl1pPr>
            <a:lvl2pPr marL="414897" indent="0">
              <a:buNone/>
              <a:defRPr sz="1118"/>
            </a:lvl2pPr>
            <a:lvl3pPr marL="829795" indent="0">
              <a:buNone/>
              <a:defRPr sz="882"/>
            </a:lvl3pPr>
            <a:lvl4pPr marL="1244692" indent="0">
              <a:buNone/>
              <a:defRPr sz="823"/>
            </a:lvl4pPr>
            <a:lvl5pPr marL="1659590" indent="0">
              <a:buNone/>
              <a:defRPr sz="823"/>
            </a:lvl5pPr>
            <a:lvl6pPr marL="2074488" indent="0">
              <a:buNone/>
              <a:defRPr sz="823"/>
            </a:lvl6pPr>
            <a:lvl7pPr marL="2489385" indent="0">
              <a:buNone/>
              <a:defRPr sz="823"/>
            </a:lvl7pPr>
            <a:lvl8pPr marL="2904283" indent="0">
              <a:buNone/>
              <a:defRPr sz="823"/>
            </a:lvl8pPr>
            <a:lvl9pPr marL="3319180" indent="0">
              <a:buNone/>
              <a:defRPr sz="823"/>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DCA0FF-229E-4D12-A81A-65A0BDBA6233}" type="datetimeFigureOut">
              <a:rPr lang="en-US" smtClean="0"/>
              <a:t>3/10/2020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E05C64-2374-4338-9A6B-BEF962EA5A9C}" type="slidenum">
              <a:rPr lang="en-US" smtClean="0"/>
              <a:t>‹#›</a:t>
            </a:fld>
            <a:endParaRPr lang="en-US"/>
          </a:p>
        </p:txBody>
      </p:sp>
    </p:spTree>
    <p:extLst>
      <p:ext uri="{BB962C8B-B14F-4D97-AF65-F5344CB8AC3E}">
        <p14:creationId xmlns:p14="http://schemas.microsoft.com/office/powerpoint/2010/main" val="29248358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1823"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2882"/>
            </a:lvl1pPr>
            <a:lvl2pPr marL="414897" indent="0">
              <a:buNone/>
              <a:defRPr sz="2529"/>
            </a:lvl2pPr>
            <a:lvl3pPr marL="829795" indent="0">
              <a:buNone/>
              <a:defRPr sz="2176"/>
            </a:lvl3pPr>
            <a:lvl4pPr marL="1244692" indent="0">
              <a:buNone/>
              <a:defRPr sz="1823"/>
            </a:lvl4pPr>
            <a:lvl5pPr marL="1659590" indent="0">
              <a:buNone/>
              <a:defRPr sz="1823"/>
            </a:lvl5pPr>
            <a:lvl6pPr marL="2074488" indent="0">
              <a:buNone/>
              <a:defRPr sz="1823"/>
            </a:lvl6pPr>
            <a:lvl7pPr marL="2489385" indent="0">
              <a:buNone/>
              <a:defRPr sz="1823"/>
            </a:lvl7pPr>
            <a:lvl8pPr marL="2904283" indent="0">
              <a:buNone/>
              <a:defRPr sz="1823"/>
            </a:lvl8pPr>
            <a:lvl9pPr marL="3319180" indent="0">
              <a:buNone/>
              <a:defRPr sz="1823"/>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294"/>
            </a:lvl1pPr>
            <a:lvl2pPr marL="414897" indent="0">
              <a:buNone/>
              <a:defRPr sz="1118"/>
            </a:lvl2pPr>
            <a:lvl3pPr marL="829795" indent="0">
              <a:buNone/>
              <a:defRPr sz="882"/>
            </a:lvl3pPr>
            <a:lvl4pPr marL="1244692" indent="0">
              <a:buNone/>
              <a:defRPr sz="823"/>
            </a:lvl4pPr>
            <a:lvl5pPr marL="1659590" indent="0">
              <a:buNone/>
              <a:defRPr sz="823"/>
            </a:lvl5pPr>
            <a:lvl6pPr marL="2074488" indent="0">
              <a:buNone/>
              <a:defRPr sz="823"/>
            </a:lvl6pPr>
            <a:lvl7pPr marL="2489385" indent="0">
              <a:buNone/>
              <a:defRPr sz="823"/>
            </a:lvl7pPr>
            <a:lvl8pPr marL="2904283" indent="0">
              <a:buNone/>
              <a:defRPr sz="823"/>
            </a:lvl8pPr>
            <a:lvl9pPr marL="3319180" indent="0">
              <a:buNone/>
              <a:defRPr sz="823"/>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DCA0FF-229E-4D12-A81A-65A0BDBA6233}" type="datetimeFigureOut">
              <a:rPr lang="en-US" smtClean="0"/>
              <a:t>3/10/2020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E05C64-2374-4338-9A6B-BEF962EA5A9C}" type="slidenum">
              <a:rPr lang="en-US" smtClean="0"/>
              <a:t>‹#›</a:t>
            </a:fld>
            <a:endParaRPr lang="en-US"/>
          </a:p>
        </p:txBody>
      </p:sp>
    </p:spTree>
    <p:extLst>
      <p:ext uri="{BB962C8B-B14F-4D97-AF65-F5344CB8AC3E}">
        <p14:creationId xmlns:p14="http://schemas.microsoft.com/office/powerpoint/2010/main" val="222899694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DCA0FF-229E-4D12-A81A-65A0BDBA6233}" type="datetimeFigureOut">
              <a:rPr lang="en-US" smtClean="0"/>
              <a:t>3/10/2020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E05C64-2374-4338-9A6B-BEF962EA5A9C}" type="slidenum">
              <a:rPr lang="en-US" smtClean="0"/>
              <a:t>‹#›</a:t>
            </a:fld>
            <a:endParaRPr lang="en-US"/>
          </a:p>
        </p:txBody>
      </p:sp>
    </p:spTree>
    <p:extLst>
      <p:ext uri="{BB962C8B-B14F-4D97-AF65-F5344CB8AC3E}">
        <p14:creationId xmlns:p14="http://schemas.microsoft.com/office/powerpoint/2010/main" val="1729374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DCA0FF-229E-4D12-A81A-65A0BDBA6233}" type="datetimeFigureOut">
              <a:rPr lang="en-US" smtClean="0"/>
              <a:t>3/10/2020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E05C64-2374-4338-9A6B-BEF962EA5A9C}" type="slidenum">
              <a:rPr lang="en-US" smtClean="0"/>
              <a:t>‹#›</a:t>
            </a:fld>
            <a:endParaRPr lang="en-US"/>
          </a:p>
        </p:txBody>
      </p:sp>
    </p:spTree>
    <p:extLst>
      <p:ext uri="{BB962C8B-B14F-4D97-AF65-F5344CB8AC3E}">
        <p14:creationId xmlns:p14="http://schemas.microsoft.com/office/powerpoint/2010/main" val="1947361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BB1F19-4BA3-4ED5-9FA4-8D8D35FFE7BA}" type="datetimeFigureOut">
              <a:rPr lang="en-US" smtClean="0">
                <a:solidFill>
                  <a:prstClr val="black">
                    <a:tint val="75000"/>
                  </a:prstClr>
                </a:solidFill>
              </a:rPr>
              <a:pPr/>
              <a:t>3/10/2020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54749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BB1F19-4BA3-4ED5-9FA4-8D8D35FFE7BA}" type="datetimeFigureOut">
              <a:rPr lang="en-US" smtClean="0">
                <a:solidFill>
                  <a:prstClr val="black">
                    <a:tint val="75000"/>
                  </a:prstClr>
                </a:solidFill>
              </a:rPr>
              <a:pPr/>
              <a:t>3/10/2020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05717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BB1F19-4BA3-4ED5-9FA4-8D8D35FFE7BA}" type="datetimeFigureOut">
              <a:rPr lang="en-US" smtClean="0">
                <a:solidFill>
                  <a:prstClr val="black">
                    <a:tint val="75000"/>
                  </a:prstClr>
                </a:solidFill>
              </a:rPr>
              <a:pPr/>
              <a:t>3/10/2020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70296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BB1F19-4BA3-4ED5-9FA4-8D8D35FFE7BA}" type="datetimeFigureOut">
              <a:rPr lang="en-US" smtClean="0">
                <a:solidFill>
                  <a:prstClr val="black">
                    <a:tint val="75000"/>
                  </a:prstClr>
                </a:solidFill>
              </a:rPr>
              <a:pPr/>
              <a:t>3/10/2020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25254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BB1F19-4BA3-4ED5-9FA4-8D8D35FFE7BA}" type="datetimeFigureOut">
              <a:rPr lang="en-US" smtClean="0">
                <a:solidFill>
                  <a:prstClr val="black">
                    <a:tint val="75000"/>
                  </a:prstClr>
                </a:solidFill>
              </a:rPr>
              <a:pPr/>
              <a:t>3/10/2020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70674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BB1F19-4BA3-4ED5-9FA4-8D8D35FFE7BA}" type="datetimeFigureOut">
              <a:rPr lang="en-US" smtClean="0">
                <a:solidFill>
                  <a:prstClr val="black">
                    <a:tint val="75000"/>
                  </a:prstClr>
                </a:solidFill>
              </a:rPr>
              <a:pPr/>
              <a:t>3/10/2020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73497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F3BB1F19-4BA3-4ED5-9FA4-8D8D35FFE7BA}" type="datetimeFigureOut">
              <a:rPr lang="en-US" smtClean="0">
                <a:solidFill>
                  <a:prstClr val="black">
                    <a:tint val="75000"/>
                  </a:prstClr>
                </a:solidFill>
                <a:latin typeface="Calibri"/>
              </a:rPr>
              <a:pPr fontAlgn="auto">
                <a:spcBef>
                  <a:spcPts val="0"/>
                </a:spcBef>
                <a:spcAft>
                  <a:spcPts val="0"/>
                </a:spcAft>
              </a:pPr>
              <a:t>3/10/2020</a:t>
            </a:fld>
            <a:endParaRPr lang="en-US">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en-US">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4D8D7F36-4D84-4D9B-8FFC-A04433F045BE}" type="slidenum">
              <a:rPr lang="en-US" smtClean="0">
                <a:solidFill>
                  <a:prstClr val="black">
                    <a:tint val="75000"/>
                  </a:prstClr>
                </a:solidFill>
                <a:latin typeface="Calibri"/>
              </a:rPr>
              <a:pPr fontAlgn="auto">
                <a:spcBef>
                  <a:spcPts val="0"/>
                </a:spcBef>
                <a:spcAft>
                  <a:spcPts val="0"/>
                </a:spcAft>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00499195"/>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800100" y="1536700"/>
            <a:ext cx="8131175" cy="43243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027" name="Rectangle 2"/>
          <p:cNvSpPr>
            <a:spLocks noGrp="1" noChangeArrowheads="1"/>
          </p:cNvSpPr>
          <p:nvPr>
            <p:ph type="title"/>
          </p:nvPr>
        </p:nvSpPr>
        <p:spPr bwMode="auto">
          <a:xfrm>
            <a:off x="1911350" y="76200"/>
            <a:ext cx="6781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9" name="Line 15"/>
          <p:cNvSpPr>
            <a:spLocks noChangeShapeType="1"/>
          </p:cNvSpPr>
          <p:nvPr/>
        </p:nvSpPr>
        <p:spPr bwMode="auto">
          <a:xfrm>
            <a:off x="381000" y="6451600"/>
            <a:ext cx="8382000" cy="0"/>
          </a:xfrm>
          <a:prstGeom prst="line">
            <a:avLst/>
          </a:prstGeom>
          <a:noFill/>
          <a:ln w="57150">
            <a:solidFill>
              <a:srgbClr val="0C2D83"/>
            </a:solidFill>
            <a:round/>
            <a:headEnd/>
            <a:tailEnd/>
          </a:ln>
          <a:effectLst/>
        </p:spPr>
        <p:txBody>
          <a:bodyPr wrap="none" anchor="ctr"/>
          <a:lstStyle/>
          <a:p>
            <a:pPr fontAlgn="auto">
              <a:spcBef>
                <a:spcPts val="0"/>
              </a:spcBef>
              <a:spcAft>
                <a:spcPts val="0"/>
              </a:spcAft>
              <a:defRPr/>
            </a:pPr>
            <a:endParaRPr lang="en-US" sz="1800">
              <a:solidFill>
                <a:srgbClr val="000000"/>
              </a:solidFill>
              <a:latin typeface="Arial"/>
            </a:endParaRPr>
          </a:p>
        </p:txBody>
      </p:sp>
      <p:sp>
        <p:nvSpPr>
          <p:cNvPr id="1041" name="Line 17"/>
          <p:cNvSpPr>
            <a:spLocks noChangeShapeType="1"/>
          </p:cNvSpPr>
          <p:nvPr/>
        </p:nvSpPr>
        <p:spPr bwMode="auto">
          <a:xfrm>
            <a:off x="422275" y="1414463"/>
            <a:ext cx="8382000" cy="0"/>
          </a:xfrm>
          <a:prstGeom prst="line">
            <a:avLst/>
          </a:prstGeom>
          <a:noFill/>
          <a:ln w="57150">
            <a:solidFill>
              <a:srgbClr val="0C2D83"/>
            </a:solidFill>
            <a:round/>
            <a:headEnd/>
            <a:tailEnd/>
          </a:ln>
          <a:effectLst/>
        </p:spPr>
        <p:txBody>
          <a:bodyPr wrap="none" anchor="ctr"/>
          <a:lstStyle/>
          <a:p>
            <a:pPr fontAlgn="auto">
              <a:spcBef>
                <a:spcPts val="0"/>
              </a:spcBef>
              <a:spcAft>
                <a:spcPts val="0"/>
              </a:spcAft>
              <a:defRPr/>
            </a:pPr>
            <a:endParaRPr lang="en-US" sz="1800">
              <a:solidFill>
                <a:srgbClr val="000000"/>
              </a:solidFill>
              <a:latin typeface="Arial"/>
            </a:endParaRPr>
          </a:p>
        </p:txBody>
      </p:sp>
      <p:sp>
        <p:nvSpPr>
          <p:cNvPr id="1067" name="Text Box 43"/>
          <p:cNvSpPr txBox="1">
            <a:spLocks noChangeArrowheads="1"/>
          </p:cNvSpPr>
          <p:nvPr userDrawn="1"/>
        </p:nvSpPr>
        <p:spPr bwMode="auto">
          <a:xfrm>
            <a:off x="1295400" y="6491288"/>
            <a:ext cx="6553200" cy="336550"/>
          </a:xfrm>
          <a:prstGeom prst="rect">
            <a:avLst/>
          </a:prstGeom>
          <a:noFill/>
          <a:ln w="9525">
            <a:noFill/>
            <a:miter lim="800000"/>
            <a:headEnd/>
            <a:tailEnd/>
          </a:ln>
          <a:effectLst/>
        </p:spPr>
        <p:txBody>
          <a:bodyPr>
            <a:spAutoFit/>
          </a:bodyPr>
          <a:lstStyle/>
          <a:p>
            <a:pPr algn="ctr" fontAlgn="auto">
              <a:spcAft>
                <a:spcPts val="0"/>
              </a:spcAft>
              <a:defRPr/>
            </a:pPr>
            <a:r>
              <a:rPr lang="en-US" sz="1600" b="1" i="1">
                <a:solidFill>
                  <a:srgbClr val="000000"/>
                </a:solidFill>
                <a:latin typeface="Century Schoolbook" pitchFamily="18" charset="0"/>
              </a:rPr>
              <a:t>I n t e g r i t y  -  S e r v i c e  -  E x c e l </a:t>
            </a:r>
            <a:r>
              <a:rPr lang="en-US" sz="1600" b="1" i="1" dirty="0" err="1">
                <a:solidFill>
                  <a:srgbClr val="000000"/>
                </a:solidFill>
                <a:latin typeface="Century Schoolbook" pitchFamily="18" charset="0"/>
              </a:rPr>
              <a:t>l</a:t>
            </a:r>
            <a:r>
              <a:rPr lang="en-US" sz="1600" b="1" i="1" dirty="0">
                <a:solidFill>
                  <a:srgbClr val="000000"/>
                </a:solidFill>
                <a:latin typeface="Century Schoolbook" pitchFamily="18" charset="0"/>
              </a:rPr>
              <a:t> e n c e</a:t>
            </a:r>
          </a:p>
        </p:txBody>
      </p:sp>
      <p:sp>
        <p:nvSpPr>
          <p:cNvPr id="1068" name="Rectangle 44"/>
          <p:cNvSpPr>
            <a:spLocks noGrp="1" noChangeArrowheads="1"/>
          </p:cNvSpPr>
          <p:nvPr>
            <p:ph type="sldNum" sz="quarter" idx="4"/>
          </p:nvPr>
        </p:nvSpPr>
        <p:spPr bwMode="auto">
          <a:xfrm>
            <a:off x="6910388" y="6253163"/>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mtClean="0">
                <a:latin typeface="Times New Roman" pitchFamily="18" charset="0"/>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F49C0791-D0EA-4F3B-9503-D0DBAFE8CE0E}" type="slidenum">
              <a:rPr lang="en-US" sz="1800">
                <a:solidFill>
                  <a:srgbClr val="000000"/>
                </a:solidFill>
              </a:rPr>
              <a:pPr fontAlgn="auto">
                <a:spcBef>
                  <a:spcPts val="0"/>
                </a:spcBef>
                <a:spcAft>
                  <a:spcPts val="0"/>
                </a:spcAft>
                <a:defRPr/>
              </a:pPr>
              <a:t>‹#›</a:t>
            </a:fld>
            <a:endParaRPr lang="en-US" sz="1800">
              <a:solidFill>
                <a:srgbClr val="000000"/>
              </a:solidFill>
            </a:endParaRPr>
          </a:p>
        </p:txBody>
      </p:sp>
      <p:pic>
        <p:nvPicPr>
          <p:cNvPr id="9" name="Picture 2" descr="C:\Users\Ashley.Murphy\Desktop\USAFA%20Logo%20v%203%20line%20CMYK.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62601" y="76202"/>
            <a:ext cx="1065031" cy="1213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019608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ftr="0"/>
  <p:txStyles>
    <p:titleStyle>
      <a:lvl1pPr algn="r" rtl="0" eaLnBrk="0" fontAlgn="base" hangingPunct="0">
        <a:spcBef>
          <a:spcPct val="0"/>
        </a:spcBef>
        <a:spcAft>
          <a:spcPct val="0"/>
        </a:spcAft>
        <a:defRPr sz="3600" b="1">
          <a:solidFill>
            <a:srgbClr val="0C2D83"/>
          </a:solidFill>
          <a:latin typeface="+mj-lt"/>
          <a:ea typeface="+mj-ea"/>
          <a:cs typeface="+mj-cs"/>
        </a:defRPr>
      </a:lvl1pPr>
      <a:lvl2pPr algn="r" rtl="0" eaLnBrk="0" fontAlgn="base" hangingPunct="0">
        <a:spcBef>
          <a:spcPct val="0"/>
        </a:spcBef>
        <a:spcAft>
          <a:spcPct val="0"/>
        </a:spcAft>
        <a:defRPr sz="3600" b="1">
          <a:solidFill>
            <a:srgbClr val="0C2D83"/>
          </a:solidFill>
          <a:latin typeface="Arial" pitchFamily="34" charset="0"/>
        </a:defRPr>
      </a:lvl2pPr>
      <a:lvl3pPr algn="r" rtl="0" eaLnBrk="0" fontAlgn="base" hangingPunct="0">
        <a:spcBef>
          <a:spcPct val="0"/>
        </a:spcBef>
        <a:spcAft>
          <a:spcPct val="0"/>
        </a:spcAft>
        <a:defRPr sz="3600" b="1">
          <a:solidFill>
            <a:srgbClr val="0C2D83"/>
          </a:solidFill>
          <a:latin typeface="Arial" pitchFamily="34" charset="0"/>
        </a:defRPr>
      </a:lvl3pPr>
      <a:lvl4pPr algn="r" rtl="0" eaLnBrk="0" fontAlgn="base" hangingPunct="0">
        <a:spcBef>
          <a:spcPct val="0"/>
        </a:spcBef>
        <a:spcAft>
          <a:spcPct val="0"/>
        </a:spcAft>
        <a:defRPr sz="3600" b="1">
          <a:solidFill>
            <a:srgbClr val="0C2D83"/>
          </a:solidFill>
          <a:latin typeface="Arial" pitchFamily="34" charset="0"/>
        </a:defRPr>
      </a:lvl4pPr>
      <a:lvl5pPr algn="r" rtl="0" eaLnBrk="0" fontAlgn="base" hangingPunct="0">
        <a:spcBef>
          <a:spcPct val="0"/>
        </a:spcBef>
        <a:spcAft>
          <a:spcPct val="0"/>
        </a:spcAft>
        <a:defRPr sz="3600" b="1">
          <a:solidFill>
            <a:srgbClr val="0C2D83"/>
          </a:solidFill>
          <a:latin typeface="Arial" pitchFamily="34" charset="0"/>
        </a:defRPr>
      </a:lvl5pPr>
      <a:lvl6pPr marL="457200" algn="r" rtl="0" eaLnBrk="0" fontAlgn="base" hangingPunct="0">
        <a:spcBef>
          <a:spcPct val="0"/>
        </a:spcBef>
        <a:spcAft>
          <a:spcPct val="0"/>
        </a:spcAft>
        <a:defRPr sz="3600" b="1">
          <a:solidFill>
            <a:srgbClr val="0C2D83"/>
          </a:solidFill>
          <a:latin typeface="Arial" pitchFamily="34" charset="0"/>
        </a:defRPr>
      </a:lvl6pPr>
      <a:lvl7pPr marL="914400" algn="r" rtl="0" eaLnBrk="0" fontAlgn="base" hangingPunct="0">
        <a:spcBef>
          <a:spcPct val="0"/>
        </a:spcBef>
        <a:spcAft>
          <a:spcPct val="0"/>
        </a:spcAft>
        <a:defRPr sz="3600" b="1">
          <a:solidFill>
            <a:srgbClr val="0C2D83"/>
          </a:solidFill>
          <a:latin typeface="Arial" pitchFamily="34" charset="0"/>
        </a:defRPr>
      </a:lvl7pPr>
      <a:lvl8pPr marL="1371600" algn="r" rtl="0" eaLnBrk="0" fontAlgn="base" hangingPunct="0">
        <a:spcBef>
          <a:spcPct val="0"/>
        </a:spcBef>
        <a:spcAft>
          <a:spcPct val="0"/>
        </a:spcAft>
        <a:defRPr sz="3600" b="1">
          <a:solidFill>
            <a:srgbClr val="0C2D83"/>
          </a:solidFill>
          <a:latin typeface="Arial" pitchFamily="34" charset="0"/>
        </a:defRPr>
      </a:lvl8pPr>
      <a:lvl9pPr marL="1828800" algn="r" rtl="0" eaLnBrk="0" fontAlgn="base" hangingPunct="0">
        <a:spcBef>
          <a:spcPct val="0"/>
        </a:spcBef>
        <a:spcAft>
          <a:spcPct val="0"/>
        </a:spcAft>
        <a:defRPr sz="3600" b="1">
          <a:solidFill>
            <a:srgbClr val="0C2D83"/>
          </a:solidFill>
          <a:latin typeface="Arial" pitchFamily="34" charset="0"/>
        </a:defRPr>
      </a:lvl9pPr>
    </p:titleStyle>
    <p:body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200" b="1">
          <a:solidFill>
            <a:schemeClr val="tx1"/>
          </a:solidFill>
          <a:latin typeface="+mn-lt"/>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141074" tIns="70537" rIns="141074" bIns="70537"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141074" tIns="70537" rIns="141074" bIns="7053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141074" tIns="70537" rIns="141074" bIns="70537" rtlCol="0" anchor="ctr"/>
          <a:lstStyle>
            <a:lvl1pPr algn="l">
              <a:defRPr sz="1118">
                <a:solidFill>
                  <a:schemeClr val="tx1">
                    <a:tint val="75000"/>
                  </a:schemeClr>
                </a:solidFill>
              </a:defRPr>
            </a:lvl1pPr>
          </a:lstStyle>
          <a:p>
            <a:fld id="{46DCA0FF-229E-4D12-A81A-65A0BDBA6233}" type="datetimeFigureOut">
              <a:rPr lang="en-US" smtClean="0"/>
              <a:t>3/10/2020</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141074" tIns="70537" rIns="141074" bIns="70537" rtlCol="0" anchor="ctr"/>
          <a:lstStyle>
            <a:lvl1pPr algn="ctr">
              <a:defRPr sz="1118">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141074" tIns="70537" rIns="141074" bIns="70537" rtlCol="0" anchor="ctr"/>
          <a:lstStyle>
            <a:lvl1pPr algn="r">
              <a:defRPr sz="1118">
                <a:solidFill>
                  <a:schemeClr val="tx1">
                    <a:tint val="75000"/>
                  </a:schemeClr>
                </a:solidFill>
              </a:defRPr>
            </a:lvl1pPr>
          </a:lstStyle>
          <a:p>
            <a:fld id="{AEE05C64-2374-4338-9A6B-BEF962EA5A9C}" type="slidenum">
              <a:rPr lang="en-US" smtClean="0"/>
              <a:t>‹#›</a:t>
            </a:fld>
            <a:endParaRPr lang="en-US"/>
          </a:p>
        </p:txBody>
      </p:sp>
    </p:spTree>
    <p:extLst>
      <p:ext uri="{BB962C8B-B14F-4D97-AF65-F5344CB8AC3E}">
        <p14:creationId xmlns:p14="http://schemas.microsoft.com/office/powerpoint/2010/main" val="2258733140"/>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ctr" defTabSz="829795" rtl="0" eaLnBrk="1" latinLnBrk="0" hangingPunct="1">
        <a:spcBef>
          <a:spcPct val="0"/>
        </a:spcBef>
        <a:buNone/>
        <a:defRPr sz="4000" kern="1200">
          <a:solidFill>
            <a:schemeClr val="tx1"/>
          </a:solidFill>
          <a:latin typeface="+mj-lt"/>
          <a:ea typeface="+mj-ea"/>
          <a:cs typeface="+mj-cs"/>
        </a:defRPr>
      </a:lvl1pPr>
    </p:titleStyle>
    <p:bodyStyle>
      <a:lvl1pPr marL="311173" indent="-311173" algn="l" defTabSz="829795" rtl="0" eaLnBrk="1" latinLnBrk="0" hangingPunct="1">
        <a:spcBef>
          <a:spcPct val="20000"/>
        </a:spcBef>
        <a:buFont typeface="Arial" panose="020B0604020202020204" pitchFamily="34" charset="0"/>
        <a:buChar char="•"/>
        <a:defRPr sz="2882" kern="1200">
          <a:solidFill>
            <a:schemeClr val="tx1"/>
          </a:solidFill>
          <a:latin typeface="+mn-lt"/>
          <a:ea typeface="+mn-ea"/>
          <a:cs typeface="+mn-cs"/>
        </a:defRPr>
      </a:lvl1pPr>
      <a:lvl2pPr marL="674208" indent="-259311" algn="l" defTabSz="829795" rtl="0" eaLnBrk="1" latinLnBrk="0" hangingPunct="1">
        <a:spcBef>
          <a:spcPct val="20000"/>
        </a:spcBef>
        <a:buFont typeface="Arial" panose="020B0604020202020204" pitchFamily="34" charset="0"/>
        <a:buChar char="–"/>
        <a:defRPr sz="2529" kern="1200">
          <a:solidFill>
            <a:schemeClr val="tx1"/>
          </a:solidFill>
          <a:latin typeface="+mn-lt"/>
          <a:ea typeface="+mn-ea"/>
          <a:cs typeface="+mn-cs"/>
        </a:defRPr>
      </a:lvl2pPr>
      <a:lvl3pPr marL="1037244" indent="-207449" algn="l" defTabSz="829795" rtl="0" eaLnBrk="1" latinLnBrk="0" hangingPunct="1">
        <a:spcBef>
          <a:spcPct val="20000"/>
        </a:spcBef>
        <a:buFont typeface="Arial" panose="020B0604020202020204" pitchFamily="34" charset="0"/>
        <a:buChar char="•"/>
        <a:defRPr sz="2176" kern="1200">
          <a:solidFill>
            <a:schemeClr val="tx1"/>
          </a:solidFill>
          <a:latin typeface="+mn-lt"/>
          <a:ea typeface="+mn-ea"/>
          <a:cs typeface="+mn-cs"/>
        </a:defRPr>
      </a:lvl3pPr>
      <a:lvl4pPr marL="1452142" indent="-207449" algn="l" defTabSz="829795" rtl="0" eaLnBrk="1" latinLnBrk="0" hangingPunct="1">
        <a:spcBef>
          <a:spcPct val="20000"/>
        </a:spcBef>
        <a:buFont typeface="Arial" panose="020B0604020202020204" pitchFamily="34" charset="0"/>
        <a:buChar char="–"/>
        <a:defRPr sz="1823" kern="1200">
          <a:solidFill>
            <a:schemeClr val="tx1"/>
          </a:solidFill>
          <a:latin typeface="+mn-lt"/>
          <a:ea typeface="+mn-ea"/>
          <a:cs typeface="+mn-cs"/>
        </a:defRPr>
      </a:lvl4pPr>
      <a:lvl5pPr marL="1867039" indent="-207449" algn="l" defTabSz="829795" rtl="0" eaLnBrk="1" latinLnBrk="0" hangingPunct="1">
        <a:spcBef>
          <a:spcPct val="20000"/>
        </a:spcBef>
        <a:buFont typeface="Arial" panose="020B0604020202020204" pitchFamily="34" charset="0"/>
        <a:buChar char="»"/>
        <a:defRPr sz="1823" kern="1200">
          <a:solidFill>
            <a:schemeClr val="tx1"/>
          </a:solidFill>
          <a:latin typeface="+mn-lt"/>
          <a:ea typeface="+mn-ea"/>
          <a:cs typeface="+mn-cs"/>
        </a:defRPr>
      </a:lvl5pPr>
      <a:lvl6pPr marL="2281937" indent="-207449" algn="l" defTabSz="829795" rtl="0" eaLnBrk="1" latinLnBrk="0" hangingPunct="1">
        <a:spcBef>
          <a:spcPct val="20000"/>
        </a:spcBef>
        <a:buFont typeface="Arial" panose="020B0604020202020204" pitchFamily="34" charset="0"/>
        <a:buChar char="•"/>
        <a:defRPr sz="1823" kern="1200">
          <a:solidFill>
            <a:schemeClr val="tx1"/>
          </a:solidFill>
          <a:latin typeface="+mn-lt"/>
          <a:ea typeface="+mn-ea"/>
          <a:cs typeface="+mn-cs"/>
        </a:defRPr>
      </a:lvl6pPr>
      <a:lvl7pPr marL="2696834" indent="-207449" algn="l" defTabSz="829795" rtl="0" eaLnBrk="1" latinLnBrk="0" hangingPunct="1">
        <a:spcBef>
          <a:spcPct val="20000"/>
        </a:spcBef>
        <a:buFont typeface="Arial" panose="020B0604020202020204" pitchFamily="34" charset="0"/>
        <a:buChar char="•"/>
        <a:defRPr sz="1823" kern="1200">
          <a:solidFill>
            <a:schemeClr val="tx1"/>
          </a:solidFill>
          <a:latin typeface="+mn-lt"/>
          <a:ea typeface="+mn-ea"/>
          <a:cs typeface="+mn-cs"/>
        </a:defRPr>
      </a:lvl7pPr>
      <a:lvl8pPr marL="3111732" indent="-207449" algn="l" defTabSz="829795" rtl="0" eaLnBrk="1" latinLnBrk="0" hangingPunct="1">
        <a:spcBef>
          <a:spcPct val="20000"/>
        </a:spcBef>
        <a:buFont typeface="Arial" panose="020B0604020202020204" pitchFamily="34" charset="0"/>
        <a:buChar char="•"/>
        <a:defRPr sz="1823" kern="1200">
          <a:solidFill>
            <a:schemeClr val="tx1"/>
          </a:solidFill>
          <a:latin typeface="+mn-lt"/>
          <a:ea typeface="+mn-ea"/>
          <a:cs typeface="+mn-cs"/>
        </a:defRPr>
      </a:lvl8pPr>
      <a:lvl9pPr marL="3526629" indent="-207449" algn="l" defTabSz="829795" rtl="0" eaLnBrk="1" latinLnBrk="0" hangingPunct="1">
        <a:spcBef>
          <a:spcPct val="20000"/>
        </a:spcBef>
        <a:buFont typeface="Arial" panose="020B0604020202020204" pitchFamily="34" charset="0"/>
        <a:buChar char="•"/>
        <a:defRPr sz="1823" kern="1200">
          <a:solidFill>
            <a:schemeClr val="tx1"/>
          </a:solidFill>
          <a:latin typeface="+mn-lt"/>
          <a:ea typeface="+mn-ea"/>
          <a:cs typeface="+mn-cs"/>
        </a:defRPr>
      </a:lvl9pPr>
    </p:bodyStyle>
    <p:otherStyle>
      <a:defPPr>
        <a:defRPr lang="en-US"/>
      </a:defPPr>
      <a:lvl1pPr marL="0" algn="l" defTabSz="829795" rtl="0" eaLnBrk="1" latinLnBrk="0" hangingPunct="1">
        <a:defRPr sz="1647" kern="1200">
          <a:solidFill>
            <a:schemeClr val="tx1"/>
          </a:solidFill>
          <a:latin typeface="+mn-lt"/>
          <a:ea typeface="+mn-ea"/>
          <a:cs typeface="+mn-cs"/>
        </a:defRPr>
      </a:lvl1pPr>
      <a:lvl2pPr marL="414897" algn="l" defTabSz="829795" rtl="0" eaLnBrk="1" latinLnBrk="0" hangingPunct="1">
        <a:defRPr sz="1647" kern="1200">
          <a:solidFill>
            <a:schemeClr val="tx1"/>
          </a:solidFill>
          <a:latin typeface="+mn-lt"/>
          <a:ea typeface="+mn-ea"/>
          <a:cs typeface="+mn-cs"/>
        </a:defRPr>
      </a:lvl2pPr>
      <a:lvl3pPr marL="829795" algn="l" defTabSz="829795" rtl="0" eaLnBrk="1" latinLnBrk="0" hangingPunct="1">
        <a:defRPr sz="1647" kern="1200">
          <a:solidFill>
            <a:schemeClr val="tx1"/>
          </a:solidFill>
          <a:latin typeface="+mn-lt"/>
          <a:ea typeface="+mn-ea"/>
          <a:cs typeface="+mn-cs"/>
        </a:defRPr>
      </a:lvl3pPr>
      <a:lvl4pPr marL="1244692" algn="l" defTabSz="829795" rtl="0" eaLnBrk="1" latinLnBrk="0" hangingPunct="1">
        <a:defRPr sz="1647" kern="1200">
          <a:solidFill>
            <a:schemeClr val="tx1"/>
          </a:solidFill>
          <a:latin typeface="+mn-lt"/>
          <a:ea typeface="+mn-ea"/>
          <a:cs typeface="+mn-cs"/>
        </a:defRPr>
      </a:lvl4pPr>
      <a:lvl5pPr marL="1659590" algn="l" defTabSz="829795" rtl="0" eaLnBrk="1" latinLnBrk="0" hangingPunct="1">
        <a:defRPr sz="1647" kern="1200">
          <a:solidFill>
            <a:schemeClr val="tx1"/>
          </a:solidFill>
          <a:latin typeface="+mn-lt"/>
          <a:ea typeface="+mn-ea"/>
          <a:cs typeface="+mn-cs"/>
        </a:defRPr>
      </a:lvl5pPr>
      <a:lvl6pPr marL="2074488" algn="l" defTabSz="829795" rtl="0" eaLnBrk="1" latinLnBrk="0" hangingPunct="1">
        <a:defRPr sz="1647" kern="1200">
          <a:solidFill>
            <a:schemeClr val="tx1"/>
          </a:solidFill>
          <a:latin typeface="+mn-lt"/>
          <a:ea typeface="+mn-ea"/>
          <a:cs typeface="+mn-cs"/>
        </a:defRPr>
      </a:lvl6pPr>
      <a:lvl7pPr marL="2489385" algn="l" defTabSz="829795" rtl="0" eaLnBrk="1" latinLnBrk="0" hangingPunct="1">
        <a:defRPr sz="1647" kern="1200">
          <a:solidFill>
            <a:schemeClr val="tx1"/>
          </a:solidFill>
          <a:latin typeface="+mn-lt"/>
          <a:ea typeface="+mn-ea"/>
          <a:cs typeface="+mn-cs"/>
        </a:defRPr>
      </a:lvl7pPr>
      <a:lvl8pPr marL="2904283" algn="l" defTabSz="829795" rtl="0" eaLnBrk="1" latinLnBrk="0" hangingPunct="1">
        <a:defRPr sz="1647" kern="1200">
          <a:solidFill>
            <a:schemeClr val="tx1"/>
          </a:solidFill>
          <a:latin typeface="+mn-lt"/>
          <a:ea typeface="+mn-ea"/>
          <a:cs typeface="+mn-cs"/>
        </a:defRPr>
      </a:lvl8pPr>
      <a:lvl9pPr marL="3319180" algn="l" defTabSz="829795" rtl="0" eaLnBrk="1" latinLnBrk="0" hangingPunct="1">
        <a:defRPr sz="164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hyperlink" Target="http://www.analog.com/media/en/technical-documentation/data-sheets/ADAU1761.pdf" TargetMode="Externa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hyperlink" Target="http://ece.ninja/383/lecture/code/lab2_pack.vhdl" TargetMode="Externa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8" Type="http://schemas.openxmlformats.org/officeDocument/2006/relationships/hyperlink" Target="http://ece.ninja/383/lab/lab2/code/Lab2.xdc" TargetMode="External"/><Relationship Id="rId3" Type="http://schemas.openxmlformats.org/officeDocument/2006/relationships/hyperlink" Target="http://ece.ninja/383/lab/lab2/code/Lab2_datapath_tb.vhd" TargetMode="External"/><Relationship Id="rId7" Type="http://schemas.openxmlformats.org/officeDocument/2006/relationships/hyperlink" Target="http://ece.ninja/383/lab/lab2/code/TWICtl.vhd" TargetMode="External"/><Relationship Id="rId2" Type="http://schemas.openxmlformats.org/officeDocument/2006/relationships/hyperlink" Target="http://ece.ninja/383/lab/lab2/code/lab2.vhd" TargetMode="External"/><Relationship Id="rId1" Type="http://schemas.openxmlformats.org/officeDocument/2006/relationships/slideLayout" Target="../slideLayouts/slideLayout13.xml"/><Relationship Id="rId6" Type="http://schemas.openxmlformats.org/officeDocument/2006/relationships/hyperlink" Target="http://ece.ninja/383/lab/lab2/code/audio_init.v" TargetMode="External"/><Relationship Id="rId5" Type="http://schemas.openxmlformats.org/officeDocument/2006/relationships/hyperlink" Target="http://ece.ninja/383/lab/lab2/code/i2s_ctl.vhd" TargetMode="External"/><Relationship Id="rId4" Type="http://schemas.openxmlformats.org/officeDocument/2006/relationships/hyperlink" Target="http://ece.ninja/383/lab/lab2/code/Audio_Codec_Wrapper.vhd" TargetMode="External"/></Relationships>
</file>

<file path=ppt/slides/_rels/slide17.xml.rels><?xml version="1.0" encoding="UTF-8" standalone="yes"?>
<Relationships xmlns="http://schemas.openxmlformats.org/package/2006/relationships"><Relationship Id="rId2" Type="http://schemas.openxmlformats.org/officeDocument/2006/relationships/hyperlink" Target="http://keuwl.com/FunctionGenerator" TargetMode="Externa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14"/>
          <p:cNvSpPr>
            <a:spLocks noChangeShapeType="1"/>
          </p:cNvSpPr>
          <p:nvPr/>
        </p:nvSpPr>
        <p:spPr bwMode="auto">
          <a:xfrm>
            <a:off x="381000" y="6451600"/>
            <a:ext cx="8382000" cy="0"/>
          </a:xfrm>
          <a:prstGeom prst="line">
            <a:avLst/>
          </a:prstGeom>
          <a:noFill/>
          <a:ln w="57150">
            <a:solidFill>
              <a:srgbClr val="0C2D83"/>
            </a:solidFill>
            <a:round/>
            <a:headEnd/>
            <a:tailEnd/>
          </a:ln>
          <a:effectLst/>
        </p:spPr>
        <p:txBody>
          <a:bodyPr wrap="none" lIns="91440" tIns="45720" rIns="91440" bIns="45720" anchor="ctr"/>
          <a:lstStyle/>
          <a:p>
            <a:pPr algn="ctr" eaLnBrk="0" hangingPunct="0">
              <a:spcBef>
                <a:spcPct val="0"/>
              </a:spcBef>
              <a:defRPr/>
            </a:pPr>
            <a:endParaRPr lang="en-US" sz="1400" dirty="0">
              <a:solidFill>
                <a:srgbClr val="000000"/>
              </a:solidFill>
              <a:latin typeface="Arial" charset="0"/>
            </a:endParaRPr>
          </a:p>
        </p:txBody>
      </p:sp>
      <p:sp>
        <p:nvSpPr>
          <p:cNvPr id="8" name="Rectangle 13"/>
          <p:cNvSpPr txBox="1">
            <a:spLocks noChangeArrowheads="1"/>
          </p:cNvSpPr>
          <p:nvPr/>
        </p:nvSpPr>
        <p:spPr bwMode="auto">
          <a:xfrm>
            <a:off x="3070748" y="1774211"/>
            <a:ext cx="5581888" cy="285405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400" b="1">
                <a:solidFill>
                  <a:srgbClr val="0C2D83"/>
                </a:solidFill>
                <a:effectLst>
                  <a:outerShdw blurRad="38100" dist="38100" dir="2700000" algn="tl">
                    <a:srgbClr val="000000">
                      <a:alpha val="43137"/>
                    </a:srgbClr>
                  </a:outerShdw>
                </a:effectLst>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fontAlgn="base">
              <a:spcBef>
                <a:spcPct val="0"/>
              </a:spcBef>
              <a:spcAft>
                <a:spcPct val="0"/>
              </a:spcAft>
              <a:defRPr sz="3600" b="1">
                <a:solidFill>
                  <a:srgbClr val="0C2D83"/>
                </a:solidFill>
                <a:latin typeface="Arial" charset="0"/>
              </a:defRPr>
            </a:lvl6pPr>
            <a:lvl7pPr marL="914400" algn="r" rtl="0" fontAlgn="base">
              <a:spcBef>
                <a:spcPct val="0"/>
              </a:spcBef>
              <a:spcAft>
                <a:spcPct val="0"/>
              </a:spcAft>
              <a:defRPr sz="3600" b="1">
                <a:solidFill>
                  <a:srgbClr val="0C2D83"/>
                </a:solidFill>
                <a:latin typeface="Arial" charset="0"/>
              </a:defRPr>
            </a:lvl7pPr>
            <a:lvl8pPr marL="1371600" algn="r" rtl="0" fontAlgn="base">
              <a:spcBef>
                <a:spcPct val="0"/>
              </a:spcBef>
              <a:spcAft>
                <a:spcPct val="0"/>
              </a:spcAft>
              <a:defRPr sz="3600" b="1">
                <a:solidFill>
                  <a:srgbClr val="0C2D83"/>
                </a:solidFill>
                <a:latin typeface="Arial" charset="0"/>
              </a:defRPr>
            </a:lvl8pPr>
            <a:lvl9pPr marL="1828800" algn="r" rtl="0" fontAlgn="base">
              <a:spcBef>
                <a:spcPct val="0"/>
              </a:spcBef>
              <a:spcAft>
                <a:spcPct val="0"/>
              </a:spcAft>
              <a:defRPr sz="3600" b="1">
                <a:solidFill>
                  <a:srgbClr val="0C2D83"/>
                </a:solidFill>
                <a:latin typeface="Arial" charset="0"/>
              </a:defRPr>
            </a:lvl9pPr>
          </a:lstStyle>
          <a:p>
            <a:pPr algn="ctr"/>
            <a:r>
              <a:rPr lang="en-US" sz="4000" kern="0" dirty="0">
                <a:effectLst/>
                <a:latin typeface="Trebuchet MS" panose="020B0603020202020204" pitchFamily="34" charset="0"/>
              </a:rPr>
              <a:t>ECE 383 – Embedded Computer Systems II</a:t>
            </a:r>
            <a:br>
              <a:rPr lang="en-US" sz="4000" kern="0" dirty="0">
                <a:effectLst/>
                <a:latin typeface="Trebuchet MS" panose="020B0603020202020204" pitchFamily="34" charset="0"/>
              </a:rPr>
            </a:br>
            <a:r>
              <a:rPr lang="en-US" sz="3600" kern="0" dirty="0">
                <a:effectLst/>
                <a:latin typeface="Trebuchet MS" panose="020B0603020202020204" pitchFamily="34" charset="0"/>
              </a:rPr>
              <a:t>Lecture </a:t>
            </a:r>
            <a:r>
              <a:rPr lang="en-US" sz="3600" kern="0" dirty="0" smtClean="0">
                <a:effectLst/>
                <a:latin typeface="Trebuchet MS" panose="020B0603020202020204" pitchFamily="34" charset="0"/>
              </a:rPr>
              <a:t>13 </a:t>
            </a:r>
            <a:r>
              <a:rPr lang="en-US" sz="3600" kern="0" dirty="0">
                <a:effectLst/>
                <a:latin typeface="Trebuchet MS" panose="020B0603020202020204" pitchFamily="34" charset="0"/>
              </a:rPr>
              <a:t>– Lab 2 – Data Acquisition, Storage and Display</a:t>
            </a:r>
          </a:p>
        </p:txBody>
      </p:sp>
      <p:sp>
        <p:nvSpPr>
          <p:cNvPr id="6" name="Slide Number Placeholder 21"/>
          <p:cNvSpPr txBox="1">
            <a:spLocks/>
          </p:cNvSpPr>
          <p:nvPr/>
        </p:nvSpPr>
        <p:spPr>
          <a:xfrm>
            <a:off x="8551335" y="6521450"/>
            <a:ext cx="592667" cy="336550"/>
          </a:xfrm>
          <a:prstGeom prst="rect">
            <a:avLst/>
          </a:prstGeom>
        </p:spPr>
        <p:txBody>
          <a:bodyPr lIns="91440" tIns="45720" rIns="91440" bIns="45720"/>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sz="1400" kern="1200">
                <a:solidFill>
                  <a:schemeClr val="tx1"/>
                </a:solidFill>
                <a:latin typeface="Arial" charset="0"/>
                <a:ea typeface="+mn-ea"/>
                <a:cs typeface="+mn-cs"/>
              </a:defRPr>
            </a:lvl2pPr>
            <a:lvl3pPr marL="914400" algn="l" rtl="0" fontAlgn="base">
              <a:spcBef>
                <a:spcPct val="0"/>
              </a:spcBef>
              <a:spcAft>
                <a:spcPct val="0"/>
              </a:spcAft>
              <a:defRPr sz="1400" kern="1200">
                <a:solidFill>
                  <a:schemeClr val="tx1"/>
                </a:solidFill>
                <a:latin typeface="Arial" charset="0"/>
                <a:ea typeface="+mn-ea"/>
                <a:cs typeface="+mn-cs"/>
              </a:defRPr>
            </a:lvl3pPr>
            <a:lvl4pPr marL="1371600" algn="l" rtl="0" fontAlgn="base">
              <a:spcBef>
                <a:spcPct val="0"/>
              </a:spcBef>
              <a:spcAft>
                <a:spcPct val="0"/>
              </a:spcAft>
              <a:defRPr sz="1400" kern="1200">
                <a:solidFill>
                  <a:schemeClr val="tx1"/>
                </a:solidFill>
                <a:latin typeface="Arial" charset="0"/>
                <a:ea typeface="+mn-ea"/>
                <a:cs typeface="+mn-cs"/>
              </a:defRPr>
            </a:lvl4pPr>
            <a:lvl5pPr marL="1828800" algn="l" rtl="0" fontAlgn="base">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ctr">
              <a:defRPr/>
            </a:pPr>
            <a:fld id="{D7580031-58D8-4E1D-BF97-18519902E6F9}" type="slidenum">
              <a:rPr lang="en-US" smtClean="0">
                <a:solidFill>
                  <a:srgbClr val="000000"/>
                </a:solidFill>
                <a:latin typeface="Trebuchet MS" panose="020B0603020202020204" pitchFamily="34" charset="0"/>
              </a:rPr>
              <a:pPr algn="ctr">
                <a:defRPr/>
              </a:pPr>
              <a:t>1</a:t>
            </a:fld>
            <a:endParaRPr lang="en-US" dirty="0">
              <a:solidFill>
                <a:srgbClr val="000000"/>
              </a:solidFill>
              <a:latin typeface="Trebuchet MS" panose="020B0603020202020204" pitchFamily="34" charset="0"/>
            </a:endParaRPr>
          </a:p>
        </p:txBody>
      </p:sp>
      <p:sp>
        <p:nvSpPr>
          <p:cNvPr id="5" name="Line 14"/>
          <p:cNvSpPr>
            <a:spLocks noChangeShapeType="1"/>
          </p:cNvSpPr>
          <p:nvPr/>
        </p:nvSpPr>
        <p:spPr bwMode="auto">
          <a:xfrm>
            <a:off x="382200" y="6316000"/>
            <a:ext cx="8382000" cy="0"/>
          </a:xfrm>
          <a:prstGeom prst="line">
            <a:avLst/>
          </a:prstGeom>
          <a:noFill/>
          <a:ln w="57150">
            <a:solidFill>
              <a:schemeClr val="bg1">
                <a:lumMod val="65000"/>
              </a:schemeClr>
            </a:solidFill>
            <a:round/>
            <a:headEnd/>
            <a:tailEnd/>
          </a:ln>
          <a:effectLst/>
        </p:spPr>
        <p:txBody>
          <a:bodyPr wrap="none" lIns="91440" tIns="45720" rIns="91440" bIns="45720" anchor="ctr"/>
          <a:lstStyle/>
          <a:p>
            <a:pPr algn="ctr" eaLnBrk="0" hangingPunct="0">
              <a:spcBef>
                <a:spcPct val="0"/>
              </a:spcBef>
              <a:defRPr/>
            </a:pPr>
            <a:endParaRPr lang="en-US" sz="1400" dirty="0">
              <a:solidFill>
                <a:srgbClr val="000000"/>
              </a:solidFill>
              <a:latin typeface="Arial" charset="0"/>
            </a:endParaRPr>
          </a:p>
        </p:txBody>
      </p:sp>
      <p:sp>
        <p:nvSpPr>
          <p:cNvPr id="7" name="Line 14"/>
          <p:cNvSpPr>
            <a:spLocks noChangeShapeType="1"/>
          </p:cNvSpPr>
          <p:nvPr/>
        </p:nvSpPr>
        <p:spPr bwMode="auto">
          <a:xfrm>
            <a:off x="382200" y="1567588"/>
            <a:ext cx="8382000" cy="0"/>
          </a:xfrm>
          <a:prstGeom prst="line">
            <a:avLst/>
          </a:prstGeom>
          <a:noFill/>
          <a:ln w="57150">
            <a:solidFill>
              <a:schemeClr val="bg1">
                <a:lumMod val="65000"/>
              </a:schemeClr>
            </a:solidFill>
            <a:round/>
            <a:headEnd/>
            <a:tailEnd/>
          </a:ln>
          <a:effectLst/>
        </p:spPr>
        <p:txBody>
          <a:bodyPr wrap="none" lIns="91440" tIns="45720" rIns="91440" bIns="45720" anchor="ctr"/>
          <a:lstStyle/>
          <a:p>
            <a:pPr algn="ctr" eaLnBrk="0" hangingPunct="0">
              <a:spcBef>
                <a:spcPct val="0"/>
              </a:spcBef>
              <a:defRPr/>
            </a:pPr>
            <a:endParaRPr lang="en-US" sz="1400" dirty="0">
              <a:solidFill>
                <a:srgbClr val="000000"/>
              </a:solidFill>
              <a:latin typeface="Arial" charset="0"/>
            </a:endParaRPr>
          </a:p>
        </p:txBody>
      </p:sp>
      <p:pic>
        <p:nvPicPr>
          <p:cNvPr id="1026" name="Picture 2" descr="https://sharepoint.usafa.edu/hq/CM/Shared%20Documents/Logo/USAFA%20Logo%20v%203%20line%20CMY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812" y="2281517"/>
            <a:ext cx="2973096" cy="3389753"/>
          </a:xfrm>
          <a:prstGeom prst="rect">
            <a:avLst/>
          </a:prstGeom>
          <a:noFill/>
          <a:extLst>
            <a:ext uri="{909E8E84-426E-40DD-AFC4-6F175D3DCCD1}">
              <a14:hiddenFill xmlns:a14="http://schemas.microsoft.com/office/drawing/2010/main">
                <a:solidFill>
                  <a:srgbClr val="FFFFFF"/>
                </a:solidFill>
              </a14:hiddenFill>
            </a:ext>
          </a:extLst>
        </p:spPr>
      </p:pic>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580061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 – </a:t>
            </a:r>
            <a:r>
              <a:rPr lang="en-US" dirty="0" smtClean="0"/>
              <a:t>Architecture</a:t>
            </a:r>
            <a:endParaRPr lang="en-US" dirty="0"/>
          </a:p>
        </p:txBody>
      </p:sp>
      <p:pic>
        <p:nvPicPr>
          <p:cNvPr id="3" name="Content Placeholder 2"/>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59084" y="1254271"/>
            <a:ext cx="7471638" cy="5603729"/>
          </a:xfrm>
        </p:spPr>
      </p:pic>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10</a:t>
            </a:fld>
            <a:endParaRPr lang="en-US" dirty="0">
              <a:solidFill>
                <a:srgbClr val="000000"/>
              </a:solidFill>
            </a:endParaRPr>
          </a:p>
        </p:txBody>
      </p:sp>
    </p:spTree>
    <p:extLst>
      <p:ext uri="{BB962C8B-B14F-4D97-AF65-F5344CB8AC3E}">
        <p14:creationId xmlns:p14="http://schemas.microsoft.com/office/powerpoint/2010/main" val="3711636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 – ADAU1761 </a:t>
            </a:r>
            <a:r>
              <a:rPr lang="en-US" dirty="0" err="1"/>
              <a:t>SigmaDSP</a:t>
            </a:r>
            <a:r>
              <a:rPr lang="en-US" dirty="0"/>
              <a:t> </a:t>
            </a:r>
            <a:r>
              <a:rPr lang="en-US" dirty="0" smtClean="0"/>
              <a:t>Audio Codec</a:t>
            </a:r>
            <a:endParaRPr lang="en-US" dirty="0"/>
          </a:p>
        </p:txBody>
      </p:sp>
      <p:sp>
        <p:nvSpPr>
          <p:cNvPr id="4" name="Content Placeholder 3"/>
          <p:cNvSpPr>
            <a:spLocks noGrp="1"/>
          </p:cNvSpPr>
          <p:nvPr>
            <p:ph idx="1"/>
          </p:nvPr>
        </p:nvSpPr>
        <p:spPr>
          <a:xfrm>
            <a:off x="581736" y="1523052"/>
            <a:ext cx="8131175" cy="4324350"/>
          </a:xfrm>
        </p:spPr>
        <p:txBody>
          <a:bodyPr/>
          <a:lstStyle/>
          <a:p>
            <a:r>
              <a:rPr lang="it-IT" b="0" dirty="0" smtClean="0"/>
              <a:t>Analog Devices ADAU1761 </a:t>
            </a:r>
            <a:r>
              <a:rPr lang="it-IT" b="0" dirty="0"/>
              <a:t>SigmaDSP </a:t>
            </a:r>
            <a:r>
              <a:rPr lang="it-IT" b="0" dirty="0" smtClean="0"/>
              <a:t>Audio Codec</a:t>
            </a:r>
            <a:r>
              <a:rPr lang="it-IT" b="0" dirty="0"/>
              <a:t>.  </a:t>
            </a:r>
            <a:endParaRPr lang="it-IT" b="0" dirty="0" smtClean="0"/>
          </a:p>
          <a:p>
            <a:pPr lvl="1"/>
            <a:r>
              <a:rPr lang="it-IT" sz="1400" b="0" dirty="0" smtClean="0">
                <a:hlinkClick r:id="rId2"/>
              </a:rPr>
              <a:t>http</a:t>
            </a:r>
            <a:r>
              <a:rPr lang="it-IT" sz="1400" b="0" dirty="0">
                <a:hlinkClick r:id="rId2"/>
              </a:rPr>
              <a:t>://</a:t>
            </a:r>
            <a:r>
              <a:rPr lang="it-IT" sz="1400" b="0" dirty="0" smtClean="0">
                <a:hlinkClick r:id="rId2"/>
              </a:rPr>
              <a:t>www.analog.com/media/en/technical-documentation/data-sheets/ADAU1761.pdf</a:t>
            </a:r>
            <a:endParaRPr lang="it-IT" sz="1400" b="0" dirty="0"/>
          </a:p>
          <a:p>
            <a:r>
              <a:rPr lang="en-US" b="0" dirty="0" smtClean="0"/>
              <a:t>1. Loop back </a:t>
            </a:r>
            <a:r>
              <a:rPr lang="en-US" b="0" dirty="0" err="1" smtClean="0"/>
              <a:t>L_bus_out</a:t>
            </a:r>
            <a:r>
              <a:rPr lang="en-US" b="0" dirty="0" smtClean="0"/>
              <a:t> and </a:t>
            </a:r>
            <a:r>
              <a:rPr lang="en-US" b="0" dirty="0" err="1" smtClean="0"/>
              <a:t>R_bus_out</a:t>
            </a:r>
            <a:r>
              <a:rPr lang="en-US" b="0" dirty="0"/>
              <a:t> </a:t>
            </a:r>
            <a:r>
              <a:rPr lang="en-US" b="0" dirty="0" smtClean="0"/>
              <a:t>and listen on the HP_OUT Jack</a:t>
            </a:r>
          </a:p>
          <a:p>
            <a:pPr marL="403225" lvl="1" indent="0">
              <a:buNone/>
            </a:pPr>
            <a:r>
              <a:rPr lang="en-US" sz="1600" b="0" dirty="0"/>
              <a:t> process (</a:t>
            </a:r>
            <a:r>
              <a:rPr lang="en-US" sz="1600" b="0" dirty="0" err="1"/>
              <a:t>clk</a:t>
            </a:r>
            <a:r>
              <a:rPr lang="en-US" sz="1600" b="0" dirty="0"/>
              <a:t>)</a:t>
            </a:r>
          </a:p>
          <a:p>
            <a:pPr marL="403225" lvl="1" indent="0">
              <a:buNone/>
            </a:pPr>
            <a:r>
              <a:rPr lang="en-US" sz="1600" b="0" dirty="0"/>
              <a:t>    begin</a:t>
            </a:r>
          </a:p>
          <a:p>
            <a:pPr marL="403225" lvl="1" indent="0">
              <a:buNone/>
            </a:pPr>
            <a:r>
              <a:rPr lang="en-US" sz="1600" b="0" dirty="0"/>
              <a:t>	if (</a:t>
            </a:r>
            <a:r>
              <a:rPr lang="en-US" sz="1600" b="0" dirty="0" err="1"/>
              <a:t>rising_edge</a:t>
            </a:r>
            <a:r>
              <a:rPr lang="en-US" sz="1600" b="0" dirty="0"/>
              <a:t>(</a:t>
            </a:r>
            <a:r>
              <a:rPr lang="en-US" sz="1600" b="0" dirty="0" err="1"/>
              <a:t>clk</a:t>
            </a:r>
            <a:r>
              <a:rPr lang="en-US" sz="1600" b="0" dirty="0"/>
              <a:t>)) then</a:t>
            </a:r>
          </a:p>
          <a:p>
            <a:pPr marL="403225" lvl="1" indent="0">
              <a:buNone/>
            </a:pPr>
            <a:r>
              <a:rPr lang="en-US" sz="1600" b="0" dirty="0"/>
              <a:t>	    if </a:t>
            </a:r>
            <a:r>
              <a:rPr lang="en-US" sz="1600" b="0" dirty="0" err="1" smtClean="0"/>
              <a:t>reset_n</a:t>
            </a:r>
            <a:r>
              <a:rPr lang="en-US" sz="1600" b="0" dirty="0" smtClean="0"/>
              <a:t> </a:t>
            </a:r>
            <a:r>
              <a:rPr lang="en-US" sz="1600" b="0" dirty="0"/>
              <a:t>= '0' then</a:t>
            </a:r>
          </a:p>
          <a:p>
            <a:pPr marL="403225" lvl="1" indent="0">
              <a:buNone/>
            </a:pPr>
            <a:r>
              <a:rPr lang="en-US" sz="1600" b="0" dirty="0"/>
              <a:t>		</a:t>
            </a:r>
            <a:r>
              <a:rPr lang="en-US" sz="1600" b="0" dirty="0" err="1"/>
              <a:t>L_bus_in</a:t>
            </a:r>
            <a:r>
              <a:rPr lang="en-US" sz="1600" b="0" dirty="0"/>
              <a:t> &lt;= (others =&gt; '0');</a:t>
            </a:r>
          </a:p>
          <a:p>
            <a:pPr marL="403225" lvl="1" indent="0">
              <a:buNone/>
            </a:pPr>
            <a:r>
              <a:rPr lang="en-US" sz="1600" b="0" dirty="0"/>
              <a:t>		</a:t>
            </a:r>
            <a:r>
              <a:rPr lang="en-US" sz="1600" b="0" dirty="0" err="1"/>
              <a:t>R_bus_in</a:t>
            </a:r>
            <a:r>
              <a:rPr lang="en-US" sz="1600" b="0" dirty="0"/>
              <a:t> &lt;= (others =&gt; '0');				</a:t>
            </a:r>
          </a:p>
          <a:p>
            <a:pPr marL="403225" lvl="1" indent="0">
              <a:buNone/>
            </a:pPr>
            <a:r>
              <a:rPr lang="en-US" sz="1600" b="0" dirty="0"/>
              <a:t>	    </a:t>
            </a:r>
            <a:r>
              <a:rPr lang="en-US" sz="1600" b="0" dirty="0" err="1"/>
              <a:t>elsif</a:t>
            </a:r>
            <a:r>
              <a:rPr lang="en-US" sz="1600" b="0" dirty="0"/>
              <a:t>(ready = '1') then</a:t>
            </a:r>
          </a:p>
          <a:p>
            <a:pPr marL="403225" lvl="1" indent="0">
              <a:buNone/>
            </a:pPr>
            <a:r>
              <a:rPr lang="en-US" sz="1600" b="0" dirty="0"/>
              <a:t>		</a:t>
            </a:r>
            <a:r>
              <a:rPr lang="en-US" sz="1600" b="0" dirty="0" err="1"/>
              <a:t>L_bus_in</a:t>
            </a:r>
            <a:r>
              <a:rPr lang="en-US" sz="1600" b="0" dirty="0"/>
              <a:t> &lt;= </a:t>
            </a:r>
            <a:r>
              <a:rPr lang="en-US" sz="1600" b="0" dirty="0" err="1"/>
              <a:t>L_bus_out</a:t>
            </a:r>
            <a:r>
              <a:rPr lang="en-US" sz="1600" b="0" dirty="0"/>
              <a:t>;</a:t>
            </a:r>
          </a:p>
          <a:p>
            <a:pPr marL="403225" lvl="1" indent="0">
              <a:buNone/>
            </a:pPr>
            <a:r>
              <a:rPr lang="en-US" sz="1600" b="0" dirty="0"/>
              <a:t>		</a:t>
            </a:r>
            <a:r>
              <a:rPr lang="en-US" sz="1600" b="0" dirty="0" err="1"/>
              <a:t>R_bus_in</a:t>
            </a:r>
            <a:r>
              <a:rPr lang="en-US" sz="1600" b="0" dirty="0"/>
              <a:t> &lt;= </a:t>
            </a:r>
            <a:r>
              <a:rPr lang="en-US" sz="1600" b="0" dirty="0" err="1"/>
              <a:t>R_bus_out</a:t>
            </a:r>
            <a:r>
              <a:rPr lang="en-US" sz="1600" b="0" dirty="0"/>
              <a:t>;</a:t>
            </a:r>
          </a:p>
          <a:p>
            <a:pPr marL="403225" lvl="1" indent="0">
              <a:buNone/>
            </a:pPr>
            <a:r>
              <a:rPr lang="en-US" sz="1600" b="0" dirty="0"/>
              <a:t>	    end if;</a:t>
            </a:r>
          </a:p>
          <a:p>
            <a:pPr marL="403225" lvl="1" indent="0">
              <a:buNone/>
            </a:pPr>
            <a:r>
              <a:rPr lang="en-US" sz="1600" b="0" dirty="0"/>
              <a:t>	end if;</a:t>
            </a:r>
          </a:p>
          <a:p>
            <a:pPr marL="403225" lvl="1" indent="0">
              <a:buNone/>
            </a:pPr>
            <a:r>
              <a:rPr lang="en-US" sz="1600" b="0" dirty="0"/>
              <a:t>    end process;</a:t>
            </a:r>
            <a:endParaRPr lang="en-US" b="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11</a:t>
            </a:fld>
            <a:endParaRPr lang="en-US" dirty="0">
              <a:solidFill>
                <a:srgbClr val="000000"/>
              </a:solidFill>
            </a:endParaRPr>
          </a:p>
        </p:txBody>
      </p:sp>
    </p:spTree>
    <p:extLst>
      <p:ext uri="{BB962C8B-B14F-4D97-AF65-F5344CB8AC3E}">
        <p14:creationId xmlns:p14="http://schemas.microsoft.com/office/powerpoint/2010/main" val="1052131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 – ADAU1761 </a:t>
            </a:r>
            <a:r>
              <a:rPr lang="en-US" dirty="0" err="1"/>
              <a:t>SigmaDSP</a:t>
            </a:r>
            <a:r>
              <a:rPr lang="en-US" dirty="0"/>
              <a:t> Audio </a:t>
            </a:r>
            <a:r>
              <a:rPr lang="en-US" dirty="0" smtClean="0"/>
              <a:t>Codec</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466536473"/>
              </p:ext>
            </p:extLst>
          </p:nvPr>
        </p:nvGraphicFramePr>
        <p:xfrm>
          <a:off x="526434" y="3935108"/>
          <a:ext cx="8131176" cy="1791783"/>
        </p:xfrm>
        <a:graphic>
          <a:graphicData uri="http://schemas.openxmlformats.org/drawingml/2006/table">
            <a:tbl>
              <a:tblPr/>
              <a:tblGrid>
                <a:gridCol w="2032794">
                  <a:extLst>
                    <a:ext uri="{9D8B030D-6E8A-4147-A177-3AD203B41FA5}">
                      <a16:colId xmlns:a16="http://schemas.microsoft.com/office/drawing/2014/main" val="20000"/>
                    </a:ext>
                  </a:extLst>
                </a:gridCol>
                <a:gridCol w="2032794">
                  <a:extLst>
                    <a:ext uri="{9D8B030D-6E8A-4147-A177-3AD203B41FA5}">
                      <a16:colId xmlns:a16="http://schemas.microsoft.com/office/drawing/2014/main" val="20001"/>
                    </a:ext>
                  </a:extLst>
                </a:gridCol>
                <a:gridCol w="2032794">
                  <a:extLst>
                    <a:ext uri="{9D8B030D-6E8A-4147-A177-3AD203B41FA5}">
                      <a16:colId xmlns:a16="http://schemas.microsoft.com/office/drawing/2014/main" val="20002"/>
                    </a:ext>
                  </a:extLst>
                </a:gridCol>
                <a:gridCol w="2032794">
                  <a:extLst>
                    <a:ext uri="{9D8B030D-6E8A-4147-A177-3AD203B41FA5}">
                      <a16:colId xmlns:a16="http://schemas.microsoft.com/office/drawing/2014/main" val="20003"/>
                    </a:ext>
                  </a:extLst>
                </a:gridCol>
              </a:tblGrid>
              <a:tr h="255969">
                <a:tc gridSpan="2">
                  <a:txBody>
                    <a:bodyPr/>
                    <a:lstStyle/>
                    <a:p>
                      <a:pPr algn="l" fontAlgn="t"/>
                      <a:r>
                        <a:rPr lang="en-US" sz="1300" dirty="0" smtClean="0">
                          <a:effectLst/>
                        </a:rPr>
                        <a:t>Input </a:t>
                      </a:r>
                      <a:r>
                        <a:rPr lang="en-US" sz="1300" dirty="0">
                          <a:effectLst/>
                        </a:rPr>
                        <a:t>Value</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hMerge="1">
                  <a:txBody>
                    <a:bodyPr/>
                    <a:lstStyle/>
                    <a:p>
                      <a:endParaRPr lang="en-US"/>
                    </a:p>
                  </a:txBody>
                  <a:tcPr/>
                </a:tc>
                <a:tc gridSpan="2">
                  <a:txBody>
                    <a:bodyPr/>
                    <a:lstStyle/>
                    <a:p>
                      <a:pPr algn="l" fontAlgn="t"/>
                      <a:r>
                        <a:rPr lang="en-US" sz="1300">
                          <a:effectLst/>
                        </a:rPr>
                        <a:t>Ouput Value</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hMerge="1">
                  <a:txBody>
                    <a:bodyPr/>
                    <a:lstStyle/>
                    <a:p>
                      <a:endParaRPr lang="en-US"/>
                    </a:p>
                  </a:txBody>
                  <a:tcPr/>
                </a:tc>
                <a:extLst>
                  <a:ext uri="{0D108BD9-81ED-4DB2-BD59-A6C34878D82A}">
                    <a16:rowId xmlns:a16="http://schemas.microsoft.com/office/drawing/2014/main" val="10000"/>
                  </a:ext>
                </a:extLst>
              </a:tr>
              <a:tr h="255969">
                <a:tc>
                  <a:txBody>
                    <a:bodyPr/>
                    <a:lstStyle/>
                    <a:p>
                      <a:pPr algn="l" fontAlgn="t"/>
                      <a:r>
                        <a:rPr lang="en-US" sz="1300" dirty="0">
                          <a:effectLst/>
                        </a:rPr>
                        <a:t>2's complement</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2's value</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unsigned</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unsigned value</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55969">
                <a:tc>
                  <a:txBody>
                    <a:bodyPr/>
                    <a:lstStyle/>
                    <a:p>
                      <a:pPr algn="l" fontAlgn="t"/>
                      <a:r>
                        <a:rPr lang="en-US" sz="1300">
                          <a:effectLst/>
                        </a:rPr>
                        <a:t>100...000</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-131072</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000...000</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0</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r h="255969">
                <a:tc>
                  <a:txBody>
                    <a:bodyPr/>
                    <a:lstStyle/>
                    <a:p>
                      <a:pPr algn="l" fontAlgn="t"/>
                      <a:r>
                        <a:rPr lang="en-US" sz="1300">
                          <a:effectLst/>
                        </a:rPr>
                        <a:t>111...111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011...111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131071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55969">
                <a:tc>
                  <a:txBody>
                    <a:bodyPr/>
                    <a:lstStyle/>
                    <a:p>
                      <a:pPr algn="l" fontAlgn="t"/>
                      <a:r>
                        <a:rPr lang="en-US" sz="1300">
                          <a:effectLst/>
                        </a:rPr>
                        <a:t>000...000</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0</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100...000</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131072</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extLst>
                  <a:ext uri="{0D108BD9-81ED-4DB2-BD59-A6C34878D82A}">
                    <a16:rowId xmlns:a16="http://schemas.microsoft.com/office/drawing/2014/main" val="10004"/>
                  </a:ext>
                </a:extLst>
              </a:tr>
              <a:tr h="255969">
                <a:tc>
                  <a:txBody>
                    <a:bodyPr/>
                    <a:lstStyle/>
                    <a:p>
                      <a:pPr algn="l" fontAlgn="t"/>
                      <a:r>
                        <a:rPr lang="en-US" sz="1300">
                          <a:effectLst/>
                        </a:rPr>
                        <a:t>000...001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100...001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131073</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255969">
                <a:tc>
                  <a:txBody>
                    <a:bodyPr/>
                    <a:lstStyle/>
                    <a:p>
                      <a:pPr algn="l" fontAlgn="t"/>
                      <a:r>
                        <a:rPr lang="en-US" sz="1300">
                          <a:effectLst/>
                        </a:rPr>
                        <a:t>011...111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131071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dirty="0">
                          <a:effectLst/>
                        </a:rPr>
                        <a:t>111...111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dirty="0">
                          <a:effectLst/>
                        </a:rPr>
                        <a:t>262143</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extLst>
                  <a:ext uri="{0D108BD9-81ED-4DB2-BD59-A6C34878D82A}">
                    <a16:rowId xmlns:a16="http://schemas.microsoft.com/office/drawing/2014/main" val="10006"/>
                  </a:ext>
                </a:extLst>
              </a:tr>
            </a:tbl>
          </a:graphicData>
        </a:graphic>
      </p:graphicFrame>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12</a:t>
            </a:fld>
            <a:endParaRPr lang="en-US" dirty="0">
              <a:solidFill>
                <a:srgbClr val="000000"/>
              </a:solidFill>
            </a:endParaRPr>
          </a:p>
        </p:txBody>
      </p:sp>
      <p:sp>
        <p:nvSpPr>
          <p:cNvPr id="8" name="Content Placeholder 3"/>
          <p:cNvSpPr txBox="1">
            <a:spLocks/>
          </p:cNvSpPr>
          <p:nvPr/>
        </p:nvSpPr>
        <p:spPr bwMode="auto">
          <a:xfrm>
            <a:off x="581736" y="1523052"/>
            <a:ext cx="8131175" cy="43243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200" b="1">
                <a:solidFill>
                  <a:schemeClr val="tx1"/>
                </a:solidFill>
                <a:latin typeface="+mn-lt"/>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9pPr>
          </a:lstStyle>
          <a:p>
            <a:r>
              <a:rPr lang="en-US" b="0" kern="0" dirty="0" smtClean="0"/>
              <a:t>2. Convert </a:t>
            </a:r>
            <a:r>
              <a:rPr lang="en-US" b="0" dirty="0" err="1" smtClean="0"/>
              <a:t>L_bus_out</a:t>
            </a:r>
            <a:r>
              <a:rPr lang="en-US" b="0" dirty="0" smtClean="0"/>
              <a:t> </a:t>
            </a:r>
            <a:r>
              <a:rPr lang="en-US" b="0" dirty="0"/>
              <a:t>signal is to send it, in an unsigned format, to be stored in the block ram (BRAM). </a:t>
            </a:r>
            <a:endParaRPr lang="en-US" b="0" kern="0" dirty="0"/>
          </a:p>
        </p:txBody>
      </p:sp>
    </p:spTree>
    <p:extLst>
      <p:ext uri="{BB962C8B-B14F-4D97-AF65-F5344CB8AC3E}">
        <p14:creationId xmlns:p14="http://schemas.microsoft.com/office/powerpoint/2010/main" val="42003784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 – </a:t>
            </a:r>
            <a:r>
              <a:rPr lang="en-US" dirty="0" err="1" smtClean="0"/>
              <a:t>Datapath</a:t>
            </a:r>
            <a:endParaRPr lang="en-US"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13</a:t>
            </a:fld>
            <a:endParaRPr lang="en-US" dirty="0">
              <a:solidFill>
                <a:srgbClr val="000000"/>
              </a:solidFill>
            </a:endParaRPr>
          </a:p>
        </p:txBody>
      </p:sp>
      <p:sp>
        <p:nvSpPr>
          <p:cNvPr id="8" name="Content Placeholder 3"/>
          <p:cNvSpPr txBox="1">
            <a:spLocks/>
          </p:cNvSpPr>
          <p:nvPr/>
        </p:nvSpPr>
        <p:spPr bwMode="auto">
          <a:xfrm>
            <a:off x="581736" y="1523052"/>
            <a:ext cx="8131175" cy="43243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200" b="1">
                <a:solidFill>
                  <a:schemeClr val="tx1"/>
                </a:solidFill>
                <a:latin typeface="+mn-lt"/>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9pPr>
          </a:lstStyle>
          <a:p>
            <a:pPr marL="0" indent="0">
              <a:buNone/>
            </a:pPr>
            <a:r>
              <a:rPr lang="en-US" sz="1200" b="0" kern="0" dirty="0" smtClean="0"/>
              <a:t>entity lab2_datapath is</a:t>
            </a:r>
          </a:p>
          <a:p>
            <a:pPr marL="0" indent="0">
              <a:buNone/>
            </a:pPr>
            <a:r>
              <a:rPr lang="en-US" sz="1200" b="0" kern="0" dirty="0" smtClean="0"/>
              <a:t>    Port(	</a:t>
            </a:r>
            <a:r>
              <a:rPr lang="en-US" sz="1200" b="0" kern="0" dirty="0" err="1" smtClean="0"/>
              <a:t>clk</a:t>
            </a:r>
            <a:r>
              <a:rPr lang="en-US" sz="1200" b="0" kern="0" dirty="0" smtClean="0"/>
              <a:t> : in  STD_LOGIC;</a:t>
            </a:r>
          </a:p>
          <a:p>
            <a:pPr marL="0" indent="0">
              <a:buNone/>
            </a:pPr>
            <a:r>
              <a:rPr lang="en-US" sz="1200" b="0" kern="0" dirty="0" smtClean="0"/>
              <a:t>	</a:t>
            </a:r>
            <a:r>
              <a:rPr lang="en-US" sz="1200" b="0" kern="0" dirty="0" err="1" smtClean="0"/>
              <a:t>reset_n</a:t>
            </a:r>
            <a:r>
              <a:rPr lang="en-US" sz="1200" b="0" kern="0" dirty="0" smtClean="0"/>
              <a:t> </a:t>
            </a:r>
            <a:r>
              <a:rPr lang="en-US" sz="1200" b="0" kern="0" dirty="0"/>
              <a:t>: in  STD_LOGIC;</a:t>
            </a:r>
          </a:p>
          <a:p>
            <a:pPr marL="0" indent="0">
              <a:buNone/>
            </a:pPr>
            <a:r>
              <a:rPr lang="en-US" sz="1200" b="0" kern="0" dirty="0" smtClean="0"/>
              <a:t>	</a:t>
            </a:r>
            <a:r>
              <a:rPr lang="en-US" sz="1200" b="0" kern="0" dirty="0" err="1" smtClean="0"/>
              <a:t>ac_mclk</a:t>
            </a:r>
            <a:r>
              <a:rPr lang="en-US" sz="1200" b="0" kern="0" dirty="0" smtClean="0"/>
              <a:t> </a:t>
            </a:r>
            <a:r>
              <a:rPr lang="en-US" sz="1200" b="0" kern="0" dirty="0"/>
              <a:t>: out STD_LOGIC;</a:t>
            </a:r>
          </a:p>
          <a:p>
            <a:pPr marL="0" indent="0">
              <a:buNone/>
            </a:pPr>
            <a:r>
              <a:rPr lang="en-US" sz="1200" b="0" kern="0" dirty="0"/>
              <a:t>	</a:t>
            </a:r>
            <a:r>
              <a:rPr lang="en-US" sz="1200" b="0" kern="0" dirty="0" err="1" smtClean="0"/>
              <a:t>ac_adc_sdata</a:t>
            </a:r>
            <a:r>
              <a:rPr lang="en-US" sz="1200" b="0" kern="0" dirty="0" smtClean="0"/>
              <a:t> </a:t>
            </a:r>
            <a:r>
              <a:rPr lang="en-US" sz="1200" b="0" kern="0" dirty="0"/>
              <a:t>: in STD_LOGIC;</a:t>
            </a:r>
          </a:p>
          <a:p>
            <a:pPr marL="0" indent="0">
              <a:buNone/>
            </a:pPr>
            <a:r>
              <a:rPr lang="en-US" sz="1200" b="0" kern="0" dirty="0"/>
              <a:t>	</a:t>
            </a:r>
            <a:r>
              <a:rPr lang="en-US" sz="1200" b="0" kern="0" dirty="0" err="1" smtClean="0"/>
              <a:t>ac_dac_sdata</a:t>
            </a:r>
            <a:r>
              <a:rPr lang="en-US" sz="1200" b="0" kern="0" dirty="0" smtClean="0"/>
              <a:t> </a:t>
            </a:r>
            <a:r>
              <a:rPr lang="en-US" sz="1200" b="0" kern="0" dirty="0"/>
              <a:t>: out STD_LOGIC;</a:t>
            </a:r>
          </a:p>
          <a:p>
            <a:pPr marL="0" indent="0">
              <a:buNone/>
            </a:pPr>
            <a:r>
              <a:rPr lang="en-US" sz="1200" b="0" kern="0" dirty="0"/>
              <a:t>	</a:t>
            </a:r>
            <a:r>
              <a:rPr lang="en-US" sz="1200" b="0" kern="0" dirty="0" err="1" smtClean="0"/>
              <a:t>ac_bclk</a:t>
            </a:r>
            <a:r>
              <a:rPr lang="en-US" sz="1200" b="0" kern="0" dirty="0" smtClean="0"/>
              <a:t> </a:t>
            </a:r>
            <a:r>
              <a:rPr lang="en-US" sz="1200" b="0" kern="0" dirty="0"/>
              <a:t>: out STD_LOGIC;</a:t>
            </a:r>
          </a:p>
          <a:p>
            <a:pPr marL="0" indent="0">
              <a:buNone/>
            </a:pPr>
            <a:r>
              <a:rPr lang="en-US" sz="1200" b="0" kern="0" dirty="0"/>
              <a:t>	</a:t>
            </a:r>
            <a:r>
              <a:rPr lang="en-US" sz="1200" b="0" kern="0" dirty="0" err="1" smtClean="0"/>
              <a:t>ac_lrclk</a:t>
            </a:r>
            <a:r>
              <a:rPr lang="en-US" sz="1200" b="0" kern="0" dirty="0" smtClean="0"/>
              <a:t> </a:t>
            </a:r>
            <a:r>
              <a:rPr lang="en-US" sz="1200" b="0" kern="0" dirty="0"/>
              <a:t>: out STD_LOGIC;</a:t>
            </a:r>
          </a:p>
          <a:p>
            <a:pPr marL="0" indent="0">
              <a:buNone/>
            </a:pPr>
            <a:r>
              <a:rPr lang="en-US" sz="1200" b="0" kern="0" dirty="0" smtClean="0"/>
              <a:t>	</a:t>
            </a:r>
            <a:r>
              <a:rPr lang="en-US" sz="1200" b="0" kern="0" dirty="0" err="1" smtClean="0"/>
              <a:t>scl</a:t>
            </a:r>
            <a:r>
              <a:rPr lang="en-US" sz="1200" b="0" kern="0" dirty="0" smtClean="0"/>
              <a:t> </a:t>
            </a:r>
            <a:r>
              <a:rPr lang="en-US" sz="1200" b="0" kern="0" dirty="0"/>
              <a:t>: </a:t>
            </a:r>
            <a:r>
              <a:rPr lang="en-US" sz="1200" b="0" kern="0" dirty="0" err="1"/>
              <a:t>inout</a:t>
            </a:r>
            <a:r>
              <a:rPr lang="en-US" sz="1200" b="0" kern="0" dirty="0"/>
              <a:t> STD_LOGIC;</a:t>
            </a:r>
          </a:p>
          <a:p>
            <a:pPr marL="0" indent="0">
              <a:buNone/>
            </a:pPr>
            <a:r>
              <a:rPr lang="en-US" sz="1200" b="0" kern="0" dirty="0" smtClean="0"/>
              <a:t>	</a:t>
            </a:r>
            <a:r>
              <a:rPr lang="en-US" sz="1200" b="0" kern="0" dirty="0" err="1" smtClean="0"/>
              <a:t>sda</a:t>
            </a:r>
            <a:r>
              <a:rPr lang="en-US" sz="1200" b="0" kern="0" dirty="0" smtClean="0"/>
              <a:t> </a:t>
            </a:r>
            <a:r>
              <a:rPr lang="en-US" sz="1200" b="0" kern="0" dirty="0"/>
              <a:t>: </a:t>
            </a:r>
            <a:r>
              <a:rPr lang="en-US" sz="1200" b="0" kern="0" dirty="0" err="1"/>
              <a:t>inout</a:t>
            </a:r>
            <a:r>
              <a:rPr lang="en-US" sz="1200" b="0" kern="0" dirty="0"/>
              <a:t> STD_LOGIC;</a:t>
            </a:r>
            <a:r>
              <a:rPr lang="en-US" sz="1200" b="0" kern="0" dirty="0" smtClean="0"/>
              <a:t>	</a:t>
            </a:r>
          </a:p>
          <a:p>
            <a:pPr marL="0" indent="0">
              <a:buNone/>
            </a:pPr>
            <a:r>
              <a:rPr lang="en-US" sz="1200" b="0" kern="0" dirty="0"/>
              <a:t>	</a:t>
            </a:r>
            <a:r>
              <a:rPr lang="en-US" sz="1200" b="0" kern="0" dirty="0" err="1" smtClean="0"/>
              <a:t>tmds</a:t>
            </a:r>
            <a:r>
              <a:rPr lang="en-US" sz="1200" b="0" kern="0" dirty="0" smtClean="0"/>
              <a:t> : out  STD_LOGIC_VECTOR (3 </a:t>
            </a:r>
            <a:r>
              <a:rPr lang="en-US" sz="1200" b="0" kern="0" dirty="0" err="1" smtClean="0"/>
              <a:t>downto</a:t>
            </a:r>
            <a:r>
              <a:rPr lang="en-US" sz="1200" b="0" kern="0" dirty="0" smtClean="0"/>
              <a:t> 0);</a:t>
            </a:r>
          </a:p>
          <a:p>
            <a:pPr marL="0" indent="0">
              <a:buNone/>
            </a:pPr>
            <a:r>
              <a:rPr lang="en-US" sz="1200" b="0" kern="0" dirty="0" smtClean="0"/>
              <a:t>	</a:t>
            </a:r>
            <a:r>
              <a:rPr lang="en-US" sz="1200" b="0" kern="0" dirty="0" err="1" smtClean="0"/>
              <a:t>tmdsb</a:t>
            </a:r>
            <a:r>
              <a:rPr lang="en-US" sz="1200" b="0" kern="0" dirty="0" smtClean="0"/>
              <a:t> : out  STD_LOGIC_VECTOR (3 </a:t>
            </a:r>
            <a:r>
              <a:rPr lang="en-US" sz="1200" b="0" kern="0" dirty="0" err="1" smtClean="0"/>
              <a:t>downto</a:t>
            </a:r>
            <a:r>
              <a:rPr lang="en-US" sz="1200" b="0" kern="0" dirty="0" smtClean="0"/>
              <a:t> 0);</a:t>
            </a:r>
          </a:p>
          <a:p>
            <a:pPr marL="0" indent="0">
              <a:buNone/>
            </a:pPr>
            <a:r>
              <a:rPr lang="en-US" sz="1200" b="0" kern="0" dirty="0" smtClean="0"/>
              <a:t>	</a:t>
            </a:r>
            <a:r>
              <a:rPr lang="en-US" sz="1200" b="0" kern="0" dirty="0" err="1" smtClean="0"/>
              <a:t>sw</a:t>
            </a:r>
            <a:r>
              <a:rPr lang="en-US" sz="1200" b="0" kern="0" dirty="0" smtClean="0"/>
              <a:t>: out </a:t>
            </a:r>
            <a:r>
              <a:rPr lang="en-US" sz="1200" b="0" kern="0" dirty="0" err="1" smtClean="0"/>
              <a:t>std_logic_vector</a:t>
            </a:r>
            <a:r>
              <a:rPr lang="en-US" sz="1200" b="0" kern="0" dirty="0" smtClean="0"/>
              <a:t>(2 </a:t>
            </a:r>
            <a:r>
              <a:rPr lang="en-US" sz="1200" b="0" kern="0" dirty="0" err="1" smtClean="0"/>
              <a:t>downto</a:t>
            </a:r>
            <a:r>
              <a:rPr lang="en-US" sz="1200" b="0" kern="0" dirty="0" smtClean="0"/>
              <a:t> 0);</a:t>
            </a:r>
          </a:p>
          <a:p>
            <a:pPr marL="0" indent="0">
              <a:buNone/>
            </a:pPr>
            <a:r>
              <a:rPr lang="en-US" sz="1200" b="0" kern="0" dirty="0" smtClean="0"/>
              <a:t>	</a:t>
            </a:r>
            <a:r>
              <a:rPr lang="en-US" sz="1200" b="0" kern="0" dirty="0" err="1" smtClean="0"/>
              <a:t>cw</a:t>
            </a:r>
            <a:r>
              <a:rPr lang="en-US" sz="1200" b="0" kern="0" dirty="0" smtClean="0"/>
              <a:t>: in </a:t>
            </a:r>
            <a:r>
              <a:rPr lang="en-US" sz="1200" b="0" kern="0" dirty="0" err="1" smtClean="0"/>
              <a:t>std_logic_vector</a:t>
            </a:r>
            <a:r>
              <a:rPr lang="en-US" sz="1200" b="0" kern="0" dirty="0" smtClean="0"/>
              <a:t> (2 </a:t>
            </a:r>
            <a:r>
              <a:rPr lang="en-US" sz="1200" b="0" kern="0" dirty="0" err="1" smtClean="0"/>
              <a:t>downto</a:t>
            </a:r>
            <a:r>
              <a:rPr lang="en-US" sz="1200" b="0" kern="0" dirty="0" smtClean="0"/>
              <a:t> 0);</a:t>
            </a:r>
          </a:p>
          <a:p>
            <a:pPr marL="0" indent="0">
              <a:buNone/>
            </a:pPr>
            <a:r>
              <a:rPr lang="en-US" sz="1200" b="0" kern="0" dirty="0" smtClean="0"/>
              <a:t>	</a:t>
            </a:r>
            <a:r>
              <a:rPr lang="en-US" sz="1200" b="0" kern="0" dirty="0" err="1" smtClean="0"/>
              <a:t>btn</a:t>
            </a:r>
            <a:r>
              <a:rPr lang="en-US" sz="1200" b="0" kern="0" dirty="0" smtClean="0"/>
              <a:t>: in	STD_LOGIC_VECTOR(4 </a:t>
            </a:r>
            <a:r>
              <a:rPr lang="en-US" sz="1200" b="0" kern="0" dirty="0" err="1" smtClean="0"/>
              <a:t>downto</a:t>
            </a:r>
            <a:r>
              <a:rPr lang="en-US" sz="1200" b="0" kern="0" dirty="0" smtClean="0"/>
              <a:t> 0);</a:t>
            </a:r>
          </a:p>
          <a:p>
            <a:pPr marL="0" indent="0">
              <a:buNone/>
            </a:pPr>
            <a:r>
              <a:rPr lang="en-US" sz="1200" b="0" kern="0" dirty="0" smtClean="0"/>
              <a:t>	</a:t>
            </a:r>
            <a:r>
              <a:rPr lang="en-US" sz="1200" b="0" kern="0" dirty="0" err="1" smtClean="0"/>
              <a:t>exWrAddr</a:t>
            </a:r>
            <a:r>
              <a:rPr lang="en-US" sz="1200" b="0" kern="0" dirty="0" smtClean="0"/>
              <a:t>: in </a:t>
            </a:r>
            <a:r>
              <a:rPr lang="en-US" sz="1200" b="0" kern="0" dirty="0" err="1" smtClean="0"/>
              <a:t>std_logic_vector</a:t>
            </a:r>
            <a:r>
              <a:rPr lang="en-US" sz="1200" b="0" kern="0" dirty="0" smtClean="0"/>
              <a:t>(9 </a:t>
            </a:r>
            <a:r>
              <a:rPr lang="en-US" sz="1200" b="0" kern="0" dirty="0" err="1" smtClean="0"/>
              <a:t>downto</a:t>
            </a:r>
            <a:r>
              <a:rPr lang="en-US" sz="1200" b="0" kern="0" dirty="0" smtClean="0"/>
              <a:t> 0);</a:t>
            </a:r>
          </a:p>
          <a:p>
            <a:pPr marL="0" indent="0">
              <a:buNone/>
            </a:pPr>
            <a:r>
              <a:rPr lang="en-US" sz="1200" b="0" kern="0" dirty="0" smtClean="0"/>
              <a:t>	</a:t>
            </a:r>
            <a:r>
              <a:rPr lang="en-US" sz="1200" b="0" kern="0" dirty="0" err="1" smtClean="0"/>
              <a:t>exWen</a:t>
            </a:r>
            <a:r>
              <a:rPr lang="en-US" sz="1200" b="0" kern="0" dirty="0" smtClean="0"/>
              <a:t>, </a:t>
            </a:r>
            <a:r>
              <a:rPr lang="en-US" sz="1200" b="0" kern="0" dirty="0" err="1" smtClean="0"/>
              <a:t>exSel</a:t>
            </a:r>
            <a:r>
              <a:rPr lang="en-US" sz="1200" b="0" kern="0" dirty="0" smtClean="0"/>
              <a:t>: in </a:t>
            </a:r>
            <a:r>
              <a:rPr lang="en-US" sz="1200" b="0" kern="0" dirty="0" err="1" smtClean="0"/>
              <a:t>std_logic</a:t>
            </a:r>
            <a:r>
              <a:rPr lang="en-US" sz="1200" b="0" kern="0" dirty="0" smtClean="0"/>
              <a:t>;</a:t>
            </a:r>
          </a:p>
          <a:p>
            <a:pPr marL="0" indent="0">
              <a:buNone/>
            </a:pPr>
            <a:r>
              <a:rPr lang="en-US" sz="1200" b="0" kern="0" dirty="0" smtClean="0"/>
              <a:t>	</a:t>
            </a:r>
            <a:r>
              <a:rPr lang="en-US" sz="1200" b="0" kern="0" dirty="0" err="1" smtClean="0"/>
              <a:t>Lbus_out</a:t>
            </a:r>
            <a:r>
              <a:rPr lang="en-US" sz="1200" b="0" kern="0" dirty="0" smtClean="0"/>
              <a:t>, </a:t>
            </a:r>
            <a:r>
              <a:rPr lang="en-US" sz="1200" b="0" kern="0" dirty="0" err="1" smtClean="0"/>
              <a:t>Rbus_out</a:t>
            </a:r>
            <a:r>
              <a:rPr lang="en-US" sz="1200" b="0" kern="0" dirty="0" smtClean="0"/>
              <a:t>: out </a:t>
            </a:r>
            <a:r>
              <a:rPr lang="en-US" sz="1200" b="0" kern="0" dirty="0" err="1" smtClean="0"/>
              <a:t>std_logic_vector</a:t>
            </a:r>
            <a:r>
              <a:rPr lang="en-US" sz="1200" b="0" kern="0" dirty="0" smtClean="0"/>
              <a:t>(15 </a:t>
            </a:r>
            <a:r>
              <a:rPr lang="en-US" sz="1200" b="0" kern="0" dirty="0" err="1" smtClean="0"/>
              <a:t>downto</a:t>
            </a:r>
            <a:r>
              <a:rPr lang="en-US" sz="1200" b="0" kern="0" dirty="0" smtClean="0"/>
              <a:t> 0);</a:t>
            </a:r>
          </a:p>
          <a:p>
            <a:pPr marL="0" indent="0">
              <a:buNone/>
            </a:pPr>
            <a:r>
              <a:rPr lang="en-US" sz="1200" b="0" kern="0" dirty="0" smtClean="0"/>
              <a:t>	</a:t>
            </a:r>
            <a:r>
              <a:rPr lang="en-US" sz="1200" b="0" kern="0" dirty="0" err="1" smtClean="0"/>
              <a:t>exLbus</a:t>
            </a:r>
            <a:r>
              <a:rPr lang="en-US" sz="1200" b="0" kern="0" dirty="0" smtClean="0"/>
              <a:t>, </a:t>
            </a:r>
            <a:r>
              <a:rPr lang="en-US" sz="1200" b="0" kern="0" dirty="0" err="1" smtClean="0"/>
              <a:t>exRbus</a:t>
            </a:r>
            <a:r>
              <a:rPr lang="en-US" sz="1200" b="0" kern="0" dirty="0" smtClean="0"/>
              <a:t>: in </a:t>
            </a:r>
            <a:r>
              <a:rPr lang="en-US" sz="1200" b="0" kern="0" dirty="0" err="1" smtClean="0"/>
              <a:t>std_logic_vector</a:t>
            </a:r>
            <a:r>
              <a:rPr lang="en-US" sz="1200" b="0" kern="0" dirty="0" smtClean="0"/>
              <a:t>(15 </a:t>
            </a:r>
            <a:r>
              <a:rPr lang="en-US" sz="1200" b="0" kern="0" dirty="0" err="1" smtClean="0"/>
              <a:t>downto</a:t>
            </a:r>
            <a:r>
              <a:rPr lang="en-US" sz="1200" b="0" kern="0" dirty="0" smtClean="0"/>
              <a:t> 0);</a:t>
            </a:r>
          </a:p>
          <a:p>
            <a:pPr marL="0" indent="0">
              <a:buNone/>
            </a:pPr>
            <a:r>
              <a:rPr lang="en-US" sz="1200" b="0" kern="0" dirty="0" smtClean="0"/>
              <a:t>	</a:t>
            </a:r>
            <a:r>
              <a:rPr lang="en-US" sz="1200" b="0" kern="0" dirty="0" err="1" smtClean="0"/>
              <a:t>flagQ</a:t>
            </a:r>
            <a:r>
              <a:rPr lang="en-US" sz="1200" b="0" kern="0" dirty="0" smtClean="0"/>
              <a:t>: out </a:t>
            </a:r>
            <a:r>
              <a:rPr lang="en-US" sz="1200" b="0" kern="0" dirty="0" err="1" smtClean="0"/>
              <a:t>std_logic_vector</a:t>
            </a:r>
            <a:r>
              <a:rPr lang="en-US" sz="1200" b="0" kern="0" dirty="0" smtClean="0"/>
              <a:t>(7 </a:t>
            </a:r>
            <a:r>
              <a:rPr lang="en-US" sz="1200" b="0" kern="0" dirty="0" err="1" smtClean="0"/>
              <a:t>downto</a:t>
            </a:r>
            <a:r>
              <a:rPr lang="en-US" sz="1200" b="0" kern="0" dirty="0" smtClean="0"/>
              <a:t> 0);</a:t>
            </a:r>
          </a:p>
          <a:p>
            <a:pPr marL="0" indent="0">
              <a:buNone/>
            </a:pPr>
            <a:r>
              <a:rPr lang="en-US" sz="1200" b="0" kern="0" dirty="0" smtClean="0"/>
              <a:t>	</a:t>
            </a:r>
            <a:r>
              <a:rPr lang="en-US" sz="1200" b="0" kern="0" dirty="0" err="1" smtClean="0"/>
              <a:t>flagClear</a:t>
            </a:r>
            <a:r>
              <a:rPr lang="en-US" sz="1200" b="0" kern="0" dirty="0" smtClean="0"/>
              <a:t>: in </a:t>
            </a:r>
            <a:r>
              <a:rPr lang="en-US" sz="1200" b="0" kern="0" dirty="0" err="1" smtClean="0"/>
              <a:t>std_logic_vector</a:t>
            </a:r>
            <a:r>
              <a:rPr lang="en-US" sz="1200" b="0" kern="0" dirty="0" smtClean="0"/>
              <a:t>(7 </a:t>
            </a:r>
            <a:r>
              <a:rPr lang="en-US" sz="1200" b="0" kern="0" dirty="0" err="1" smtClean="0"/>
              <a:t>downto</a:t>
            </a:r>
            <a:r>
              <a:rPr lang="en-US" sz="1200" b="0" kern="0" dirty="0" smtClean="0"/>
              <a:t> 0));</a:t>
            </a:r>
          </a:p>
          <a:p>
            <a:pPr marL="0" indent="0">
              <a:buNone/>
            </a:pPr>
            <a:r>
              <a:rPr lang="en-US" sz="1200" b="0" kern="0" dirty="0" smtClean="0"/>
              <a:t>end lab2_datapath;</a:t>
            </a:r>
          </a:p>
        </p:txBody>
      </p:sp>
    </p:spTree>
    <p:extLst>
      <p:ext uri="{BB962C8B-B14F-4D97-AF65-F5344CB8AC3E}">
        <p14:creationId xmlns:p14="http://schemas.microsoft.com/office/powerpoint/2010/main" val="35681570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 – </a:t>
            </a:r>
            <a:r>
              <a:rPr lang="en-US" dirty="0" smtClean="0"/>
              <a:t>Flag Register</a:t>
            </a:r>
            <a:endParaRPr lang="en-US"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14</a:t>
            </a:fld>
            <a:endParaRPr lang="en-US" dirty="0">
              <a:solidFill>
                <a:srgbClr val="000000"/>
              </a:solidFill>
            </a:endParaRPr>
          </a:p>
        </p:txBody>
      </p:sp>
      <p:sp>
        <p:nvSpPr>
          <p:cNvPr id="8" name="Content Placeholder 3"/>
          <p:cNvSpPr txBox="1">
            <a:spLocks/>
          </p:cNvSpPr>
          <p:nvPr/>
        </p:nvSpPr>
        <p:spPr bwMode="auto">
          <a:xfrm>
            <a:off x="581736" y="1523052"/>
            <a:ext cx="8131175" cy="43243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200" b="1">
                <a:solidFill>
                  <a:schemeClr val="tx1"/>
                </a:solidFill>
                <a:latin typeface="+mn-lt"/>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9pPr>
          </a:lstStyle>
          <a:p>
            <a:pPr marL="0" indent="0">
              <a:buNone/>
            </a:pPr>
            <a:endParaRPr lang="en-US" sz="2000" b="0" kern="0" dirty="0" smtClean="0"/>
          </a:p>
          <a:p>
            <a:pPr marL="0" indent="0">
              <a:buNone/>
            </a:pPr>
            <a:endParaRPr lang="en-US" sz="2000" b="0" kern="0" dirty="0"/>
          </a:p>
          <a:p>
            <a:pPr marL="0" indent="0">
              <a:buNone/>
            </a:pPr>
            <a:endParaRPr lang="en-US" sz="2000" b="0" kern="0" dirty="0" smtClean="0"/>
          </a:p>
          <a:p>
            <a:pPr marL="0" indent="0">
              <a:buNone/>
            </a:pPr>
            <a:endParaRPr lang="en-US" sz="2000" b="0" kern="0" dirty="0"/>
          </a:p>
          <a:p>
            <a:pPr marL="0" indent="0">
              <a:buNone/>
            </a:pPr>
            <a:endParaRPr lang="en-US" sz="2000" b="0" kern="0" dirty="0" smtClean="0"/>
          </a:p>
          <a:p>
            <a:pPr marL="0" indent="0">
              <a:buNone/>
            </a:pPr>
            <a:endParaRPr lang="en-US" sz="2000" b="0" kern="0" dirty="0"/>
          </a:p>
          <a:p>
            <a:pPr marL="0" indent="0">
              <a:buNone/>
            </a:pPr>
            <a:r>
              <a:rPr lang="en-US" sz="2000" b="0" kern="0" dirty="0" smtClean="0"/>
              <a:t>entity </a:t>
            </a:r>
            <a:r>
              <a:rPr lang="en-US" sz="2000" b="0" kern="0" dirty="0" err="1"/>
              <a:t>flagRegister</a:t>
            </a:r>
            <a:r>
              <a:rPr lang="en-US" sz="2000" b="0" kern="0" dirty="0"/>
              <a:t> is</a:t>
            </a:r>
          </a:p>
          <a:p>
            <a:pPr marL="0" indent="0">
              <a:buNone/>
            </a:pPr>
            <a:r>
              <a:rPr lang="en-US" sz="2000" b="0" kern="0" dirty="0"/>
              <a:t>	Generic (N: integer := 8);</a:t>
            </a:r>
          </a:p>
          <a:p>
            <a:pPr marL="0" indent="0">
              <a:buNone/>
            </a:pPr>
            <a:r>
              <a:rPr lang="en-US" sz="2000" b="0" kern="0" dirty="0"/>
              <a:t>	Port(	</a:t>
            </a:r>
            <a:r>
              <a:rPr lang="en-US" sz="2000" b="0" kern="0" dirty="0" err="1"/>
              <a:t>clk</a:t>
            </a:r>
            <a:r>
              <a:rPr lang="en-US" sz="2000" b="0" kern="0" dirty="0"/>
              <a:t>: in  STD_LOGIC;</a:t>
            </a:r>
          </a:p>
          <a:p>
            <a:pPr marL="0" indent="0">
              <a:buNone/>
            </a:pPr>
            <a:r>
              <a:rPr lang="en-US" sz="2000" b="0" kern="0" dirty="0"/>
              <a:t>			</a:t>
            </a:r>
            <a:r>
              <a:rPr lang="en-US" sz="2000" b="0" kern="0" dirty="0" err="1" smtClean="0"/>
              <a:t>reset_n</a:t>
            </a:r>
            <a:r>
              <a:rPr lang="en-US" sz="2000" b="0" kern="0" smtClean="0"/>
              <a:t> : </a:t>
            </a:r>
            <a:r>
              <a:rPr lang="en-US" sz="2000" b="0" kern="0" dirty="0"/>
              <a:t>in  STD_LOGIC;</a:t>
            </a:r>
          </a:p>
          <a:p>
            <a:pPr marL="0" indent="0">
              <a:buNone/>
            </a:pPr>
            <a:r>
              <a:rPr lang="en-US" sz="2000" b="0" kern="0" dirty="0"/>
              <a:t>			set, clear: in </a:t>
            </a:r>
            <a:r>
              <a:rPr lang="en-US" sz="2000" b="0" kern="0" dirty="0" err="1"/>
              <a:t>std_logic_vector</a:t>
            </a:r>
            <a:r>
              <a:rPr lang="en-US" sz="2000" b="0" kern="0" dirty="0"/>
              <a:t>(N-1 </a:t>
            </a:r>
            <a:r>
              <a:rPr lang="en-US" sz="2000" b="0" kern="0" dirty="0" err="1"/>
              <a:t>downto</a:t>
            </a:r>
            <a:r>
              <a:rPr lang="en-US" sz="2000" b="0" kern="0" dirty="0"/>
              <a:t> 0);</a:t>
            </a:r>
          </a:p>
          <a:p>
            <a:pPr marL="0" indent="0">
              <a:buNone/>
            </a:pPr>
            <a:r>
              <a:rPr lang="en-US" sz="2000" b="0" kern="0" dirty="0"/>
              <a:t>			Q: out </a:t>
            </a:r>
            <a:r>
              <a:rPr lang="en-US" sz="2000" b="0" kern="0" dirty="0" err="1"/>
              <a:t>std_logic_vector</a:t>
            </a:r>
            <a:r>
              <a:rPr lang="en-US" sz="2000" b="0" kern="0" dirty="0"/>
              <a:t>(N-1 </a:t>
            </a:r>
            <a:r>
              <a:rPr lang="en-US" sz="2000" b="0" kern="0" dirty="0" err="1"/>
              <a:t>downto</a:t>
            </a:r>
            <a:r>
              <a:rPr lang="en-US" sz="2000" b="0" kern="0" dirty="0"/>
              <a:t> 0));</a:t>
            </a:r>
          </a:p>
          <a:p>
            <a:pPr marL="0" indent="0">
              <a:buNone/>
            </a:pPr>
            <a:r>
              <a:rPr lang="en-US" sz="2000" b="0" kern="0" dirty="0"/>
              <a:t>end </a:t>
            </a:r>
            <a:r>
              <a:rPr lang="en-US" sz="2000" b="0" kern="0" dirty="0" err="1" smtClean="0"/>
              <a:t>flagRegister</a:t>
            </a:r>
            <a:r>
              <a:rPr lang="en-US" sz="2000" b="0" kern="0" dirty="0" smtClean="0"/>
              <a:t>;</a:t>
            </a:r>
            <a:endParaRPr lang="en-US" sz="2000" b="0" kern="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687002183"/>
              </p:ext>
            </p:extLst>
          </p:nvPr>
        </p:nvGraphicFramePr>
        <p:xfrm>
          <a:off x="581735" y="1686825"/>
          <a:ext cx="8131175" cy="1789580"/>
        </p:xfrm>
        <a:graphic>
          <a:graphicData uri="http://schemas.openxmlformats.org/drawingml/2006/table">
            <a:tbl>
              <a:tblPr/>
              <a:tblGrid>
                <a:gridCol w="1626235">
                  <a:extLst>
                    <a:ext uri="{9D8B030D-6E8A-4147-A177-3AD203B41FA5}">
                      <a16:colId xmlns:a16="http://schemas.microsoft.com/office/drawing/2014/main" val="20000"/>
                    </a:ext>
                  </a:extLst>
                </a:gridCol>
                <a:gridCol w="1626235">
                  <a:extLst>
                    <a:ext uri="{9D8B030D-6E8A-4147-A177-3AD203B41FA5}">
                      <a16:colId xmlns:a16="http://schemas.microsoft.com/office/drawing/2014/main" val="20001"/>
                    </a:ext>
                  </a:extLst>
                </a:gridCol>
                <a:gridCol w="1626235">
                  <a:extLst>
                    <a:ext uri="{9D8B030D-6E8A-4147-A177-3AD203B41FA5}">
                      <a16:colId xmlns:a16="http://schemas.microsoft.com/office/drawing/2014/main" val="20002"/>
                    </a:ext>
                  </a:extLst>
                </a:gridCol>
                <a:gridCol w="1626235">
                  <a:extLst>
                    <a:ext uri="{9D8B030D-6E8A-4147-A177-3AD203B41FA5}">
                      <a16:colId xmlns:a16="http://schemas.microsoft.com/office/drawing/2014/main" val="20003"/>
                    </a:ext>
                  </a:extLst>
                </a:gridCol>
                <a:gridCol w="1626235">
                  <a:extLst>
                    <a:ext uri="{9D8B030D-6E8A-4147-A177-3AD203B41FA5}">
                      <a16:colId xmlns:a16="http://schemas.microsoft.com/office/drawing/2014/main" val="20004"/>
                    </a:ext>
                  </a:extLst>
                </a:gridCol>
              </a:tblGrid>
              <a:tr h="250472">
                <a:tc>
                  <a:txBody>
                    <a:bodyPr/>
                    <a:lstStyle/>
                    <a:p>
                      <a:pPr algn="l" fontAlgn="t"/>
                      <a:r>
                        <a:rPr lang="en-US" sz="1300" dirty="0" err="1" smtClean="0">
                          <a:effectLst/>
                        </a:rPr>
                        <a:t>reset_n</a:t>
                      </a:r>
                      <a:endParaRPr lang="en-US" sz="1300" dirty="0">
                        <a:effectLst/>
                      </a:endParaRP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dirty="0" err="1">
                          <a:effectLst/>
                        </a:rPr>
                        <a:t>clk</a:t>
                      </a:r>
                      <a:endParaRPr lang="en-US" sz="1300" dirty="0">
                        <a:effectLst/>
                      </a:endParaRP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set</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clear</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Q+</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extLst>
                  <a:ext uri="{0D108BD9-81ED-4DB2-BD59-A6C34878D82A}">
                    <a16:rowId xmlns:a16="http://schemas.microsoft.com/office/drawing/2014/main" val="10000"/>
                  </a:ext>
                </a:extLst>
              </a:tr>
              <a:tr h="255969">
                <a:tc>
                  <a:txBody>
                    <a:bodyPr/>
                    <a:lstStyle/>
                    <a:p>
                      <a:pPr algn="l" fontAlgn="t"/>
                      <a:r>
                        <a:rPr lang="en-US" sz="1300" dirty="0">
                          <a:effectLst/>
                        </a:rPr>
                        <a:t>0</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X</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X</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X</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0</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55969">
                <a:tc>
                  <a:txBody>
                    <a:bodyPr/>
                    <a:lstStyle/>
                    <a:p>
                      <a:pPr algn="l" fontAlgn="t"/>
                      <a:r>
                        <a:rPr lang="en-US" sz="1300">
                          <a:effectLst/>
                        </a:rPr>
                        <a:t>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0,1,falling</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X</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X</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Q</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r h="255969">
                <a:tc>
                  <a:txBody>
                    <a:bodyPr/>
                    <a:lstStyle/>
                    <a:p>
                      <a:pPr algn="l" fontAlgn="t"/>
                      <a:r>
                        <a:rPr lang="en-US" sz="1300">
                          <a:effectLst/>
                        </a:rPr>
                        <a:t>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rising</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0</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0</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Q</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55969">
                <a:tc>
                  <a:txBody>
                    <a:bodyPr/>
                    <a:lstStyle/>
                    <a:p>
                      <a:pPr algn="l" fontAlgn="t"/>
                      <a:r>
                        <a:rPr lang="en-US" sz="1300">
                          <a:effectLst/>
                        </a:rPr>
                        <a:t>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rising</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0</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extLst>
                  <a:ext uri="{0D108BD9-81ED-4DB2-BD59-A6C34878D82A}">
                    <a16:rowId xmlns:a16="http://schemas.microsoft.com/office/drawing/2014/main" val="10004"/>
                  </a:ext>
                </a:extLst>
              </a:tr>
              <a:tr h="255969">
                <a:tc>
                  <a:txBody>
                    <a:bodyPr/>
                    <a:lstStyle/>
                    <a:p>
                      <a:pPr algn="l" fontAlgn="t"/>
                      <a:r>
                        <a:rPr lang="en-US" sz="1300">
                          <a:effectLst/>
                        </a:rPr>
                        <a:t>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rising</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0</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0</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255969">
                <a:tc>
                  <a:txBody>
                    <a:bodyPr/>
                    <a:lstStyle/>
                    <a:p>
                      <a:pPr algn="l" fontAlgn="t"/>
                      <a:r>
                        <a:rPr lang="en-US" sz="1300">
                          <a:effectLst/>
                        </a:rPr>
                        <a:t>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dirty="0">
                          <a:effectLst/>
                        </a:rPr>
                        <a:t>rising</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dirty="0">
                          <a:effectLst/>
                        </a:rPr>
                        <a:t>X</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7116347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VHDL Package file </a:t>
            </a:r>
            <a:endParaRPr lang="en-US" dirty="0"/>
          </a:p>
        </p:txBody>
      </p:sp>
      <p:sp>
        <p:nvSpPr>
          <p:cNvPr id="3" name="Content Placeholder 2"/>
          <p:cNvSpPr>
            <a:spLocks noGrp="1"/>
          </p:cNvSpPr>
          <p:nvPr>
            <p:ph idx="1"/>
          </p:nvPr>
        </p:nvSpPr>
        <p:spPr/>
        <p:txBody>
          <a:bodyPr/>
          <a:lstStyle/>
          <a:p>
            <a:r>
              <a:rPr lang="en-US" sz="2000" dirty="0"/>
              <a:t>Packages – Package for Lab 2</a:t>
            </a:r>
          </a:p>
          <a:p>
            <a:pPr lvl="1"/>
            <a:r>
              <a:rPr lang="en-US" sz="1800" dirty="0">
                <a:hlinkClick r:id="rId2"/>
              </a:rPr>
              <a:t>http://ece.ninja/383/lecture/code/lab2_pack.vhdl</a:t>
            </a:r>
            <a:endParaRPr lang="en-US" sz="1800" dirty="0"/>
          </a:p>
          <a:p>
            <a:r>
              <a:rPr lang="en-US" sz="2000" dirty="0" smtClean="0"/>
              <a:t>This is where you will put all your component declarations</a:t>
            </a:r>
          </a:p>
          <a:p>
            <a:r>
              <a:rPr lang="en-US" sz="2000" dirty="0" smtClean="0"/>
              <a:t>Include </a:t>
            </a:r>
            <a:r>
              <a:rPr lang="en-US" sz="2000" dirty="0"/>
              <a:t>this at the top of your file:</a:t>
            </a:r>
          </a:p>
          <a:p>
            <a:pPr marL="0" indent="0">
              <a:buNone/>
            </a:pPr>
            <a:r>
              <a:rPr lang="en-US" sz="2000" dirty="0"/>
              <a:t>    use work.lab2Parts.all; -- all my components are declared here</a:t>
            </a:r>
          </a:p>
        </p:txBody>
      </p:sp>
      <p:sp>
        <p:nvSpPr>
          <p:cNvPr id="4" name="Slide Number Placeholder 3"/>
          <p:cNvSpPr>
            <a:spLocks noGrp="1"/>
          </p:cNvSpPr>
          <p:nvPr>
            <p:ph type="sldNum" sz="quarter" idx="10"/>
          </p:nvPr>
        </p:nvSpPr>
        <p:spPr/>
        <p:txBody>
          <a:bodyPr/>
          <a:lstStyle/>
          <a:p>
            <a:pPr>
              <a:defRPr/>
            </a:pPr>
            <a:fld id="{62D6D4B2-7611-498F-8780-1EDC26277454}" type="slidenum">
              <a:rPr lang="en-US" smtClean="0">
                <a:solidFill>
                  <a:srgbClr val="000000"/>
                </a:solidFill>
              </a:rPr>
              <a:pPr>
                <a:defRPr/>
              </a:pPr>
              <a:t>15</a:t>
            </a:fld>
            <a:endParaRPr lang="en-US" dirty="0">
              <a:solidFill>
                <a:srgbClr val="000000"/>
              </a:solidFill>
            </a:endParaRPr>
          </a:p>
        </p:txBody>
      </p:sp>
      <p:sp>
        <p:nvSpPr>
          <p:cNvPr id="5" name="Date Placeholder 4"/>
          <p:cNvSpPr>
            <a:spLocks noGrp="1"/>
          </p:cNvSpPr>
          <p:nvPr>
            <p:ph type="dt" sz="half" idx="11"/>
          </p:nvPr>
        </p:nvSpPr>
        <p:spPr/>
        <p:txBody>
          <a:bodyPr/>
          <a:lstStyle/>
          <a:p>
            <a:pPr fontAlgn="auto">
              <a:spcBef>
                <a:spcPts val="0"/>
              </a:spcBef>
              <a:spcAft>
                <a:spcPts val="0"/>
              </a:spcAft>
              <a:defRPr/>
            </a:pPr>
            <a:endParaRPr lang="en-US" sz="1800" smtClean="0">
              <a:solidFill>
                <a:srgbClr val="000000"/>
              </a:solidFill>
            </a:endParaRPr>
          </a:p>
          <a:p>
            <a:pPr fontAlgn="auto">
              <a:spcBef>
                <a:spcPts val="0"/>
              </a:spcBef>
              <a:spcAft>
                <a:spcPts val="0"/>
              </a:spcAft>
              <a:defRPr/>
            </a:pPr>
            <a:fld id="{D957A480-45FD-4E4A-ABAC-1E7EB071E91C}" type="datetime3">
              <a:rPr lang="en-US" sz="1800" smtClean="0">
                <a:solidFill>
                  <a:srgbClr val="000000"/>
                </a:solidFill>
              </a:rPr>
              <a:pPr fontAlgn="auto">
                <a:spcBef>
                  <a:spcPts val="0"/>
                </a:spcBef>
                <a:spcAft>
                  <a:spcPts val="0"/>
                </a:spcAft>
                <a:defRPr/>
              </a:pPr>
              <a:t>10 March 2020</a:t>
            </a:fld>
            <a:endParaRPr lang="en-US" sz="1800">
              <a:solidFill>
                <a:srgbClr val="000000"/>
              </a:solidFill>
            </a:endParaRPr>
          </a:p>
        </p:txBody>
      </p:sp>
    </p:spTree>
    <p:extLst>
      <p:ext uri="{BB962C8B-B14F-4D97-AF65-F5344CB8AC3E}">
        <p14:creationId xmlns:p14="http://schemas.microsoft.com/office/powerpoint/2010/main" val="41843134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VHDL Code</a:t>
            </a:r>
            <a:endParaRPr lang="en-US" dirty="0"/>
          </a:p>
        </p:txBody>
      </p:sp>
      <p:sp>
        <p:nvSpPr>
          <p:cNvPr id="3" name="Content Placeholder 2"/>
          <p:cNvSpPr>
            <a:spLocks noGrp="1"/>
          </p:cNvSpPr>
          <p:nvPr>
            <p:ph idx="1"/>
          </p:nvPr>
        </p:nvSpPr>
        <p:spPr/>
        <p:txBody>
          <a:bodyPr/>
          <a:lstStyle/>
          <a:p>
            <a:r>
              <a:rPr lang="en-US" sz="2000" b="0" dirty="0" smtClean="0"/>
              <a:t>Overall </a:t>
            </a:r>
            <a:r>
              <a:rPr lang="en-US" sz="2000" b="0" dirty="0"/>
              <a:t>Lab 2 File: </a:t>
            </a:r>
            <a:r>
              <a:rPr lang="en-US" sz="2000" b="0" dirty="0">
                <a:hlinkClick r:id="rId2"/>
              </a:rPr>
              <a:t>lab2.vhd</a:t>
            </a:r>
            <a:endParaRPr lang="en-US" sz="2000" b="0" dirty="0"/>
          </a:p>
          <a:p>
            <a:pPr lvl="1"/>
            <a:r>
              <a:rPr lang="en-US" sz="2000" b="0" dirty="0"/>
              <a:t>Lab 2 </a:t>
            </a:r>
            <a:r>
              <a:rPr lang="en-US" sz="2000" b="0" dirty="0" err="1"/>
              <a:t>Datapath</a:t>
            </a:r>
            <a:r>
              <a:rPr lang="en-US" sz="2000" b="0" dirty="0"/>
              <a:t>: </a:t>
            </a:r>
            <a:r>
              <a:rPr lang="en-US" sz="2000" b="0" dirty="0">
                <a:hlinkClick r:id="rId3"/>
              </a:rPr>
              <a:t>Lab2_datapath_tb.vhd</a:t>
            </a:r>
            <a:endParaRPr lang="en-US" sz="2000" b="0" dirty="0"/>
          </a:p>
          <a:p>
            <a:pPr lvl="1"/>
            <a:r>
              <a:rPr lang="en-US" sz="2000" b="0" dirty="0"/>
              <a:t>Audio Codec Wrapper: </a:t>
            </a:r>
            <a:r>
              <a:rPr lang="en-US" sz="2000" b="0" dirty="0" err="1">
                <a:hlinkClick r:id="rId4"/>
              </a:rPr>
              <a:t>Audio_Codec_Wrapper.vhd</a:t>
            </a:r>
            <a:r>
              <a:rPr lang="en-US" sz="2000" b="0" dirty="0">
                <a:hlinkClick r:id="rId4"/>
              </a:rPr>
              <a:t> (Audio Codec </a:t>
            </a:r>
            <a:r>
              <a:rPr lang="en-US" sz="2000" b="0" dirty="0" err="1">
                <a:hlinkClick r:id="rId4"/>
              </a:rPr>
              <a:t>Wraper</a:t>
            </a:r>
            <a:r>
              <a:rPr lang="en-US" sz="2000" b="0" dirty="0">
                <a:hlinkClick r:id="rId4"/>
              </a:rPr>
              <a:t> for Xilinx </a:t>
            </a:r>
            <a:r>
              <a:rPr lang="en-US" sz="2000" b="0" dirty="0" err="1">
                <a:hlinkClick r:id="rId4"/>
              </a:rPr>
              <a:t>Vivado</a:t>
            </a:r>
            <a:r>
              <a:rPr lang="en-US" sz="2000" b="0" dirty="0">
                <a:hlinkClick r:id="rId4"/>
              </a:rPr>
              <a:t>)</a:t>
            </a:r>
            <a:endParaRPr lang="en-US" sz="2000" b="0" dirty="0"/>
          </a:p>
          <a:p>
            <a:pPr lvl="2"/>
            <a:r>
              <a:rPr lang="en-US" sz="2000" b="0" dirty="0">
                <a:hlinkClick r:id="rId5"/>
              </a:rPr>
              <a:t>i2s_ctl.vhd (I2S Transmitter portion of Audio Codec </a:t>
            </a:r>
            <a:r>
              <a:rPr lang="en-US" sz="2000" b="0" dirty="0" err="1">
                <a:hlinkClick r:id="rId5"/>
              </a:rPr>
              <a:t>Wraper</a:t>
            </a:r>
            <a:r>
              <a:rPr lang="en-US" sz="2000" b="0" dirty="0">
                <a:hlinkClick r:id="rId5"/>
              </a:rPr>
              <a:t> for Xilinx </a:t>
            </a:r>
            <a:r>
              <a:rPr lang="en-US" sz="2000" b="0" dirty="0" err="1">
                <a:hlinkClick r:id="rId5"/>
              </a:rPr>
              <a:t>Vivado</a:t>
            </a:r>
            <a:r>
              <a:rPr lang="en-US" sz="2000" b="0" dirty="0">
                <a:hlinkClick r:id="rId5"/>
              </a:rPr>
              <a:t>)</a:t>
            </a:r>
            <a:endParaRPr lang="en-US" sz="2000" b="0" dirty="0"/>
          </a:p>
          <a:p>
            <a:pPr lvl="2"/>
            <a:r>
              <a:rPr lang="en-US" sz="2000" b="0" dirty="0" err="1">
                <a:hlinkClick r:id="rId6"/>
              </a:rPr>
              <a:t>audio_init.v</a:t>
            </a:r>
            <a:r>
              <a:rPr lang="en-US" sz="2000" b="0" dirty="0">
                <a:hlinkClick r:id="rId6"/>
              </a:rPr>
              <a:t> (Audio Initializer portion of Audio Codec </a:t>
            </a:r>
            <a:r>
              <a:rPr lang="en-US" sz="2000" b="0" dirty="0" err="1">
                <a:hlinkClick r:id="rId6"/>
              </a:rPr>
              <a:t>Wraper</a:t>
            </a:r>
            <a:r>
              <a:rPr lang="en-US" sz="2000" b="0" dirty="0">
                <a:hlinkClick r:id="rId6"/>
              </a:rPr>
              <a:t> for Xilinx </a:t>
            </a:r>
            <a:r>
              <a:rPr lang="en-US" sz="2000" b="0" dirty="0" err="1">
                <a:hlinkClick r:id="rId6"/>
              </a:rPr>
              <a:t>Vivado</a:t>
            </a:r>
            <a:r>
              <a:rPr lang="en-US" sz="2000" b="0" dirty="0">
                <a:hlinkClick r:id="rId6"/>
              </a:rPr>
              <a:t>)</a:t>
            </a:r>
            <a:endParaRPr lang="en-US" sz="2000" b="0" dirty="0"/>
          </a:p>
          <a:p>
            <a:pPr lvl="2"/>
            <a:r>
              <a:rPr lang="en-US" sz="2000" b="0" dirty="0" err="1">
                <a:hlinkClick r:id="rId7"/>
              </a:rPr>
              <a:t>TWICtl.vhd</a:t>
            </a:r>
            <a:r>
              <a:rPr lang="en-US" sz="2000" b="0" dirty="0">
                <a:hlinkClick r:id="rId7"/>
              </a:rPr>
              <a:t> (TWI Controller portion of Audio Codec </a:t>
            </a:r>
            <a:r>
              <a:rPr lang="en-US" sz="2000" b="0" dirty="0" err="1">
                <a:hlinkClick r:id="rId7"/>
              </a:rPr>
              <a:t>Wraper</a:t>
            </a:r>
            <a:r>
              <a:rPr lang="en-US" sz="2000" b="0" dirty="0">
                <a:hlinkClick r:id="rId7"/>
              </a:rPr>
              <a:t> for Xilinx </a:t>
            </a:r>
            <a:r>
              <a:rPr lang="en-US" sz="2000" b="0" dirty="0" err="1">
                <a:hlinkClick r:id="rId7"/>
              </a:rPr>
              <a:t>Vivado</a:t>
            </a:r>
            <a:r>
              <a:rPr lang="en-US" sz="2000" b="0" dirty="0">
                <a:hlinkClick r:id="rId7"/>
              </a:rPr>
              <a:t>)</a:t>
            </a:r>
            <a:endParaRPr lang="en-US" sz="2000" b="0" dirty="0"/>
          </a:p>
          <a:p>
            <a:pPr lvl="2"/>
            <a:r>
              <a:rPr lang="en-US" sz="2000" b="0" dirty="0"/>
              <a:t>You need to add a </a:t>
            </a:r>
            <a:r>
              <a:rPr lang="en-US" sz="2000" b="0" dirty="0" smtClean="0"/>
              <a:t>clocking wizard </a:t>
            </a:r>
            <a:r>
              <a:rPr lang="en-US" sz="2000" b="0" dirty="0"/>
              <a:t>for the Audio Codec and set the output frequencies to what is required (see comments in the Audio Codec Wrapper file).</a:t>
            </a:r>
          </a:p>
          <a:p>
            <a:r>
              <a:rPr lang="en-US" sz="2000" b="0" dirty="0" smtClean="0"/>
              <a:t>Constraint </a:t>
            </a:r>
            <a:r>
              <a:rPr lang="en-US" sz="2000" b="0" dirty="0"/>
              <a:t>file: </a:t>
            </a:r>
            <a:r>
              <a:rPr lang="en-US" sz="2000" b="0" dirty="0">
                <a:hlinkClick r:id="rId8"/>
              </a:rPr>
              <a:t>Lab2.xdc</a:t>
            </a:r>
            <a:endParaRPr lang="en-US" sz="2000" b="0" dirty="0"/>
          </a:p>
          <a:p>
            <a:endParaRPr lang="en-US" sz="2000" dirty="0"/>
          </a:p>
        </p:txBody>
      </p:sp>
      <p:sp>
        <p:nvSpPr>
          <p:cNvPr id="4" name="Slide Number Placeholder 3"/>
          <p:cNvSpPr>
            <a:spLocks noGrp="1"/>
          </p:cNvSpPr>
          <p:nvPr>
            <p:ph type="sldNum" sz="quarter" idx="10"/>
          </p:nvPr>
        </p:nvSpPr>
        <p:spPr/>
        <p:txBody>
          <a:bodyPr/>
          <a:lstStyle/>
          <a:p>
            <a:pPr>
              <a:defRPr/>
            </a:pPr>
            <a:fld id="{62D6D4B2-7611-498F-8780-1EDC26277454}" type="slidenum">
              <a:rPr lang="en-US" smtClean="0">
                <a:solidFill>
                  <a:srgbClr val="000000"/>
                </a:solidFill>
              </a:rPr>
              <a:pPr>
                <a:defRPr/>
              </a:pPr>
              <a:t>16</a:t>
            </a:fld>
            <a:endParaRPr lang="en-US" dirty="0">
              <a:solidFill>
                <a:srgbClr val="000000"/>
              </a:solidFill>
            </a:endParaRPr>
          </a:p>
        </p:txBody>
      </p:sp>
      <p:sp>
        <p:nvSpPr>
          <p:cNvPr id="5" name="Date Placeholder 4"/>
          <p:cNvSpPr>
            <a:spLocks noGrp="1"/>
          </p:cNvSpPr>
          <p:nvPr>
            <p:ph type="dt" sz="half" idx="11"/>
          </p:nvPr>
        </p:nvSpPr>
        <p:spPr/>
        <p:txBody>
          <a:bodyPr/>
          <a:lstStyle/>
          <a:p>
            <a:pPr fontAlgn="auto">
              <a:spcBef>
                <a:spcPts val="0"/>
              </a:spcBef>
              <a:spcAft>
                <a:spcPts val="0"/>
              </a:spcAft>
              <a:defRPr/>
            </a:pPr>
            <a:endParaRPr lang="en-US" sz="1800" smtClean="0">
              <a:solidFill>
                <a:srgbClr val="000000"/>
              </a:solidFill>
            </a:endParaRPr>
          </a:p>
          <a:p>
            <a:pPr fontAlgn="auto">
              <a:spcBef>
                <a:spcPts val="0"/>
              </a:spcBef>
              <a:spcAft>
                <a:spcPts val="0"/>
              </a:spcAft>
              <a:defRPr/>
            </a:pPr>
            <a:fld id="{D957A480-45FD-4E4A-ABAC-1E7EB071E91C}" type="datetime3">
              <a:rPr lang="en-US" sz="1800" smtClean="0">
                <a:solidFill>
                  <a:srgbClr val="000000"/>
                </a:solidFill>
              </a:rPr>
              <a:pPr fontAlgn="auto">
                <a:spcBef>
                  <a:spcPts val="0"/>
                </a:spcBef>
                <a:spcAft>
                  <a:spcPts val="0"/>
                </a:spcAft>
                <a:defRPr/>
              </a:pPr>
              <a:t>10 March 2020</a:t>
            </a:fld>
            <a:endParaRPr lang="en-US" sz="1800">
              <a:solidFill>
                <a:srgbClr val="000000"/>
              </a:solidFill>
            </a:endParaRPr>
          </a:p>
        </p:txBody>
      </p:sp>
    </p:spTree>
    <p:extLst>
      <p:ext uri="{BB962C8B-B14F-4D97-AF65-F5344CB8AC3E}">
        <p14:creationId xmlns:p14="http://schemas.microsoft.com/office/powerpoint/2010/main" val="5329428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2 – Generating Audio Waveforms</a:t>
            </a:r>
            <a:endParaRPr lang="en-US" dirty="0"/>
          </a:p>
        </p:txBody>
      </p:sp>
      <p:sp>
        <p:nvSpPr>
          <p:cNvPr id="4" name="Content Placeholder 3"/>
          <p:cNvSpPr>
            <a:spLocks noGrp="1"/>
          </p:cNvSpPr>
          <p:nvPr>
            <p:ph idx="1"/>
          </p:nvPr>
        </p:nvSpPr>
        <p:spPr/>
        <p:txBody>
          <a:bodyPr/>
          <a:lstStyle/>
          <a:p>
            <a:pPr eaLnBrk="1" hangingPunct="1">
              <a:lnSpc>
                <a:spcPct val="80000"/>
              </a:lnSpc>
            </a:pPr>
            <a:r>
              <a:rPr lang="en-US" b="0" dirty="0"/>
              <a:t>Since you need to use a 3.5mm jack to input signals to the </a:t>
            </a:r>
            <a:r>
              <a:rPr lang="en-US" b="0" dirty="0" err="1" smtClean="0"/>
              <a:t>Nexys</a:t>
            </a:r>
            <a:r>
              <a:rPr lang="en-US" b="0" dirty="0" smtClean="0"/>
              <a:t> Video </a:t>
            </a:r>
            <a:r>
              <a:rPr lang="en-US" b="0" dirty="0"/>
              <a:t>board, your phone's audio output works quite well. However, make sure you get an app where you can control both the left and right audio channels individually (i.e. the green and yellow signals in the figure above). </a:t>
            </a:r>
            <a:r>
              <a:rPr lang="en-US" b="0" dirty="0" smtClean="0"/>
              <a:t>The </a:t>
            </a:r>
            <a:r>
              <a:rPr lang="en-US" b="0" dirty="0" err="1" smtClean="0">
                <a:hlinkClick r:id="rId2"/>
              </a:rPr>
              <a:t>Keuwl</a:t>
            </a:r>
            <a:r>
              <a:rPr lang="en-US" b="0" dirty="0" smtClean="0">
                <a:hlinkClick r:id="rId2"/>
              </a:rPr>
              <a:t> Dual Channel Function Generator</a:t>
            </a:r>
            <a:r>
              <a:rPr lang="en-US" b="0" dirty="0" smtClean="0"/>
              <a:t> (available on Google Play) works well for Android Phones, and is easy to use once you get the hang of it.</a:t>
            </a:r>
            <a:endParaRPr lang="en-US"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17</a:t>
            </a:fld>
            <a:endParaRPr lang="en-US" dirty="0">
              <a:solidFill>
                <a:srgbClr val="000000"/>
              </a:solidFill>
            </a:endParaRPr>
          </a:p>
        </p:txBody>
      </p:sp>
    </p:spTree>
    <p:extLst>
      <p:ext uri="{BB962C8B-B14F-4D97-AF65-F5344CB8AC3E}">
        <p14:creationId xmlns:p14="http://schemas.microsoft.com/office/powerpoint/2010/main" val="21947575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2 – Requirements </a:t>
            </a:r>
            <a:br>
              <a:rPr lang="en-US" dirty="0" smtClean="0"/>
            </a:br>
            <a:r>
              <a:rPr lang="en-US" dirty="0" smtClean="0"/>
              <a:t>Gate Check 1</a:t>
            </a:r>
            <a:endParaRPr lang="en-US" dirty="0"/>
          </a:p>
        </p:txBody>
      </p:sp>
      <p:sp>
        <p:nvSpPr>
          <p:cNvPr id="4" name="Content Placeholder 3"/>
          <p:cNvSpPr>
            <a:spLocks noGrp="1"/>
          </p:cNvSpPr>
          <p:nvPr>
            <p:ph idx="1"/>
          </p:nvPr>
        </p:nvSpPr>
        <p:spPr/>
        <p:txBody>
          <a:bodyPr/>
          <a:lstStyle/>
          <a:p>
            <a:pPr eaLnBrk="1" hangingPunct="1">
              <a:lnSpc>
                <a:spcPct val="80000"/>
              </a:lnSpc>
            </a:pPr>
            <a:r>
              <a:rPr lang="en-US" dirty="0"/>
              <a:t>Gate Checks for Required Functionality</a:t>
            </a:r>
          </a:p>
          <a:p>
            <a:pPr lvl="1" eaLnBrk="1" hangingPunct="1">
              <a:lnSpc>
                <a:spcPct val="80000"/>
              </a:lnSpc>
            </a:pPr>
            <a:r>
              <a:rPr lang="en-US" b="0" dirty="0"/>
              <a:t>There are </a:t>
            </a:r>
            <a:r>
              <a:rPr lang="en-US" b="0" dirty="0" smtClean="0"/>
              <a:t>3 </a:t>
            </a:r>
            <a:r>
              <a:rPr lang="en-US" b="0" dirty="0"/>
              <a:t>gate checks associated with this lab, each worth 5 points - see the </a:t>
            </a:r>
            <a:r>
              <a:rPr lang="en-US" b="0" dirty="0" smtClean="0"/>
              <a:t>rubric.</a:t>
            </a:r>
            <a:endParaRPr lang="en-US" b="0" dirty="0"/>
          </a:p>
          <a:p>
            <a:pPr eaLnBrk="1" hangingPunct="1">
              <a:lnSpc>
                <a:spcPct val="80000"/>
              </a:lnSpc>
            </a:pPr>
            <a:r>
              <a:rPr lang="en-US" dirty="0"/>
              <a:t>Gate Check 1</a:t>
            </a:r>
          </a:p>
          <a:p>
            <a:pPr lvl="1" eaLnBrk="1" hangingPunct="1">
              <a:lnSpc>
                <a:spcPct val="80000"/>
              </a:lnSpc>
            </a:pPr>
            <a:r>
              <a:rPr lang="en-US" b="0" dirty="0"/>
              <a:t>By </a:t>
            </a:r>
            <a:r>
              <a:rPr lang="en-US" dirty="0"/>
              <a:t>COB Lesson 13</a:t>
            </a:r>
            <a:r>
              <a:rPr lang="en-US" b="0" dirty="0"/>
              <a:t>, </a:t>
            </a:r>
            <a:r>
              <a:rPr lang="en-US" b="0" dirty="0"/>
              <a:t>you must have started a Lab 2 </a:t>
            </a:r>
            <a:r>
              <a:rPr lang="en-US" b="0" dirty="0" err="1"/>
              <a:t>Vivado</a:t>
            </a:r>
            <a:r>
              <a:rPr lang="en-US" b="0" dirty="0"/>
              <a:t> project and downloaded the template files and drop in your Video, VGA, </a:t>
            </a:r>
            <a:r>
              <a:rPr lang="en-US" b="0" dirty="0" err="1"/>
              <a:t>Scopeface</a:t>
            </a:r>
            <a:r>
              <a:rPr lang="en-US" b="0" dirty="0"/>
              <a:t>, </a:t>
            </a:r>
            <a:r>
              <a:rPr lang="en-US" b="0" dirty="0" err="1"/>
              <a:t>dvid</a:t>
            </a:r>
            <a:r>
              <a:rPr lang="en-US" b="0" dirty="0"/>
              <a:t>, and </a:t>
            </a:r>
            <a:r>
              <a:rPr lang="en-US" b="0" dirty="0" err="1"/>
              <a:t>tdms</a:t>
            </a:r>
            <a:r>
              <a:rPr lang="en-US" b="0" dirty="0"/>
              <a:t> files from Lab 1 into your Lab 2 project in order to test your Lab 1 </a:t>
            </a:r>
            <a:r>
              <a:rPr lang="en-US" b="0" dirty="0" err="1"/>
              <a:t>Scopeface</a:t>
            </a:r>
            <a:r>
              <a:rPr lang="en-US" b="0" dirty="0"/>
              <a:t> works when you implement your BRAM using the two initialized signal examples in </a:t>
            </a:r>
            <a:r>
              <a:rPr lang="en-US" dirty="0" err="1">
                <a:solidFill>
                  <a:srgbClr val="FF0000"/>
                </a:solidFill>
              </a:rPr>
              <a:t>BRAM_example_init.vhd</a:t>
            </a:r>
            <a:r>
              <a:rPr lang="en-US" b="0" dirty="0"/>
              <a:t>. </a:t>
            </a:r>
            <a:endParaRPr lang="en-US" b="0" dirty="0" smtClean="0"/>
          </a:p>
          <a:p>
            <a:pPr lvl="1" eaLnBrk="1" hangingPunct="1">
              <a:lnSpc>
                <a:spcPct val="80000"/>
              </a:lnSpc>
            </a:pPr>
            <a:r>
              <a:rPr lang="en-US" b="0" dirty="0" smtClean="0"/>
              <a:t>This </a:t>
            </a:r>
            <a:r>
              <a:rPr lang="en-US" b="0" dirty="0"/>
              <a:t>does not require the audio or your control unit is working yet. Your </a:t>
            </a:r>
            <a:r>
              <a:rPr lang="en-US" dirty="0" err="1">
                <a:solidFill>
                  <a:srgbClr val="FF0000"/>
                </a:solidFill>
              </a:rPr>
              <a:t>Scopeface</a:t>
            </a:r>
            <a:r>
              <a:rPr lang="en-US" dirty="0">
                <a:solidFill>
                  <a:srgbClr val="FF0000"/>
                </a:solidFill>
              </a:rPr>
              <a:t>/Video should continuously be reading the left and right BRAM signals displaying them on the monitor.</a:t>
            </a:r>
            <a:r>
              <a:rPr lang="en-US" b="0" dirty="0"/>
              <a:t> </a:t>
            </a:r>
            <a:endParaRPr lang="en-US" b="0" dirty="0" smtClean="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18</a:t>
            </a:fld>
            <a:endParaRPr lang="en-US" dirty="0">
              <a:solidFill>
                <a:srgbClr val="000000"/>
              </a:solidFill>
            </a:endParaRPr>
          </a:p>
        </p:txBody>
      </p:sp>
    </p:spTree>
    <p:extLst>
      <p:ext uri="{BB962C8B-B14F-4D97-AF65-F5344CB8AC3E}">
        <p14:creationId xmlns:p14="http://schemas.microsoft.com/office/powerpoint/2010/main" val="8369555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2 – Requirements </a:t>
            </a:r>
            <a:br>
              <a:rPr lang="en-US" dirty="0" smtClean="0"/>
            </a:br>
            <a:r>
              <a:rPr lang="en-US" dirty="0" smtClean="0"/>
              <a:t>Gate Check 1</a:t>
            </a:r>
            <a:endParaRPr lang="en-US" dirty="0"/>
          </a:p>
        </p:txBody>
      </p:sp>
      <p:sp>
        <p:nvSpPr>
          <p:cNvPr id="4" name="Content Placeholder 3"/>
          <p:cNvSpPr>
            <a:spLocks noGrp="1"/>
          </p:cNvSpPr>
          <p:nvPr>
            <p:ph idx="1"/>
          </p:nvPr>
        </p:nvSpPr>
        <p:spPr/>
        <p:txBody>
          <a:bodyPr/>
          <a:lstStyle/>
          <a:p>
            <a:pPr eaLnBrk="1" hangingPunct="1">
              <a:lnSpc>
                <a:spcPct val="80000"/>
              </a:lnSpc>
            </a:pPr>
            <a:r>
              <a:rPr lang="en-US" dirty="0" smtClean="0"/>
              <a:t>Gate </a:t>
            </a:r>
            <a:r>
              <a:rPr lang="en-US" dirty="0"/>
              <a:t>Check 1</a:t>
            </a:r>
          </a:p>
          <a:p>
            <a:pPr lvl="1" eaLnBrk="1" hangingPunct="1">
              <a:lnSpc>
                <a:spcPct val="80000"/>
              </a:lnSpc>
            </a:pPr>
            <a:r>
              <a:rPr lang="en-US" b="0" dirty="0"/>
              <a:t>You must implement Video entity (from Lab 1) to take the channel output from the left and right BRAMs and send it to the Channel 1 and 2 inputs to be displayed </a:t>
            </a:r>
            <a:r>
              <a:rPr lang="en-US" dirty="0">
                <a:solidFill>
                  <a:srgbClr val="FF0000"/>
                </a:solidFill>
              </a:rPr>
              <a:t>when the </a:t>
            </a:r>
            <a:r>
              <a:rPr lang="en-US" dirty="0" err="1">
                <a:solidFill>
                  <a:srgbClr val="FF0000"/>
                </a:solidFill>
              </a:rPr>
              <a:t>readL</a:t>
            </a:r>
            <a:r>
              <a:rPr lang="en-US" dirty="0">
                <a:solidFill>
                  <a:srgbClr val="FF0000"/>
                </a:solidFill>
              </a:rPr>
              <a:t> and </a:t>
            </a:r>
            <a:r>
              <a:rPr lang="en-US" dirty="0" err="1">
                <a:solidFill>
                  <a:srgbClr val="FF0000"/>
                </a:solidFill>
              </a:rPr>
              <a:t>readR</a:t>
            </a:r>
            <a:r>
              <a:rPr lang="en-US" dirty="0">
                <a:solidFill>
                  <a:srgbClr val="FF0000"/>
                </a:solidFill>
              </a:rPr>
              <a:t> values equal the row value</a:t>
            </a:r>
            <a:r>
              <a:rPr lang="en-US" b="0" dirty="0"/>
              <a:t>. </a:t>
            </a:r>
            <a:endParaRPr lang="en-US" b="0" dirty="0" smtClean="0"/>
          </a:p>
          <a:p>
            <a:pPr lvl="1" eaLnBrk="1" hangingPunct="1">
              <a:lnSpc>
                <a:spcPct val="80000"/>
              </a:lnSpc>
            </a:pPr>
            <a:r>
              <a:rPr lang="en-US" b="0" dirty="0" err="1" smtClean="0"/>
              <a:t>Sinvr</a:t>
            </a:r>
            <a:r>
              <a:rPr lang="en-US" b="0" dirty="0" smtClean="0"/>
              <a:t> there </a:t>
            </a:r>
            <a:r>
              <a:rPr lang="en-US" b="0" dirty="0"/>
              <a:t>is no trigger, the waveform will be scrolling across the display and the scaling may be </a:t>
            </a:r>
            <a:r>
              <a:rPr lang="en-US" b="0" dirty="0" smtClean="0"/>
              <a:t>wrong </a:t>
            </a:r>
          </a:p>
          <a:p>
            <a:pPr lvl="1" eaLnBrk="1" hangingPunct="1">
              <a:lnSpc>
                <a:spcPct val="80000"/>
              </a:lnSpc>
            </a:pPr>
            <a:r>
              <a:rPr lang="en-US" b="0" dirty="0"/>
              <a:t>You will also have to re-implement the Lab 1 Clocking Wizard in you Lab 2 project</a:t>
            </a:r>
            <a:r>
              <a:rPr lang="en-US" b="0" dirty="0" smtClean="0"/>
              <a:t>.</a:t>
            </a:r>
          </a:p>
          <a:p>
            <a:pPr lvl="1" eaLnBrk="1" hangingPunct="1">
              <a:lnSpc>
                <a:spcPct val="80000"/>
              </a:lnSpc>
            </a:pPr>
            <a:r>
              <a:rPr lang="en-US" b="0" dirty="0"/>
              <a:t>Additionally your </a:t>
            </a:r>
            <a:r>
              <a:rPr lang="en-US" b="0" dirty="0" err="1"/>
              <a:t>Scopeface</a:t>
            </a:r>
            <a:r>
              <a:rPr lang="en-US" b="0" dirty="0"/>
              <a:t> and Button inputs from Lab 1 should be functional as well.</a:t>
            </a:r>
            <a:endParaRPr lang="en-US" b="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19</a:t>
            </a:fld>
            <a:endParaRPr lang="en-US" dirty="0">
              <a:solidFill>
                <a:srgbClr val="000000"/>
              </a:solidFill>
            </a:endParaRPr>
          </a:p>
        </p:txBody>
      </p:sp>
    </p:spTree>
    <p:extLst>
      <p:ext uri="{BB962C8B-B14F-4D97-AF65-F5344CB8AC3E}">
        <p14:creationId xmlns:p14="http://schemas.microsoft.com/office/powerpoint/2010/main" val="837300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Feedback on HW#8  (GR?)</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Don’t Cares</a:t>
            </a:r>
          </a:p>
          <a:p>
            <a:pPr lvl="1"/>
            <a:r>
              <a:rPr lang="en-US" dirty="0" smtClean="0"/>
              <a:t>Okay for inputs; Normally bad for outputs</a:t>
            </a:r>
          </a:p>
          <a:p>
            <a:r>
              <a:rPr lang="en-US" dirty="0" smtClean="0"/>
              <a:t>Mini-C </a:t>
            </a:r>
            <a:r>
              <a:rPr lang="en-US" dirty="0" smtClean="0">
                <a:sym typeface="Wingdings" panose="05000000000000000000" pitchFamily="2" charset="2"/>
              </a:rPr>
              <a:t> CU &amp; DP</a:t>
            </a:r>
          </a:p>
          <a:p>
            <a:pPr lvl="1"/>
            <a:r>
              <a:rPr lang="en-US" dirty="0" smtClean="0">
                <a:sym typeface="Wingdings" panose="05000000000000000000" pitchFamily="2" charset="2"/>
              </a:rPr>
              <a:t>Missing “waits”?</a:t>
            </a:r>
          </a:p>
          <a:p>
            <a:pPr lvl="1"/>
            <a:r>
              <a:rPr lang="en-US" dirty="0" smtClean="0">
                <a:sym typeface="Wingdings" panose="05000000000000000000" pitchFamily="2" charset="2"/>
              </a:rPr>
              <a:t>Mutually exclusive transitions</a:t>
            </a:r>
          </a:p>
          <a:p>
            <a:pPr lvl="1"/>
            <a:r>
              <a:rPr lang="en-US" dirty="0" smtClean="0">
                <a:sym typeface="Wingdings" panose="05000000000000000000" pitchFamily="2" charset="2"/>
              </a:rPr>
              <a:t>Why do many MUXs?</a:t>
            </a:r>
          </a:p>
          <a:p>
            <a:pPr lvl="1"/>
            <a:r>
              <a:rPr lang="en-US" dirty="0" smtClean="0">
                <a:sym typeface="Wingdings" panose="05000000000000000000" pitchFamily="2" charset="2"/>
              </a:rPr>
              <a:t>Output Table</a:t>
            </a:r>
          </a:p>
          <a:p>
            <a:r>
              <a:rPr lang="en-US" dirty="0" smtClean="0">
                <a:sym typeface="Wingdings" panose="05000000000000000000" pitchFamily="2" charset="2"/>
              </a:rPr>
              <a:t>VHDL state machine style</a:t>
            </a:r>
          </a:p>
          <a:p>
            <a:pPr lvl="1"/>
            <a:r>
              <a:rPr lang="en-US" dirty="0" smtClean="0">
                <a:sym typeface="Wingdings" panose="05000000000000000000" pitchFamily="2" charset="2"/>
              </a:rPr>
              <a:t>Transitions in process (no outputs)</a:t>
            </a:r>
          </a:p>
          <a:p>
            <a:pPr lvl="1"/>
            <a:r>
              <a:rPr lang="en-US" dirty="0" smtClean="0">
                <a:sym typeface="Wingdings" panose="05000000000000000000" pitchFamily="2" charset="2"/>
              </a:rPr>
              <a:t>Outputs in CSA</a:t>
            </a:r>
            <a:endParaRPr lang="en-US" dirty="0"/>
          </a:p>
        </p:txBody>
      </p:sp>
      <p:grpSp>
        <p:nvGrpSpPr>
          <p:cNvPr id="4" name="Group 3"/>
          <p:cNvGrpSpPr/>
          <p:nvPr/>
        </p:nvGrpSpPr>
        <p:grpSpPr>
          <a:xfrm>
            <a:off x="6444750" y="2251939"/>
            <a:ext cx="1645494" cy="2335019"/>
            <a:chOff x="2879514" y="1263648"/>
            <a:chExt cx="1645494" cy="2335019"/>
          </a:xfrm>
        </p:grpSpPr>
        <p:sp>
          <p:nvSpPr>
            <p:cNvPr id="5" name="Oval 4"/>
            <p:cNvSpPr/>
            <p:nvPr/>
          </p:nvSpPr>
          <p:spPr>
            <a:xfrm>
              <a:off x="3443311" y="1263648"/>
              <a:ext cx="582706" cy="58956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29795" fontAlgn="auto">
                <a:spcBef>
                  <a:spcPts val="0"/>
                </a:spcBef>
                <a:spcAft>
                  <a:spcPts val="0"/>
                </a:spcAft>
              </a:pPr>
              <a:endParaRPr lang="en-US" sz="1647">
                <a:solidFill>
                  <a:prstClr val="white"/>
                </a:solidFill>
                <a:latin typeface="Calibri"/>
              </a:endParaRPr>
            </a:p>
          </p:txBody>
        </p:sp>
        <p:sp>
          <p:nvSpPr>
            <p:cNvPr id="6" name="TextBox 5"/>
            <p:cNvSpPr txBox="1"/>
            <p:nvPr/>
          </p:nvSpPr>
          <p:spPr>
            <a:xfrm>
              <a:off x="3384533" y="1327576"/>
              <a:ext cx="505019" cy="162933"/>
            </a:xfrm>
            <a:prstGeom prst="rect">
              <a:avLst/>
            </a:prstGeom>
            <a:noFill/>
          </p:spPr>
          <p:txBody>
            <a:bodyPr wrap="square" lIns="53788" tIns="26894" rIns="53788" bIns="26894" rtlCol="0">
              <a:spAutoFit/>
            </a:bodyPr>
            <a:lstStyle/>
            <a:p>
              <a:pPr algn="r" defTabSz="829795" fontAlgn="auto">
                <a:spcBef>
                  <a:spcPts val="0"/>
                </a:spcBef>
                <a:spcAft>
                  <a:spcPts val="0"/>
                </a:spcAft>
              </a:pPr>
              <a:r>
                <a:rPr lang="en-US" sz="706" dirty="0" smtClean="0">
                  <a:solidFill>
                    <a:prstClr val="black"/>
                  </a:solidFill>
                  <a:latin typeface="Calibri"/>
                </a:rPr>
                <a:t>state1</a:t>
              </a:r>
              <a:endParaRPr lang="en-US" sz="706" dirty="0">
                <a:solidFill>
                  <a:prstClr val="black"/>
                </a:solidFill>
                <a:latin typeface="Calibri"/>
              </a:endParaRPr>
            </a:p>
          </p:txBody>
        </p:sp>
        <p:sp>
          <p:nvSpPr>
            <p:cNvPr id="7" name="Oval 6"/>
            <p:cNvSpPr/>
            <p:nvPr/>
          </p:nvSpPr>
          <p:spPr>
            <a:xfrm>
              <a:off x="3042052" y="2166468"/>
              <a:ext cx="582706" cy="58956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29795" fontAlgn="auto">
                <a:spcBef>
                  <a:spcPts val="0"/>
                </a:spcBef>
                <a:spcAft>
                  <a:spcPts val="0"/>
                </a:spcAft>
              </a:pPr>
              <a:endParaRPr lang="en-US" sz="1647">
                <a:solidFill>
                  <a:prstClr val="white"/>
                </a:solidFill>
                <a:latin typeface="Calibri"/>
              </a:endParaRPr>
            </a:p>
          </p:txBody>
        </p:sp>
        <p:sp>
          <p:nvSpPr>
            <p:cNvPr id="8" name="TextBox 7"/>
            <p:cNvSpPr txBox="1"/>
            <p:nvPr/>
          </p:nvSpPr>
          <p:spPr>
            <a:xfrm>
              <a:off x="2995560" y="2237719"/>
              <a:ext cx="505019" cy="162933"/>
            </a:xfrm>
            <a:prstGeom prst="rect">
              <a:avLst/>
            </a:prstGeom>
            <a:noFill/>
          </p:spPr>
          <p:txBody>
            <a:bodyPr wrap="square" lIns="53788" tIns="26894" rIns="53788" bIns="26894" rtlCol="0">
              <a:spAutoFit/>
            </a:bodyPr>
            <a:lstStyle/>
            <a:p>
              <a:pPr algn="r" defTabSz="829795" fontAlgn="auto">
                <a:spcBef>
                  <a:spcPts val="0"/>
                </a:spcBef>
                <a:spcAft>
                  <a:spcPts val="0"/>
                </a:spcAft>
              </a:pPr>
              <a:r>
                <a:rPr lang="en-US" sz="706" dirty="0" smtClean="0">
                  <a:solidFill>
                    <a:prstClr val="black"/>
                  </a:solidFill>
                  <a:latin typeface="Calibri"/>
                </a:rPr>
                <a:t>state0</a:t>
              </a:r>
              <a:endParaRPr lang="en-US" sz="706" dirty="0">
                <a:solidFill>
                  <a:prstClr val="black"/>
                </a:solidFill>
                <a:latin typeface="Calibri"/>
              </a:endParaRPr>
            </a:p>
          </p:txBody>
        </p:sp>
        <p:cxnSp>
          <p:nvCxnSpPr>
            <p:cNvPr id="9" name="Straight Connector 8"/>
            <p:cNvCxnSpPr>
              <a:stCxn id="7" idx="7"/>
              <a:endCxn id="5" idx="4"/>
            </p:cNvCxnSpPr>
            <p:nvPr/>
          </p:nvCxnSpPr>
          <p:spPr>
            <a:xfrm flipV="1">
              <a:off x="3539423" y="1853213"/>
              <a:ext cx="195241" cy="399595"/>
            </a:xfrm>
            <a:prstGeom prst="line">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3942302" y="2691423"/>
              <a:ext cx="582706" cy="58956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29795" fontAlgn="auto">
                <a:spcBef>
                  <a:spcPts val="0"/>
                </a:spcBef>
                <a:spcAft>
                  <a:spcPts val="0"/>
                </a:spcAft>
              </a:pPr>
              <a:endParaRPr lang="en-US" sz="1647">
                <a:solidFill>
                  <a:prstClr val="white"/>
                </a:solidFill>
                <a:latin typeface="Calibri"/>
              </a:endParaRPr>
            </a:p>
          </p:txBody>
        </p:sp>
        <p:sp>
          <p:nvSpPr>
            <p:cNvPr id="11" name="TextBox 10"/>
            <p:cNvSpPr txBox="1"/>
            <p:nvPr/>
          </p:nvSpPr>
          <p:spPr>
            <a:xfrm>
              <a:off x="4026017" y="2755419"/>
              <a:ext cx="359420" cy="162933"/>
            </a:xfrm>
            <a:prstGeom prst="rect">
              <a:avLst/>
            </a:prstGeom>
            <a:noFill/>
          </p:spPr>
          <p:txBody>
            <a:bodyPr wrap="square" lIns="53788" tIns="26894" rIns="53788" bIns="26894" rtlCol="0">
              <a:spAutoFit/>
            </a:bodyPr>
            <a:lstStyle/>
            <a:p>
              <a:pPr algn="r" defTabSz="829795" fontAlgn="auto">
                <a:spcBef>
                  <a:spcPts val="0"/>
                </a:spcBef>
                <a:spcAft>
                  <a:spcPts val="0"/>
                </a:spcAft>
              </a:pPr>
              <a:r>
                <a:rPr lang="en-US" sz="706" dirty="0" smtClean="0">
                  <a:solidFill>
                    <a:prstClr val="black"/>
                  </a:solidFill>
                  <a:latin typeface="Calibri"/>
                </a:rPr>
                <a:t>state3</a:t>
              </a:r>
              <a:endParaRPr lang="en-US" sz="706" dirty="0">
                <a:solidFill>
                  <a:prstClr val="black"/>
                </a:solidFill>
                <a:latin typeface="Calibri"/>
              </a:endParaRPr>
            </a:p>
          </p:txBody>
        </p:sp>
        <p:cxnSp>
          <p:nvCxnSpPr>
            <p:cNvPr id="12" name="Straight Connector 11"/>
            <p:cNvCxnSpPr>
              <a:stCxn id="7" idx="6"/>
              <a:endCxn id="10" idx="1"/>
            </p:cNvCxnSpPr>
            <p:nvPr/>
          </p:nvCxnSpPr>
          <p:spPr>
            <a:xfrm>
              <a:off x="3624758" y="2461251"/>
              <a:ext cx="402879" cy="316512"/>
            </a:xfrm>
            <a:prstGeom prst="line">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759923" y="2392184"/>
              <a:ext cx="329083" cy="217307"/>
            </a:xfrm>
            <a:prstGeom prst="rect">
              <a:avLst/>
            </a:prstGeom>
            <a:noFill/>
          </p:spPr>
          <p:txBody>
            <a:bodyPr wrap="square" lIns="53788" tIns="26894" rIns="53788" bIns="26894" rtlCol="0">
              <a:spAutoFit/>
            </a:bodyPr>
            <a:lstStyle/>
            <a:p>
              <a:pPr defTabSz="829795" fontAlgn="auto">
                <a:spcBef>
                  <a:spcPts val="0"/>
                </a:spcBef>
                <a:spcAft>
                  <a:spcPts val="0"/>
                </a:spcAft>
              </a:pPr>
              <a:r>
                <a:rPr lang="en-US" sz="1059" dirty="0" smtClean="0">
                  <a:solidFill>
                    <a:prstClr val="black"/>
                  </a:solidFill>
                  <a:latin typeface="Calibri"/>
                </a:rPr>
                <a:t>y</a:t>
              </a:r>
              <a:endParaRPr lang="en-US" sz="1059" dirty="0">
                <a:solidFill>
                  <a:prstClr val="black"/>
                </a:solidFill>
                <a:latin typeface="Calibri"/>
              </a:endParaRPr>
            </a:p>
          </p:txBody>
        </p:sp>
        <p:sp>
          <p:nvSpPr>
            <p:cNvPr id="14" name="Oval 13"/>
            <p:cNvSpPr/>
            <p:nvPr/>
          </p:nvSpPr>
          <p:spPr>
            <a:xfrm>
              <a:off x="2932104" y="3009102"/>
              <a:ext cx="582706" cy="58956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29795" fontAlgn="auto">
                <a:spcBef>
                  <a:spcPts val="0"/>
                </a:spcBef>
                <a:spcAft>
                  <a:spcPts val="0"/>
                </a:spcAft>
              </a:pPr>
              <a:endParaRPr lang="en-US" sz="1647">
                <a:solidFill>
                  <a:prstClr val="white"/>
                </a:solidFill>
                <a:latin typeface="Calibri"/>
              </a:endParaRPr>
            </a:p>
          </p:txBody>
        </p:sp>
        <p:sp>
          <p:nvSpPr>
            <p:cNvPr id="15" name="TextBox 14"/>
            <p:cNvSpPr txBox="1"/>
            <p:nvPr/>
          </p:nvSpPr>
          <p:spPr>
            <a:xfrm>
              <a:off x="2879514" y="3078696"/>
              <a:ext cx="505019" cy="162933"/>
            </a:xfrm>
            <a:prstGeom prst="rect">
              <a:avLst/>
            </a:prstGeom>
            <a:noFill/>
          </p:spPr>
          <p:txBody>
            <a:bodyPr wrap="square" lIns="53788" tIns="26894" rIns="53788" bIns="26894" rtlCol="0">
              <a:spAutoFit/>
            </a:bodyPr>
            <a:lstStyle/>
            <a:p>
              <a:pPr algn="r" defTabSz="829795" fontAlgn="auto">
                <a:spcBef>
                  <a:spcPts val="0"/>
                </a:spcBef>
                <a:spcAft>
                  <a:spcPts val="0"/>
                </a:spcAft>
              </a:pPr>
              <a:r>
                <a:rPr lang="en-US" sz="706" dirty="0" smtClean="0">
                  <a:solidFill>
                    <a:prstClr val="black"/>
                  </a:solidFill>
                  <a:latin typeface="Calibri"/>
                </a:rPr>
                <a:t>state2</a:t>
              </a:r>
              <a:endParaRPr lang="en-US" sz="706" dirty="0">
                <a:solidFill>
                  <a:prstClr val="black"/>
                </a:solidFill>
                <a:latin typeface="Calibri"/>
              </a:endParaRPr>
            </a:p>
          </p:txBody>
        </p:sp>
        <p:cxnSp>
          <p:nvCxnSpPr>
            <p:cNvPr id="16" name="Straight Connector 15"/>
            <p:cNvCxnSpPr>
              <a:endCxn id="14" idx="0"/>
            </p:cNvCxnSpPr>
            <p:nvPr/>
          </p:nvCxnSpPr>
          <p:spPr>
            <a:xfrm flipH="1">
              <a:off x="3223457" y="2760427"/>
              <a:ext cx="118705" cy="248675"/>
            </a:xfrm>
            <a:prstGeom prst="line">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359405" y="1871728"/>
              <a:ext cx="329083" cy="217307"/>
            </a:xfrm>
            <a:prstGeom prst="rect">
              <a:avLst/>
            </a:prstGeom>
            <a:noFill/>
          </p:spPr>
          <p:txBody>
            <a:bodyPr wrap="square" lIns="53788" tIns="26894" rIns="53788" bIns="26894" rtlCol="0">
              <a:spAutoFit/>
            </a:bodyPr>
            <a:lstStyle/>
            <a:p>
              <a:pPr defTabSz="829795" fontAlgn="auto">
                <a:spcBef>
                  <a:spcPts val="0"/>
                </a:spcBef>
                <a:spcAft>
                  <a:spcPts val="0"/>
                </a:spcAft>
              </a:pPr>
              <a:r>
                <a:rPr lang="en-US" sz="1059" dirty="0" smtClean="0">
                  <a:solidFill>
                    <a:prstClr val="black"/>
                  </a:solidFill>
                  <a:latin typeface="Calibri"/>
                </a:rPr>
                <a:t>x</a:t>
              </a:r>
              <a:endParaRPr lang="en-US" sz="1059" dirty="0">
                <a:solidFill>
                  <a:prstClr val="black"/>
                </a:solidFill>
                <a:latin typeface="Calibri"/>
              </a:endParaRPr>
            </a:p>
          </p:txBody>
        </p:sp>
        <p:sp>
          <p:nvSpPr>
            <p:cNvPr id="18" name="TextBox 17"/>
            <p:cNvSpPr txBox="1"/>
            <p:nvPr/>
          </p:nvSpPr>
          <p:spPr>
            <a:xfrm flipH="1">
              <a:off x="3031018" y="2734297"/>
              <a:ext cx="302387" cy="217307"/>
            </a:xfrm>
            <a:prstGeom prst="rect">
              <a:avLst/>
            </a:prstGeom>
            <a:noFill/>
          </p:spPr>
          <p:txBody>
            <a:bodyPr wrap="square" lIns="53788" tIns="26894" rIns="53788" bIns="26894" rtlCol="0">
              <a:spAutoFit/>
            </a:bodyPr>
            <a:lstStyle/>
            <a:p>
              <a:pPr defTabSz="829795" fontAlgn="auto">
                <a:spcBef>
                  <a:spcPts val="0"/>
                </a:spcBef>
                <a:spcAft>
                  <a:spcPts val="0"/>
                </a:spcAft>
              </a:pPr>
              <a:r>
                <a:rPr lang="en-US" sz="1059" dirty="0" smtClean="0">
                  <a:solidFill>
                    <a:prstClr val="black"/>
                  </a:solidFill>
                  <a:latin typeface="Calibri"/>
                </a:rPr>
                <a:t>x’</a:t>
              </a:r>
              <a:endParaRPr lang="en-US" sz="1059" dirty="0">
                <a:solidFill>
                  <a:prstClr val="black"/>
                </a:solidFill>
                <a:latin typeface="Calibri"/>
              </a:endParaRPr>
            </a:p>
          </p:txBody>
        </p:sp>
      </p:grpSp>
    </p:spTree>
    <p:extLst>
      <p:ext uri="{BB962C8B-B14F-4D97-AF65-F5344CB8AC3E}">
        <p14:creationId xmlns:p14="http://schemas.microsoft.com/office/powerpoint/2010/main" val="34747212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Gate Check 1</a:t>
            </a:r>
            <a:endParaRPr lang="en-US" dirty="0"/>
          </a:p>
        </p:txBody>
      </p:sp>
      <p:pic>
        <p:nvPicPr>
          <p:cNvPr id="3" name="Content Placeholder 2"/>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59084" y="1254271"/>
            <a:ext cx="7471638" cy="5603729"/>
          </a:xfrm>
        </p:spPr>
      </p:pic>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20</a:t>
            </a:fld>
            <a:endParaRPr lang="en-US" dirty="0">
              <a:solidFill>
                <a:srgbClr val="000000"/>
              </a:solidFill>
            </a:endParaRPr>
          </a:p>
        </p:txBody>
      </p:sp>
      <p:sp>
        <p:nvSpPr>
          <p:cNvPr id="4" name="Rounded Rectangle 3"/>
          <p:cNvSpPr/>
          <p:nvPr/>
        </p:nvSpPr>
        <p:spPr bwMode="auto">
          <a:xfrm>
            <a:off x="4936603" y="2037144"/>
            <a:ext cx="3136739" cy="2968907"/>
          </a:xfrm>
          <a:prstGeom prst="round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1205322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2 – Requirements</a:t>
            </a:r>
            <a:br>
              <a:rPr lang="en-US" dirty="0" smtClean="0"/>
            </a:br>
            <a:r>
              <a:rPr lang="en-US" dirty="0" smtClean="0"/>
              <a:t>Gate Check 2</a:t>
            </a:r>
            <a:endParaRPr lang="en-US" dirty="0"/>
          </a:p>
        </p:txBody>
      </p:sp>
      <p:sp>
        <p:nvSpPr>
          <p:cNvPr id="4" name="Content Placeholder 3"/>
          <p:cNvSpPr>
            <a:spLocks noGrp="1"/>
          </p:cNvSpPr>
          <p:nvPr>
            <p:ph idx="1"/>
          </p:nvPr>
        </p:nvSpPr>
        <p:spPr/>
        <p:txBody>
          <a:bodyPr/>
          <a:lstStyle/>
          <a:p>
            <a:pPr eaLnBrk="1" hangingPunct="1">
              <a:lnSpc>
                <a:spcPct val="80000"/>
              </a:lnSpc>
            </a:pPr>
            <a:r>
              <a:rPr lang="en-US" dirty="0"/>
              <a:t>Gate Check 2</a:t>
            </a:r>
          </a:p>
          <a:p>
            <a:pPr lvl="1" eaLnBrk="1" hangingPunct="1">
              <a:lnSpc>
                <a:spcPct val="80000"/>
              </a:lnSpc>
            </a:pPr>
            <a:r>
              <a:rPr lang="en-US" b="0" dirty="0"/>
              <a:t>NOTE: </a:t>
            </a:r>
            <a:r>
              <a:rPr lang="en-US" b="0" dirty="0">
                <a:solidFill>
                  <a:srgbClr val="FF0000"/>
                </a:solidFill>
              </a:rPr>
              <a:t>THIS IS THE HARDEST PART</a:t>
            </a:r>
            <a:r>
              <a:rPr lang="en-US" b="0" dirty="0"/>
              <a:t>! By </a:t>
            </a:r>
            <a:r>
              <a:rPr lang="en-US" dirty="0" smtClean="0"/>
              <a:t>COB</a:t>
            </a:r>
            <a:r>
              <a:rPr lang="en-US" b="0" dirty="0" smtClean="0"/>
              <a:t> </a:t>
            </a:r>
            <a:r>
              <a:rPr lang="en-US" dirty="0"/>
              <a:t>Lesson 15</a:t>
            </a:r>
            <a:r>
              <a:rPr lang="en-US" b="0" dirty="0"/>
              <a:t>, </a:t>
            </a:r>
            <a:r>
              <a:rPr lang="en-US" b="0" dirty="0"/>
              <a:t>you must have implemented and connected the BRAM Address Counter to left and right BRAMs, instantiated the Audio Codec Wrapper in Simulation mode (</a:t>
            </a:r>
            <a:r>
              <a:rPr lang="en-US" dirty="0" err="1">
                <a:solidFill>
                  <a:srgbClr val="FF0000"/>
                </a:solidFill>
              </a:rPr>
              <a:t>sim_live</a:t>
            </a:r>
            <a:r>
              <a:rPr lang="en-US" dirty="0">
                <a:solidFill>
                  <a:srgbClr val="FF0000"/>
                </a:solidFill>
              </a:rPr>
              <a:t> = '0</a:t>
            </a:r>
            <a:r>
              <a:rPr lang="en-US" b="0" dirty="0"/>
              <a:t>'), and your control unit, such that your control unit writes the simulated audio data to the left and right BRAM and you can see the waveforms plotted on the monitor</a:t>
            </a:r>
            <a:r>
              <a:rPr lang="en-US" b="0" dirty="0" smtClean="0"/>
              <a:t>.</a:t>
            </a:r>
          </a:p>
          <a:p>
            <a:pPr lvl="1" eaLnBrk="1" hangingPunct="1">
              <a:lnSpc>
                <a:spcPct val="80000"/>
              </a:lnSpc>
            </a:pPr>
            <a:r>
              <a:rPr lang="en-US" b="0" dirty="0"/>
              <a:t>S</a:t>
            </a:r>
            <a:r>
              <a:rPr lang="en-US" b="0" dirty="0" smtClean="0"/>
              <a:t>ince </a:t>
            </a:r>
            <a:r>
              <a:rPr lang="en-US" b="0" dirty="0"/>
              <a:t>there is no trigger, the waveform will be scrolling across the </a:t>
            </a:r>
            <a:r>
              <a:rPr lang="en-US" b="0" dirty="0" smtClean="0"/>
              <a:t>display</a:t>
            </a:r>
          </a:p>
          <a:p>
            <a:pPr lvl="1" eaLnBrk="1" hangingPunct="1">
              <a:lnSpc>
                <a:spcPct val="80000"/>
              </a:lnSpc>
            </a:pPr>
            <a:r>
              <a:rPr lang="en-US" b="0" dirty="0"/>
              <a:t>convert the signed audio data from the </a:t>
            </a:r>
            <a:r>
              <a:rPr lang="en-US" b="0" dirty="0" err="1"/>
              <a:t>Audio_Codec_Wrapper</a:t>
            </a:r>
            <a:r>
              <a:rPr lang="en-US" b="0" dirty="0"/>
              <a:t> into unsigned </a:t>
            </a:r>
            <a:r>
              <a:rPr lang="en-US" b="0" dirty="0" smtClean="0"/>
              <a:t>data</a:t>
            </a:r>
          </a:p>
          <a:p>
            <a:pPr lvl="1" eaLnBrk="1" hangingPunct="1">
              <a:lnSpc>
                <a:spcPct val="80000"/>
              </a:lnSpc>
            </a:pPr>
            <a:r>
              <a:rPr lang="en-US" b="0" dirty="0"/>
              <a:t>implement another Clocking Wizard </a:t>
            </a:r>
            <a:r>
              <a:rPr lang="en-US" b="0" dirty="0" smtClean="0"/>
              <a:t>for </a:t>
            </a:r>
            <a:r>
              <a:rPr lang="en-US" b="0" dirty="0"/>
              <a:t>the Audio Codec </a:t>
            </a:r>
            <a:endParaRPr lang="en-US" b="0" dirty="0" smtClean="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21</a:t>
            </a:fld>
            <a:endParaRPr lang="en-US" dirty="0">
              <a:solidFill>
                <a:srgbClr val="000000"/>
              </a:solidFill>
            </a:endParaRPr>
          </a:p>
        </p:txBody>
      </p:sp>
    </p:spTree>
    <p:extLst>
      <p:ext uri="{BB962C8B-B14F-4D97-AF65-F5344CB8AC3E}">
        <p14:creationId xmlns:p14="http://schemas.microsoft.com/office/powerpoint/2010/main" val="27388958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Gate Check 2</a:t>
            </a:r>
            <a:br>
              <a:rPr lang="en-US" dirty="0" smtClean="0"/>
            </a:br>
            <a:r>
              <a:rPr lang="en-US" dirty="0" smtClean="0"/>
              <a:t>Simulated Audio</a:t>
            </a:r>
            <a:endParaRPr lang="en-US" dirty="0"/>
          </a:p>
        </p:txBody>
      </p:sp>
      <p:pic>
        <p:nvPicPr>
          <p:cNvPr id="3" name="Content Placeholder 2"/>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59084" y="1254271"/>
            <a:ext cx="7471638" cy="5603729"/>
          </a:xfrm>
        </p:spPr>
      </p:pic>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22</a:t>
            </a:fld>
            <a:endParaRPr lang="en-US" dirty="0">
              <a:solidFill>
                <a:srgbClr val="000000"/>
              </a:solidFill>
            </a:endParaRPr>
          </a:p>
        </p:txBody>
      </p:sp>
      <p:sp>
        <p:nvSpPr>
          <p:cNvPr id="4" name="Rounded Rectangle 3"/>
          <p:cNvSpPr/>
          <p:nvPr/>
        </p:nvSpPr>
        <p:spPr bwMode="auto">
          <a:xfrm>
            <a:off x="1116958" y="1973484"/>
            <a:ext cx="4942390" cy="4273892"/>
          </a:xfrm>
          <a:prstGeom prst="round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pitchFamily="34" charset="0"/>
            </a:endParaRPr>
          </a:p>
        </p:txBody>
      </p:sp>
      <p:sp>
        <p:nvSpPr>
          <p:cNvPr id="6" name="Rounded Rectangle 5"/>
          <p:cNvSpPr/>
          <p:nvPr/>
        </p:nvSpPr>
        <p:spPr bwMode="auto">
          <a:xfrm>
            <a:off x="2610090" y="3987478"/>
            <a:ext cx="2320725" cy="1174831"/>
          </a:xfrm>
          <a:prstGeom prst="round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3144163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2 – Requirements</a:t>
            </a:r>
            <a:br>
              <a:rPr lang="en-US" dirty="0" smtClean="0"/>
            </a:br>
            <a:r>
              <a:rPr lang="en-US" dirty="0" smtClean="0"/>
              <a:t>Gate Check </a:t>
            </a:r>
            <a:r>
              <a:rPr lang="en-US" dirty="0"/>
              <a:t>3</a:t>
            </a:r>
            <a:endParaRPr lang="en-US" dirty="0"/>
          </a:p>
        </p:txBody>
      </p:sp>
      <p:sp>
        <p:nvSpPr>
          <p:cNvPr id="4" name="Content Placeholder 3"/>
          <p:cNvSpPr>
            <a:spLocks noGrp="1"/>
          </p:cNvSpPr>
          <p:nvPr>
            <p:ph idx="1"/>
          </p:nvPr>
        </p:nvSpPr>
        <p:spPr/>
        <p:txBody>
          <a:bodyPr/>
          <a:lstStyle/>
          <a:p>
            <a:pPr eaLnBrk="1" hangingPunct="1">
              <a:lnSpc>
                <a:spcPct val="80000"/>
              </a:lnSpc>
            </a:pPr>
            <a:r>
              <a:rPr lang="en-US" dirty="0"/>
              <a:t>Gate Check </a:t>
            </a:r>
            <a:r>
              <a:rPr lang="en-US" dirty="0" smtClean="0"/>
              <a:t>3</a:t>
            </a:r>
            <a:endParaRPr lang="en-US" dirty="0"/>
          </a:p>
          <a:p>
            <a:pPr lvl="1" eaLnBrk="1" hangingPunct="1">
              <a:lnSpc>
                <a:spcPct val="80000"/>
              </a:lnSpc>
            </a:pPr>
            <a:r>
              <a:rPr lang="en-US" b="0" dirty="0"/>
              <a:t>By </a:t>
            </a:r>
            <a:r>
              <a:rPr lang="en-US" dirty="0"/>
              <a:t>COB Lesson 16</a:t>
            </a:r>
            <a:r>
              <a:rPr lang="en-US" b="0" dirty="0"/>
              <a:t>, redo Gate Check 2, except with the Audio Codec Wrapper in Live mode (</a:t>
            </a:r>
            <a:r>
              <a:rPr lang="en-US" dirty="0" err="1">
                <a:solidFill>
                  <a:srgbClr val="FF0000"/>
                </a:solidFill>
              </a:rPr>
              <a:t>sim_live</a:t>
            </a:r>
            <a:r>
              <a:rPr lang="en-US" dirty="0">
                <a:solidFill>
                  <a:srgbClr val="FF0000"/>
                </a:solidFill>
              </a:rPr>
              <a:t> = '1</a:t>
            </a:r>
            <a:r>
              <a:rPr lang="en-US" b="0" dirty="0" smtClean="0"/>
              <a:t>').</a:t>
            </a:r>
          </a:p>
          <a:p>
            <a:pPr lvl="1" eaLnBrk="1" hangingPunct="1">
              <a:lnSpc>
                <a:spcPct val="80000"/>
              </a:lnSpc>
            </a:pPr>
            <a:r>
              <a:rPr lang="en-US" b="0" dirty="0" smtClean="0"/>
              <a:t>since </a:t>
            </a:r>
            <a:r>
              <a:rPr lang="en-US" b="0" dirty="0"/>
              <a:t>there is no trigger, the waveform will be scrolling across the </a:t>
            </a:r>
            <a:r>
              <a:rPr lang="en-US" b="0" dirty="0" smtClean="0"/>
              <a:t>display</a:t>
            </a:r>
            <a:endParaRPr lang="en-US" b="0" dirty="0"/>
          </a:p>
          <a:p>
            <a:pPr lvl="1" eaLnBrk="1" hangingPunct="1">
              <a:lnSpc>
                <a:spcPct val="80000"/>
              </a:lnSpc>
            </a:pPr>
            <a:r>
              <a:rPr lang="en-US" b="0" dirty="0" smtClean="0"/>
              <a:t>Also </a:t>
            </a:r>
            <a:r>
              <a:rPr lang="en-US" b="0" dirty="0"/>
              <a:t>make connections to loopback the serial ADC input back out to the DAC output (i.e. send the signal back into the Codec). </a:t>
            </a:r>
            <a:endParaRPr lang="en-US" b="0" dirty="0" smtClean="0"/>
          </a:p>
          <a:p>
            <a:pPr lvl="1" eaLnBrk="1" hangingPunct="1">
              <a:lnSpc>
                <a:spcPct val="80000"/>
              </a:lnSpc>
            </a:pPr>
            <a:r>
              <a:rPr lang="en-US" b="0" dirty="0" smtClean="0"/>
              <a:t>After </a:t>
            </a:r>
            <a:r>
              <a:rPr lang="en-US" b="0" dirty="0"/>
              <a:t>you finish Gate Check 3, this is a good time to implement proper triggering on the </a:t>
            </a:r>
            <a:r>
              <a:rPr lang="en-US" b="0" dirty="0" err="1"/>
              <a:t>trig_volt</a:t>
            </a:r>
            <a:r>
              <a:rPr lang="en-US" b="0" dirty="0"/>
              <a:t> value. </a:t>
            </a:r>
            <a:endParaRPr lang="en-US" b="0" dirty="0" smtClean="0"/>
          </a:p>
          <a:p>
            <a:pPr lvl="1" eaLnBrk="1" hangingPunct="1">
              <a:lnSpc>
                <a:spcPct val="80000"/>
              </a:lnSpc>
            </a:pPr>
            <a:r>
              <a:rPr lang="en-US" b="0" dirty="0" smtClean="0"/>
              <a:t>If </a:t>
            </a:r>
            <a:r>
              <a:rPr lang="en-US" b="0" dirty="0"/>
              <a:t>this does not work, you must create a </a:t>
            </a:r>
            <a:r>
              <a:rPr lang="en-US" b="0" dirty="0" err="1"/>
              <a:t>Testbench</a:t>
            </a:r>
            <a:r>
              <a:rPr lang="en-US" b="0" dirty="0"/>
              <a:t> to help debug why it is not working.</a:t>
            </a:r>
            <a:endParaRPr lang="en-US" b="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23</a:t>
            </a:fld>
            <a:endParaRPr lang="en-US" dirty="0">
              <a:solidFill>
                <a:srgbClr val="000000"/>
              </a:solidFill>
            </a:endParaRPr>
          </a:p>
        </p:txBody>
      </p:sp>
    </p:spTree>
    <p:extLst>
      <p:ext uri="{BB962C8B-B14F-4D97-AF65-F5344CB8AC3E}">
        <p14:creationId xmlns:p14="http://schemas.microsoft.com/office/powerpoint/2010/main" val="40385562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Gate Check 3</a:t>
            </a:r>
            <a:br>
              <a:rPr lang="en-US" dirty="0" smtClean="0"/>
            </a:br>
            <a:r>
              <a:rPr lang="en-US" dirty="0" smtClean="0"/>
              <a:t>Live Audio</a:t>
            </a:r>
            <a:endParaRPr lang="en-US" dirty="0"/>
          </a:p>
        </p:txBody>
      </p:sp>
      <p:pic>
        <p:nvPicPr>
          <p:cNvPr id="3" name="Content Placeholder 2"/>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59084" y="1254271"/>
            <a:ext cx="7471638" cy="5603729"/>
          </a:xfrm>
        </p:spPr>
      </p:pic>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24</a:t>
            </a:fld>
            <a:endParaRPr lang="en-US" dirty="0">
              <a:solidFill>
                <a:srgbClr val="000000"/>
              </a:solidFill>
            </a:endParaRPr>
          </a:p>
        </p:txBody>
      </p:sp>
      <p:sp>
        <p:nvSpPr>
          <p:cNvPr id="4" name="Rounded Rectangle 3"/>
          <p:cNvSpPr/>
          <p:nvPr/>
        </p:nvSpPr>
        <p:spPr bwMode="auto">
          <a:xfrm>
            <a:off x="1116958" y="1973484"/>
            <a:ext cx="4942390" cy="4273892"/>
          </a:xfrm>
          <a:prstGeom prst="round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pitchFamily="34" charset="0"/>
            </a:endParaRPr>
          </a:p>
        </p:txBody>
      </p:sp>
      <p:sp>
        <p:nvSpPr>
          <p:cNvPr id="6" name="Rounded Rectangle 5"/>
          <p:cNvSpPr/>
          <p:nvPr/>
        </p:nvSpPr>
        <p:spPr bwMode="auto">
          <a:xfrm>
            <a:off x="2610090" y="3987478"/>
            <a:ext cx="2320725" cy="1174831"/>
          </a:xfrm>
          <a:prstGeom prst="round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1548544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2 – Requirements</a:t>
            </a:r>
            <a:br>
              <a:rPr lang="en-US" dirty="0" smtClean="0"/>
            </a:br>
            <a:r>
              <a:rPr lang="en-US" dirty="0" smtClean="0"/>
              <a:t>Required Functionality</a:t>
            </a:r>
            <a:endParaRPr lang="en-US" dirty="0"/>
          </a:p>
        </p:txBody>
      </p:sp>
      <p:sp>
        <p:nvSpPr>
          <p:cNvPr id="4" name="Content Placeholder 3"/>
          <p:cNvSpPr>
            <a:spLocks noGrp="1"/>
          </p:cNvSpPr>
          <p:nvPr>
            <p:ph idx="1"/>
          </p:nvPr>
        </p:nvSpPr>
        <p:spPr/>
        <p:txBody>
          <a:bodyPr/>
          <a:lstStyle/>
          <a:p>
            <a:r>
              <a:rPr lang="en-US" dirty="0"/>
              <a:t>Required Functionality</a:t>
            </a:r>
          </a:p>
          <a:p>
            <a:pPr lvl="1"/>
            <a:r>
              <a:rPr lang="en-US" b="0" dirty="0"/>
              <a:t>Get a single channel of the </a:t>
            </a:r>
            <a:r>
              <a:rPr lang="en-US" b="0" dirty="0" smtClean="0"/>
              <a:t>oscilloscope </a:t>
            </a:r>
            <a:r>
              <a:rPr lang="en-US" b="0" dirty="0"/>
              <a:t>to display with reliable triggering that holds the waveform at a single point on the left edge of the display. A 220Hz waveform should display something similar to what is shown in the screenshot at the top of this page. Additionally, you must have the following done</a:t>
            </a:r>
            <a:r>
              <a:rPr lang="en-US" b="0" dirty="0" smtClean="0"/>
              <a:t>:</a:t>
            </a:r>
            <a:endParaRPr lang="en-US" b="0" dirty="0"/>
          </a:p>
          <a:p>
            <a:pPr lvl="2"/>
            <a:r>
              <a:rPr lang="en-US" b="0" strike="sngStrike" dirty="0"/>
              <a:t>Use a package file to contain all your component declarations.</a:t>
            </a:r>
          </a:p>
          <a:p>
            <a:pPr lvl="2"/>
            <a:r>
              <a:rPr lang="en-US" b="0" dirty="0"/>
              <a:t>Use </a:t>
            </a:r>
            <a:r>
              <a:rPr lang="en-US" b="0" dirty="0" smtClean="0"/>
              <a:t>separate </a:t>
            </a:r>
            <a:r>
              <a:rPr lang="en-US" b="0" dirty="0" err="1"/>
              <a:t>datapath</a:t>
            </a:r>
            <a:r>
              <a:rPr lang="en-US" b="0" dirty="0"/>
              <a:t> and control unit.</a:t>
            </a:r>
          </a:p>
          <a:p>
            <a:pPr lvl="2" eaLnBrk="1" hangingPunct="1">
              <a:lnSpc>
                <a:spcPct val="80000"/>
              </a:lnSpc>
            </a:pPr>
            <a:endParaRPr lang="en-US"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25</a:t>
            </a:fld>
            <a:endParaRPr lang="en-US" dirty="0">
              <a:solidFill>
                <a:srgbClr val="000000"/>
              </a:solidFill>
            </a:endParaRPr>
          </a:p>
        </p:txBody>
      </p:sp>
    </p:spTree>
    <p:extLst>
      <p:ext uri="{BB962C8B-B14F-4D97-AF65-F5344CB8AC3E}">
        <p14:creationId xmlns:p14="http://schemas.microsoft.com/office/powerpoint/2010/main" val="12925290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2 – Requirements</a:t>
            </a:r>
            <a:br>
              <a:rPr lang="en-US" dirty="0" smtClean="0"/>
            </a:br>
            <a:r>
              <a:rPr lang="en-US" dirty="0" smtClean="0"/>
              <a:t>Required Functionality </a:t>
            </a:r>
            <a:r>
              <a:rPr lang="en-US" dirty="0" err="1" smtClean="0"/>
              <a:t>Cont</a:t>
            </a:r>
            <a:r>
              <a:rPr lang="en-US" dirty="0" smtClean="0"/>
              <a:t> 1</a:t>
            </a:r>
            <a:endParaRPr lang="en-US" dirty="0"/>
          </a:p>
        </p:txBody>
      </p:sp>
      <p:sp>
        <p:nvSpPr>
          <p:cNvPr id="4" name="Content Placeholder 3"/>
          <p:cNvSpPr>
            <a:spLocks noGrp="1"/>
          </p:cNvSpPr>
          <p:nvPr>
            <p:ph idx="1"/>
          </p:nvPr>
        </p:nvSpPr>
        <p:spPr/>
        <p:txBody>
          <a:bodyPr/>
          <a:lstStyle/>
          <a:p>
            <a:r>
              <a:rPr lang="en-US" dirty="0"/>
              <a:t>Required Functionality</a:t>
            </a:r>
          </a:p>
          <a:p>
            <a:pPr lvl="2"/>
            <a:r>
              <a:rPr lang="en-US" b="0" dirty="0" smtClean="0"/>
              <a:t>Your </a:t>
            </a:r>
            <a:r>
              <a:rPr lang="en-US" b="0" dirty="0" err="1"/>
              <a:t>datapath</a:t>
            </a:r>
            <a:r>
              <a:rPr lang="en-US" b="0" dirty="0"/>
              <a:t> must use processes which are similar to our basic building block (counter, register, mux, etc.). I do not want to see one massive process that attempts to do all the work in the </a:t>
            </a:r>
            <a:r>
              <a:rPr lang="en-US" b="0" dirty="0" err="1"/>
              <a:t>datapath</a:t>
            </a:r>
            <a:r>
              <a:rPr lang="en-US" b="0" dirty="0"/>
              <a:t>.</a:t>
            </a:r>
          </a:p>
          <a:p>
            <a:pPr lvl="2"/>
            <a:r>
              <a:rPr lang="en-US" b="0" strike="sngStrike" dirty="0"/>
              <a:t>Testbench for the </a:t>
            </a:r>
            <a:r>
              <a:rPr lang="en-US" b="0" strike="sngStrike" dirty="0" err="1"/>
              <a:t>flagRegister</a:t>
            </a:r>
            <a:r>
              <a:rPr lang="en-US" b="0" strike="sngStrike" dirty="0"/>
              <a:t>.</a:t>
            </a:r>
          </a:p>
          <a:p>
            <a:pPr lvl="2"/>
            <a:r>
              <a:rPr lang="en-US" b="0" strike="sngStrike" dirty="0"/>
              <a:t>Testbench for the control unit</a:t>
            </a:r>
            <a:r>
              <a:rPr lang="en-US" b="0" strike="sngStrike" dirty="0" smtClean="0"/>
              <a:t>.</a:t>
            </a:r>
            <a:endParaRPr lang="en-US" b="0" strike="sngStrike"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26</a:t>
            </a:fld>
            <a:endParaRPr lang="en-US" dirty="0">
              <a:solidFill>
                <a:srgbClr val="000000"/>
              </a:solidFill>
            </a:endParaRPr>
          </a:p>
        </p:txBody>
      </p:sp>
    </p:spTree>
    <p:extLst>
      <p:ext uri="{BB962C8B-B14F-4D97-AF65-F5344CB8AC3E}">
        <p14:creationId xmlns:p14="http://schemas.microsoft.com/office/powerpoint/2010/main" val="13820044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2 – Requirements</a:t>
            </a:r>
            <a:br>
              <a:rPr lang="en-US" dirty="0" smtClean="0"/>
            </a:br>
            <a:r>
              <a:rPr lang="en-US" dirty="0" smtClean="0"/>
              <a:t>Required Functionality </a:t>
            </a:r>
            <a:r>
              <a:rPr lang="en-US" dirty="0" err="1" smtClean="0"/>
              <a:t>Cont</a:t>
            </a:r>
            <a:r>
              <a:rPr lang="en-US" dirty="0" smtClean="0"/>
              <a:t> 2</a:t>
            </a:r>
            <a:endParaRPr lang="en-US" dirty="0"/>
          </a:p>
        </p:txBody>
      </p:sp>
      <p:sp>
        <p:nvSpPr>
          <p:cNvPr id="4" name="Content Placeholder 3"/>
          <p:cNvSpPr>
            <a:spLocks noGrp="1"/>
          </p:cNvSpPr>
          <p:nvPr>
            <p:ph idx="1"/>
          </p:nvPr>
        </p:nvSpPr>
        <p:spPr/>
        <p:txBody>
          <a:bodyPr/>
          <a:lstStyle/>
          <a:p>
            <a:r>
              <a:rPr lang="en-US" dirty="0"/>
              <a:t>Required Functionality</a:t>
            </a:r>
          </a:p>
          <a:p>
            <a:pPr lvl="2"/>
            <a:r>
              <a:rPr lang="en-US" b="0" strike="sngStrike" dirty="0" smtClean="0"/>
              <a:t>Testbench </a:t>
            </a:r>
            <a:r>
              <a:rPr lang="en-US" b="0" strike="sngStrike" dirty="0"/>
              <a:t>for the </a:t>
            </a:r>
            <a:r>
              <a:rPr lang="en-US" b="0" strike="sngStrike" dirty="0" err="1"/>
              <a:t>datapath</a:t>
            </a:r>
            <a:r>
              <a:rPr lang="en-US" b="0" strike="sngStrike" dirty="0"/>
              <a:t> unit showing data (different value than what is given in the </a:t>
            </a:r>
            <a:r>
              <a:rPr lang="en-US" b="0" strike="sngStrike" dirty="0" err="1"/>
              <a:t>testbench</a:t>
            </a:r>
            <a:r>
              <a:rPr lang="en-US" b="0" strike="sngStrike" dirty="0"/>
              <a:t>) coming out of the </a:t>
            </a:r>
            <a:r>
              <a:rPr lang="en-US" b="0" strike="sngStrike" dirty="0" smtClean="0"/>
              <a:t>audio </a:t>
            </a:r>
            <a:r>
              <a:rPr lang="en-US" b="0" strike="sngStrike" dirty="0"/>
              <a:t>codec and being converted from signed to unsigned and then to </a:t>
            </a:r>
            <a:r>
              <a:rPr lang="en-US" b="0" strike="sngStrike" dirty="0" err="1"/>
              <a:t>std_logic_vector</a:t>
            </a:r>
            <a:r>
              <a:rPr lang="en-US" b="0" strike="sngStrike" dirty="0"/>
              <a:t> to go into your BRAM. Include calculations to back up what the waveform shows.</a:t>
            </a:r>
          </a:p>
          <a:p>
            <a:pPr lvl="2" eaLnBrk="1" hangingPunct="1">
              <a:lnSpc>
                <a:spcPct val="80000"/>
              </a:lnSpc>
            </a:pPr>
            <a:endParaRPr lang="en-US"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27</a:t>
            </a:fld>
            <a:endParaRPr lang="en-US" dirty="0">
              <a:solidFill>
                <a:srgbClr val="000000"/>
              </a:solidFill>
            </a:endParaRPr>
          </a:p>
        </p:txBody>
      </p:sp>
    </p:spTree>
    <p:extLst>
      <p:ext uri="{BB962C8B-B14F-4D97-AF65-F5344CB8AC3E}">
        <p14:creationId xmlns:p14="http://schemas.microsoft.com/office/powerpoint/2010/main" val="14693110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2 – Requirements</a:t>
            </a:r>
            <a:br>
              <a:rPr lang="en-US" dirty="0" smtClean="0"/>
            </a:br>
            <a:r>
              <a:rPr lang="en-US" dirty="0" smtClean="0"/>
              <a:t>Required Functionality </a:t>
            </a:r>
            <a:r>
              <a:rPr lang="en-US" dirty="0" err="1" smtClean="0"/>
              <a:t>Cont</a:t>
            </a:r>
            <a:r>
              <a:rPr lang="en-US" dirty="0" smtClean="0"/>
              <a:t> 3</a:t>
            </a:r>
            <a:endParaRPr lang="en-US" dirty="0"/>
          </a:p>
        </p:txBody>
      </p:sp>
      <p:sp>
        <p:nvSpPr>
          <p:cNvPr id="4" name="Content Placeholder 3"/>
          <p:cNvSpPr>
            <a:spLocks noGrp="1"/>
          </p:cNvSpPr>
          <p:nvPr>
            <p:ph idx="1"/>
          </p:nvPr>
        </p:nvSpPr>
        <p:spPr/>
        <p:txBody>
          <a:bodyPr/>
          <a:lstStyle/>
          <a:p>
            <a:r>
              <a:rPr lang="en-US" dirty="0"/>
              <a:t>Required Functionality</a:t>
            </a:r>
          </a:p>
          <a:p>
            <a:pPr lvl="2"/>
            <a:r>
              <a:rPr lang="en-US" b="0" strike="sngStrike" dirty="0" smtClean="0"/>
              <a:t>For </a:t>
            </a:r>
            <a:r>
              <a:rPr lang="en-US" b="0" strike="sngStrike" dirty="0"/>
              <a:t>Bonus Points: Testbench for the </a:t>
            </a:r>
            <a:r>
              <a:rPr lang="en-US" b="0" strike="sngStrike" dirty="0" err="1"/>
              <a:t>datapath</a:t>
            </a:r>
            <a:r>
              <a:rPr lang="en-US" b="0" strike="sngStrike" dirty="0"/>
              <a:t> unit showing that same data coming out of the BRAM. Make sure you show the read address and the data values coming out. This will require you to set your control words on the </a:t>
            </a:r>
            <a:r>
              <a:rPr lang="en-US" b="0" strike="sngStrike" dirty="0" err="1"/>
              <a:t>testbench</a:t>
            </a:r>
            <a:r>
              <a:rPr lang="en-US" b="0" strike="sngStrike" dirty="0"/>
              <a:t>. Additionally, you will have to drive the </a:t>
            </a:r>
            <a:r>
              <a:rPr lang="en-US" b="0" strike="sngStrike" dirty="0" err="1"/>
              <a:t>pixel_clock</a:t>
            </a:r>
            <a:r>
              <a:rPr lang="en-US" b="0" strike="sngStrike" dirty="0"/>
              <a:t> on the Video Module. Once you get the </a:t>
            </a:r>
            <a:r>
              <a:rPr lang="en-US" b="0" strike="sngStrike" dirty="0" err="1"/>
              <a:t>datapath</a:t>
            </a:r>
            <a:r>
              <a:rPr lang="en-US" b="0" strike="sngStrike" dirty="0"/>
              <a:t> </a:t>
            </a:r>
            <a:r>
              <a:rPr lang="en-US" b="0" strike="sngStrike" dirty="0" err="1"/>
              <a:t>testbench</a:t>
            </a:r>
            <a:r>
              <a:rPr lang="en-US" b="0" strike="sngStrike" dirty="0"/>
              <a:t> running you will notice that DCM module doesn't put out a clock in the Video Module.</a:t>
            </a:r>
          </a:p>
          <a:p>
            <a:pPr lvl="2"/>
            <a:endParaRPr lang="en-US" b="0" dirty="0"/>
          </a:p>
          <a:p>
            <a:pPr lvl="2" eaLnBrk="1" hangingPunct="1">
              <a:lnSpc>
                <a:spcPct val="80000"/>
              </a:lnSpc>
            </a:pPr>
            <a:endParaRPr lang="en-US"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28</a:t>
            </a:fld>
            <a:endParaRPr lang="en-US" dirty="0">
              <a:solidFill>
                <a:srgbClr val="000000"/>
              </a:solidFill>
            </a:endParaRPr>
          </a:p>
        </p:txBody>
      </p:sp>
    </p:spTree>
    <p:extLst>
      <p:ext uri="{BB962C8B-B14F-4D97-AF65-F5344CB8AC3E}">
        <p14:creationId xmlns:p14="http://schemas.microsoft.com/office/powerpoint/2010/main" val="22948145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2 – Requirements</a:t>
            </a:r>
            <a:br>
              <a:rPr lang="en-US" dirty="0" smtClean="0"/>
            </a:br>
            <a:r>
              <a:rPr lang="en-US" dirty="0" smtClean="0"/>
              <a:t>B-Level Functionality</a:t>
            </a:r>
            <a:endParaRPr lang="en-US" dirty="0"/>
          </a:p>
        </p:txBody>
      </p:sp>
      <p:sp>
        <p:nvSpPr>
          <p:cNvPr id="4" name="Content Placeholder 3"/>
          <p:cNvSpPr>
            <a:spLocks noGrp="1"/>
          </p:cNvSpPr>
          <p:nvPr>
            <p:ph idx="1"/>
          </p:nvPr>
        </p:nvSpPr>
        <p:spPr/>
        <p:txBody>
          <a:bodyPr/>
          <a:lstStyle/>
          <a:p>
            <a:r>
              <a:rPr lang="en-US" dirty="0" smtClean="0"/>
              <a:t>B-level Functionality</a:t>
            </a:r>
            <a:endParaRPr lang="en-US" dirty="0"/>
          </a:p>
          <a:p>
            <a:pPr lvl="1"/>
            <a:r>
              <a:rPr lang="en-US" b="0" dirty="0"/>
              <a:t>Meet all the requirements of required functionality</a:t>
            </a:r>
          </a:p>
          <a:p>
            <a:pPr lvl="1"/>
            <a:r>
              <a:rPr lang="en-US" b="0" dirty="0"/>
              <a:t>Add a second channel (in green).</a:t>
            </a:r>
          </a:p>
          <a:p>
            <a:pPr lvl="1"/>
            <a:r>
              <a:rPr lang="en-US" b="0" dirty="0"/>
              <a:t>Integrate the button </a:t>
            </a:r>
            <a:r>
              <a:rPr lang="en-US" b="0" dirty="0" err="1"/>
              <a:t>debouncing</a:t>
            </a:r>
            <a:r>
              <a:rPr lang="en-US" b="0" dirty="0"/>
              <a:t> strategy in HW #</a:t>
            </a:r>
            <a:r>
              <a:rPr lang="en-US" b="0" dirty="0" smtClean="0"/>
              <a:t>7 (or another equivalent </a:t>
            </a:r>
            <a:r>
              <a:rPr lang="en-US" b="0" dirty="0" err="1" smtClean="0"/>
              <a:t>debouncing</a:t>
            </a:r>
            <a:r>
              <a:rPr lang="en-US" b="0" dirty="0" smtClean="0"/>
              <a:t> method) </a:t>
            </a:r>
            <a:r>
              <a:rPr lang="en-US" b="0" dirty="0"/>
              <a:t>to </a:t>
            </a:r>
            <a:r>
              <a:rPr lang="en-US" b="0" dirty="0" err="1"/>
              <a:t>debounce</a:t>
            </a:r>
            <a:r>
              <a:rPr lang="en-US" b="0" dirty="0"/>
              <a:t> the buttons controlling the trigger time and trigger </a:t>
            </a:r>
            <a:r>
              <a:rPr lang="en-US" b="0" dirty="0" smtClean="0"/>
              <a:t>voltage</a:t>
            </a:r>
            <a:r>
              <a:rPr lang="en-US" b="0" dirty="0"/>
              <a:t>.</a:t>
            </a:r>
          </a:p>
          <a:p>
            <a:pPr lvl="1"/>
            <a:r>
              <a:rPr lang="en-US" b="0" dirty="0"/>
              <a:t>Move the cursors on the screen</a:t>
            </a:r>
            <a:r>
              <a:rPr lang="en-US" b="0" dirty="0" smtClean="0"/>
              <a:t>.</a:t>
            </a:r>
            <a:endParaRPr lang="en-US" b="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29</a:t>
            </a:fld>
            <a:endParaRPr lang="en-US" dirty="0">
              <a:solidFill>
                <a:srgbClr val="000000"/>
              </a:solidFill>
            </a:endParaRPr>
          </a:p>
        </p:txBody>
      </p:sp>
    </p:spTree>
    <p:extLst>
      <p:ext uri="{BB962C8B-B14F-4D97-AF65-F5344CB8AC3E}">
        <p14:creationId xmlns:p14="http://schemas.microsoft.com/office/powerpoint/2010/main" val="3633920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762000" y="898403"/>
            <a:ext cx="7888941" cy="5037179"/>
            <a:chOff x="1295399" y="269985"/>
            <a:chExt cx="13411200" cy="8563204"/>
          </a:xfrm>
        </p:grpSpPr>
        <p:sp>
          <p:nvSpPr>
            <p:cNvPr id="107" name="Rounded Rectangle 106"/>
            <p:cNvSpPr/>
            <p:nvPr/>
          </p:nvSpPr>
          <p:spPr>
            <a:xfrm>
              <a:off x="11055809" y="796131"/>
              <a:ext cx="1959248" cy="762000"/>
            </a:xfrm>
            <a:prstGeom prst="roundRect">
              <a:avLst>
                <a:gd name="adj" fmla="val 1349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3788" tIns="26894" rIns="53788" bIns="26894" spcCol="0" rtlCol="0" anchor="ctr"/>
            <a:lstStyle/>
            <a:p>
              <a:pPr algn="ctr" defTabSz="829795" fontAlgn="auto">
                <a:spcBef>
                  <a:spcPts val="0"/>
                </a:spcBef>
                <a:spcAft>
                  <a:spcPts val="0"/>
                </a:spcAft>
              </a:pPr>
              <a:endParaRPr lang="en-US" sz="1059">
                <a:solidFill>
                  <a:prstClr val="white"/>
                </a:solidFill>
                <a:latin typeface="Calibri"/>
              </a:endParaRPr>
            </a:p>
          </p:txBody>
        </p:sp>
        <p:sp>
          <p:nvSpPr>
            <p:cNvPr id="108" name="TextBox 107"/>
            <p:cNvSpPr txBox="1"/>
            <p:nvPr/>
          </p:nvSpPr>
          <p:spPr>
            <a:xfrm>
              <a:off x="11273432" y="969294"/>
              <a:ext cx="1524001" cy="369422"/>
            </a:xfrm>
            <a:prstGeom prst="rect">
              <a:avLst/>
            </a:prstGeom>
            <a:noFill/>
          </p:spPr>
          <p:txBody>
            <a:bodyPr wrap="square" lIns="53788" tIns="26894" rIns="53788" bIns="26894" rtlCol="0">
              <a:spAutoFit/>
            </a:bodyPr>
            <a:lstStyle/>
            <a:p>
              <a:pPr algn="ctr" defTabSz="829795" fontAlgn="auto">
                <a:spcBef>
                  <a:spcPts val="0"/>
                </a:spcBef>
                <a:spcAft>
                  <a:spcPts val="0"/>
                </a:spcAft>
              </a:pPr>
              <a:r>
                <a:rPr lang="en-US" sz="1059" b="1">
                  <a:solidFill>
                    <a:prstClr val="black"/>
                  </a:solidFill>
                  <a:latin typeface="Calibri"/>
                </a:rPr>
                <a:t>Counter </a:t>
              </a:r>
              <a:endParaRPr lang="en-US" sz="2588" b="1" dirty="0">
                <a:solidFill>
                  <a:prstClr val="black"/>
                </a:solidFill>
                <a:latin typeface="Calibri"/>
              </a:endParaRPr>
            </a:p>
          </p:txBody>
        </p:sp>
        <p:cxnSp>
          <p:nvCxnSpPr>
            <p:cNvPr id="111" name="Straight Connector 110"/>
            <p:cNvCxnSpPr/>
            <p:nvPr/>
          </p:nvCxnSpPr>
          <p:spPr>
            <a:xfrm flipV="1">
              <a:off x="8111811" y="1027411"/>
              <a:ext cx="2950676" cy="272"/>
            </a:xfrm>
            <a:prstGeom prst="line">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8415164" y="731135"/>
              <a:ext cx="759541" cy="369422"/>
            </a:xfrm>
            <a:prstGeom prst="rect">
              <a:avLst/>
            </a:prstGeom>
            <a:noFill/>
          </p:spPr>
          <p:txBody>
            <a:bodyPr wrap="square" lIns="53788" tIns="26894" rIns="53788" bIns="26894" rtlCol="0">
              <a:spAutoFit/>
            </a:bodyPr>
            <a:lstStyle/>
            <a:p>
              <a:pPr algn="r" defTabSz="829795" fontAlgn="auto">
                <a:spcBef>
                  <a:spcPts val="0"/>
                </a:spcBef>
                <a:spcAft>
                  <a:spcPts val="0"/>
                </a:spcAft>
              </a:pPr>
              <a:r>
                <a:rPr lang="en-US" sz="1059" dirty="0" err="1">
                  <a:solidFill>
                    <a:prstClr val="black"/>
                  </a:solidFill>
                  <a:latin typeface="Calibri"/>
                </a:rPr>
                <a:t>cw</a:t>
              </a:r>
              <a:endParaRPr lang="en-US" sz="1059" dirty="0">
                <a:solidFill>
                  <a:prstClr val="black"/>
                </a:solidFill>
                <a:latin typeface="Calibri"/>
              </a:endParaRPr>
            </a:p>
          </p:txBody>
        </p:sp>
        <p:sp>
          <p:nvSpPr>
            <p:cNvPr id="113" name="TextBox 112"/>
            <p:cNvSpPr txBox="1"/>
            <p:nvPr/>
          </p:nvSpPr>
          <p:spPr>
            <a:xfrm>
              <a:off x="11011409" y="796132"/>
              <a:ext cx="759541" cy="369422"/>
            </a:xfrm>
            <a:prstGeom prst="rect">
              <a:avLst/>
            </a:prstGeom>
            <a:noFill/>
          </p:spPr>
          <p:txBody>
            <a:bodyPr wrap="square" lIns="53788" tIns="26894" rIns="53788" bIns="26894" rtlCol="0">
              <a:spAutoFit/>
            </a:bodyPr>
            <a:lstStyle/>
            <a:p>
              <a:pPr defTabSz="829795" fontAlgn="auto">
                <a:spcBef>
                  <a:spcPts val="0"/>
                </a:spcBef>
                <a:spcAft>
                  <a:spcPts val="0"/>
                </a:spcAft>
              </a:pPr>
              <a:r>
                <a:rPr lang="en-US" sz="1059" dirty="0" err="1">
                  <a:solidFill>
                    <a:prstClr val="black"/>
                  </a:solidFill>
                  <a:latin typeface="Calibri"/>
                </a:rPr>
                <a:t>cw</a:t>
              </a:r>
              <a:endParaRPr lang="en-US" sz="1059" dirty="0">
                <a:solidFill>
                  <a:prstClr val="black"/>
                </a:solidFill>
                <a:latin typeface="Calibri"/>
              </a:endParaRPr>
            </a:p>
          </p:txBody>
        </p:sp>
        <p:cxnSp>
          <p:nvCxnSpPr>
            <p:cNvPr id="114" name="Elbow Connector 113"/>
            <p:cNvCxnSpPr/>
            <p:nvPr/>
          </p:nvCxnSpPr>
          <p:spPr>
            <a:xfrm rot="16200000" flipH="1">
              <a:off x="11798096" y="1770142"/>
              <a:ext cx="1046334" cy="571661"/>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12219802" y="2777016"/>
              <a:ext cx="911328" cy="369422"/>
            </a:xfrm>
            <a:prstGeom prst="rect">
              <a:avLst/>
            </a:prstGeom>
            <a:noFill/>
          </p:spPr>
          <p:txBody>
            <a:bodyPr wrap="square" lIns="53788" tIns="26894" rIns="53788" bIns="26894" rtlCol="0">
              <a:spAutoFit/>
            </a:bodyPr>
            <a:lstStyle/>
            <a:p>
              <a:pPr defTabSz="829795" fontAlgn="auto">
                <a:spcBef>
                  <a:spcPts val="0"/>
                </a:spcBef>
                <a:spcAft>
                  <a:spcPts val="0"/>
                </a:spcAft>
              </a:pPr>
              <a:r>
                <a:rPr lang="en-US" sz="1059" dirty="0">
                  <a:solidFill>
                    <a:prstClr val="black"/>
                  </a:solidFill>
                  <a:latin typeface="Calibri"/>
                </a:rPr>
                <a:t>E</a:t>
              </a:r>
            </a:p>
          </p:txBody>
        </p:sp>
        <p:cxnSp>
          <p:nvCxnSpPr>
            <p:cNvPr id="122" name="Straight Connector 121"/>
            <p:cNvCxnSpPr/>
            <p:nvPr/>
          </p:nvCxnSpPr>
          <p:spPr>
            <a:xfrm>
              <a:off x="13491176" y="1718174"/>
              <a:ext cx="9934" cy="897710"/>
            </a:xfrm>
            <a:prstGeom prst="line">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a:off x="13502892" y="2050218"/>
              <a:ext cx="570682" cy="369422"/>
            </a:xfrm>
            <a:prstGeom prst="rect">
              <a:avLst/>
            </a:prstGeom>
            <a:noFill/>
          </p:spPr>
          <p:txBody>
            <a:bodyPr wrap="square" lIns="53788" tIns="26894" rIns="53788" bIns="26894" rtlCol="0">
              <a:spAutoFit/>
            </a:bodyPr>
            <a:lstStyle/>
            <a:p>
              <a:pPr defTabSz="829795" fontAlgn="auto">
                <a:spcBef>
                  <a:spcPts val="0"/>
                </a:spcBef>
                <a:spcAft>
                  <a:spcPts val="0"/>
                </a:spcAft>
              </a:pPr>
              <a:r>
                <a:rPr lang="en-US" sz="1059" dirty="0">
                  <a:solidFill>
                    <a:prstClr val="black"/>
                  </a:solidFill>
                  <a:latin typeface="Calibri"/>
                </a:rPr>
                <a:t>6</a:t>
              </a:r>
            </a:p>
          </p:txBody>
        </p:sp>
        <p:cxnSp>
          <p:nvCxnSpPr>
            <p:cNvPr id="124" name="Straight Connector 123"/>
            <p:cNvCxnSpPr/>
            <p:nvPr/>
          </p:nvCxnSpPr>
          <p:spPr>
            <a:xfrm flipV="1">
              <a:off x="13327206" y="2055115"/>
              <a:ext cx="323623" cy="30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11479948" y="1519822"/>
              <a:ext cx="570682" cy="369422"/>
            </a:xfrm>
            <a:prstGeom prst="rect">
              <a:avLst/>
            </a:prstGeom>
            <a:noFill/>
          </p:spPr>
          <p:txBody>
            <a:bodyPr wrap="square" lIns="53788" tIns="26894" rIns="53788" bIns="26894" rtlCol="0">
              <a:spAutoFit/>
            </a:bodyPr>
            <a:lstStyle/>
            <a:p>
              <a:pPr algn="r" defTabSz="829795" fontAlgn="auto">
                <a:spcBef>
                  <a:spcPts val="0"/>
                </a:spcBef>
                <a:spcAft>
                  <a:spcPts val="0"/>
                </a:spcAft>
              </a:pPr>
              <a:r>
                <a:rPr lang="en-US" sz="1059" dirty="0">
                  <a:solidFill>
                    <a:prstClr val="black"/>
                  </a:solidFill>
                  <a:latin typeface="Calibri"/>
                </a:rPr>
                <a:t>6</a:t>
              </a:r>
            </a:p>
          </p:txBody>
        </p:sp>
        <p:cxnSp>
          <p:nvCxnSpPr>
            <p:cNvPr id="126" name="Straight Connector 125"/>
            <p:cNvCxnSpPr/>
            <p:nvPr/>
          </p:nvCxnSpPr>
          <p:spPr>
            <a:xfrm flipV="1">
              <a:off x="11885713" y="1670460"/>
              <a:ext cx="264757" cy="2309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9" name="TextBox 128"/>
            <p:cNvSpPr txBox="1"/>
            <p:nvPr/>
          </p:nvSpPr>
          <p:spPr>
            <a:xfrm>
              <a:off x="12922906" y="5306031"/>
              <a:ext cx="1395234" cy="246138"/>
            </a:xfrm>
            <a:prstGeom prst="rect">
              <a:avLst/>
            </a:prstGeom>
            <a:noFill/>
          </p:spPr>
          <p:txBody>
            <a:bodyPr wrap="square" lIns="53788" tIns="26894" rIns="53788" bIns="26894" rtlCol="0">
              <a:spAutoFit/>
            </a:bodyPr>
            <a:lstStyle/>
            <a:p>
              <a:pPr algn="ctr" defTabSz="829795" fontAlgn="auto">
                <a:spcBef>
                  <a:spcPts val="0"/>
                </a:spcBef>
                <a:spcAft>
                  <a:spcPts val="0"/>
                </a:spcAft>
              </a:pPr>
              <a:r>
                <a:rPr lang="en-US" sz="588" dirty="0">
                  <a:solidFill>
                    <a:srgbClr val="1F497D">
                      <a:lumMod val="60000"/>
                      <a:lumOff val="40000"/>
                    </a:srgbClr>
                  </a:solidFill>
                  <a:latin typeface="Calibri"/>
                </a:rPr>
                <a:t>(not needed for 2020)</a:t>
              </a:r>
            </a:p>
          </p:txBody>
        </p:sp>
        <p:sp>
          <p:nvSpPr>
            <p:cNvPr id="133" name="TextBox 132"/>
            <p:cNvSpPr txBox="1"/>
            <p:nvPr/>
          </p:nvSpPr>
          <p:spPr>
            <a:xfrm>
              <a:off x="11451045" y="2002647"/>
              <a:ext cx="1537514" cy="369422"/>
            </a:xfrm>
            <a:prstGeom prst="rect">
              <a:avLst/>
            </a:prstGeom>
            <a:noFill/>
          </p:spPr>
          <p:txBody>
            <a:bodyPr wrap="square" lIns="53788" tIns="26894" rIns="53788" bIns="26894" rtlCol="0">
              <a:spAutoFit/>
            </a:bodyPr>
            <a:lstStyle/>
            <a:p>
              <a:pPr defTabSz="829795" fontAlgn="auto">
                <a:spcBef>
                  <a:spcPts val="0"/>
                </a:spcBef>
                <a:spcAft>
                  <a:spcPts val="0"/>
                </a:spcAft>
              </a:pPr>
              <a:r>
                <a:rPr lang="en-US" sz="1059" dirty="0" err="1">
                  <a:solidFill>
                    <a:prstClr val="black"/>
                  </a:solidFill>
                  <a:latin typeface="Calibri"/>
                </a:rPr>
                <a:t>key_cntr</a:t>
              </a:r>
              <a:endParaRPr lang="en-US" sz="1059" dirty="0">
                <a:solidFill>
                  <a:prstClr val="black"/>
                </a:solidFill>
                <a:latin typeface="Calibri"/>
              </a:endParaRPr>
            </a:p>
          </p:txBody>
        </p:sp>
        <p:sp>
          <p:nvSpPr>
            <p:cNvPr id="161" name="Rounded Rectangle 160"/>
            <p:cNvSpPr/>
            <p:nvPr/>
          </p:nvSpPr>
          <p:spPr>
            <a:xfrm>
              <a:off x="12236510" y="2592123"/>
              <a:ext cx="1770632" cy="762000"/>
            </a:xfrm>
            <a:prstGeom prst="roundRect">
              <a:avLst>
                <a:gd name="adj" fmla="val 1349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3788" tIns="26894" rIns="53788" bIns="26894" spcCol="0" rtlCol="0" anchor="ctr"/>
            <a:lstStyle/>
            <a:p>
              <a:pPr algn="ctr" defTabSz="829795" fontAlgn="auto">
                <a:spcBef>
                  <a:spcPts val="0"/>
                </a:spcBef>
                <a:spcAft>
                  <a:spcPts val="0"/>
                </a:spcAft>
              </a:pPr>
              <a:endParaRPr lang="en-US" sz="1059">
                <a:solidFill>
                  <a:prstClr val="white"/>
                </a:solidFill>
                <a:latin typeface="Calibri"/>
              </a:endParaRPr>
            </a:p>
          </p:txBody>
        </p:sp>
        <p:sp>
          <p:nvSpPr>
            <p:cNvPr id="162" name="TextBox 161"/>
            <p:cNvSpPr txBox="1"/>
            <p:nvPr/>
          </p:nvSpPr>
          <p:spPr>
            <a:xfrm>
              <a:off x="12526504" y="2762222"/>
              <a:ext cx="1524001" cy="369422"/>
            </a:xfrm>
            <a:prstGeom prst="rect">
              <a:avLst/>
            </a:prstGeom>
            <a:noFill/>
          </p:spPr>
          <p:txBody>
            <a:bodyPr wrap="square" lIns="53788" tIns="26894" rIns="53788" bIns="26894" rtlCol="0">
              <a:spAutoFit/>
            </a:bodyPr>
            <a:lstStyle/>
            <a:p>
              <a:pPr algn="ctr" defTabSz="829795" fontAlgn="auto">
                <a:spcBef>
                  <a:spcPts val="0"/>
                </a:spcBef>
                <a:spcAft>
                  <a:spcPts val="0"/>
                </a:spcAft>
              </a:pPr>
              <a:r>
                <a:rPr lang="en-US" sz="1059" b="1" dirty="0">
                  <a:solidFill>
                    <a:prstClr val="black"/>
                  </a:solidFill>
                  <a:latin typeface="Calibri"/>
                </a:rPr>
                <a:t>Compare</a:t>
              </a:r>
              <a:endParaRPr lang="en-US" sz="2588" b="1" dirty="0">
                <a:solidFill>
                  <a:prstClr val="black"/>
                </a:solidFill>
                <a:latin typeface="Calibri"/>
              </a:endParaRPr>
            </a:p>
          </p:txBody>
        </p:sp>
        <p:sp>
          <p:nvSpPr>
            <p:cNvPr id="219" name="TextBox 218"/>
            <p:cNvSpPr txBox="1"/>
            <p:nvPr/>
          </p:nvSpPr>
          <p:spPr>
            <a:xfrm>
              <a:off x="13256900" y="1322739"/>
              <a:ext cx="911328" cy="369422"/>
            </a:xfrm>
            <a:prstGeom prst="rect">
              <a:avLst/>
            </a:prstGeom>
            <a:noFill/>
          </p:spPr>
          <p:txBody>
            <a:bodyPr wrap="square" lIns="53788" tIns="26894" rIns="53788" bIns="26894" rtlCol="0">
              <a:spAutoFit/>
            </a:bodyPr>
            <a:lstStyle/>
            <a:p>
              <a:pPr defTabSz="829795" fontAlgn="auto">
                <a:spcBef>
                  <a:spcPts val="0"/>
                </a:spcBef>
                <a:spcAft>
                  <a:spcPts val="0"/>
                </a:spcAft>
              </a:pPr>
              <a:r>
                <a:rPr lang="en-US" sz="1059" dirty="0">
                  <a:solidFill>
                    <a:prstClr val="black"/>
                  </a:solidFill>
                  <a:latin typeface="Calibri"/>
                </a:rPr>
                <a:t>33</a:t>
              </a:r>
            </a:p>
          </p:txBody>
        </p:sp>
        <p:cxnSp>
          <p:nvCxnSpPr>
            <p:cNvPr id="236" name="Straight Connector 235"/>
            <p:cNvCxnSpPr/>
            <p:nvPr/>
          </p:nvCxnSpPr>
          <p:spPr>
            <a:xfrm flipH="1" flipV="1">
              <a:off x="8103872" y="2974976"/>
              <a:ext cx="4126218" cy="27276"/>
            </a:xfrm>
            <a:prstGeom prst="line">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7" name="TextBox 236"/>
            <p:cNvSpPr txBox="1"/>
            <p:nvPr/>
          </p:nvSpPr>
          <p:spPr>
            <a:xfrm>
              <a:off x="8670455" y="2646641"/>
              <a:ext cx="455114" cy="369422"/>
            </a:xfrm>
            <a:prstGeom prst="rect">
              <a:avLst/>
            </a:prstGeom>
            <a:noFill/>
          </p:spPr>
          <p:txBody>
            <a:bodyPr wrap="square" lIns="53788" tIns="26894" rIns="53788" bIns="26894" rtlCol="0">
              <a:spAutoFit/>
            </a:bodyPr>
            <a:lstStyle/>
            <a:p>
              <a:pPr defTabSz="829795" fontAlgn="auto">
                <a:spcBef>
                  <a:spcPts val="0"/>
                </a:spcBef>
                <a:spcAft>
                  <a:spcPts val="0"/>
                </a:spcAft>
              </a:pPr>
              <a:r>
                <a:rPr lang="en-US" sz="1059" dirty="0" err="1">
                  <a:solidFill>
                    <a:prstClr val="black"/>
                  </a:solidFill>
                  <a:latin typeface="Calibri"/>
                </a:rPr>
                <a:t>sw</a:t>
              </a:r>
              <a:endParaRPr lang="en-US" sz="1059" dirty="0">
                <a:solidFill>
                  <a:prstClr val="black"/>
                </a:solidFill>
                <a:latin typeface="Calibri"/>
              </a:endParaRPr>
            </a:p>
          </p:txBody>
        </p:sp>
        <p:sp>
          <p:nvSpPr>
            <p:cNvPr id="240" name="TextBox 239"/>
            <p:cNvSpPr txBox="1"/>
            <p:nvPr/>
          </p:nvSpPr>
          <p:spPr>
            <a:xfrm>
              <a:off x="10027259" y="983585"/>
              <a:ext cx="911328" cy="369422"/>
            </a:xfrm>
            <a:prstGeom prst="rect">
              <a:avLst/>
            </a:prstGeom>
            <a:noFill/>
          </p:spPr>
          <p:txBody>
            <a:bodyPr wrap="square" lIns="53788" tIns="26894" rIns="53788" bIns="26894" rtlCol="0">
              <a:spAutoFit/>
            </a:bodyPr>
            <a:lstStyle/>
            <a:p>
              <a:pPr defTabSz="829795" fontAlgn="auto">
                <a:spcBef>
                  <a:spcPts val="0"/>
                </a:spcBef>
                <a:spcAft>
                  <a:spcPts val="0"/>
                </a:spcAft>
              </a:pPr>
              <a:r>
                <a:rPr lang="en-US" sz="1059" dirty="0" err="1">
                  <a:solidFill>
                    <a:prstClr val="black"/>
                  </a:solidFill>
                  <a:latin typeface="Calibri"/>
                </a:rPr>
                <a:t>cw</a:t>
              </a:r>
              <a:r>
                <a:rPr lang="en-US" sz="1059" dirty="0">
                  <a:solidFill>
                    <a:prstClr val="black"/>
                  </a:solidFill>
                  <a:latin typeface="Calibri"/>
                </a:rPr>
                <a:t>(1:0)</a:t>
              </a:r>
            </a:p>
          </p:txBody>
        </p:sp>
        <p:sp>
          <p:nvSpPr>
            <p:cNvPr id="241" name="Isosceles Triangle 240"/>
            <p:cNvSpPr/>
            <p:nvPr/>
          </p:nvSpPr>
          <p:spPr>
            <a:xfrm rot="5400000">
              <a:off x="10986178" y="1269233"/>
              <a:ext cx="266700" cy="143315"/>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29795" fontAlgn="auto">
                <a:spcBef>
                  <a:spcPts val="0"/>
                </a:spcBef>
                <a:spcAft>
                  <a:spcPts val="0"/>
                </a:spcAft>
              </a:pPr>
              <a:endParaRPr lang="en-US" sz="1647">
                <a:solidFill>
                  <a:prstClr val="white"/>
                </a:solidFill>
                <a:latin typeface="Calibri"/>
              </a:endParaRPr>
            </a:p>
          </p:txBody>
        </p:sp>
        <p:sp>
          <p:nvSpPr>
            <p:cNvPr id="244" name="TextBox 243"/>
            <p:cNvSpPr txBox="1"/>
            <p:nvPr/>
          </p:nvSpPr>
          <p:spPr>
            <a:xfrm>
              <a:off x="9435167" y="714994"/>
              <a:ext cx="570682" cy="369422"/>
            </a:xfrm>
            <a:prstGeom prst="rect">
              <a:avLst/>
            </a:prstGeom>
            <a:noFill/>
          </p:spPr>
          <p:txBody>
            <a:bodyPr wrap="square" lIns="53788" tIns="26894" rIns="53788" bIns="26894" rtlCol="0">
              <a:spAutoFit/>
            </a:bodyPr>
            <a:lstStyle/>
            <a:p>
              <a:pPr algn="r" defTabSz="829795" fontAlgn="auto">
                <a:spcBef>
                  <a:spcPts val="0"/>
                </a:spcBef>
                <a:spcAft>
                  <a:spcPts val="0"/>
                </a:spcAft>
              </a:pPr>
              <a:r>
                <a:rPr lang="en-US" sz="1059" dirty="0">
                  <a:solidFill>
                    <a:prstClr val="black"/>
                  </a:solidFill>
                  <a:latin typeface="Calibri"/>
                </a:rPr>
                <a:t>2</a:t>
              </a:r>
            </a:p>
          </p:txBody>
        </p:sp>
        <p:cxnSp>
          <p:nvCxnSpPr>
            <p:cNvPr id="245" name="Straight Connector 244"/>
            <p:cNvCxnSpPr/>
            <p:nvPr/>
          </p:nvCxnSpPr>
          <p:spPr>
            <a:xfrm flipV="1">
              <a:off x="9789004" y="915722"/>
              <a:ext cx="264757" cy="2309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6" name="Rounded Rectangle 245"/>
            <p:cNvSpPr/>
            <p:nvPr/>
          </p:nvSpPr>
          <p:spPr>
            <a:xfrm>
              <a:off x="11011409" y="3628286"/>
              <a:ext cx="1770632" cy="683918"/>
            </a:xfrm>
            <a:prstGeom prst="roundRect">
              <a:avLst>
                <a:gd name="adj" fmla="val 1349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3788" tIns="26894" rIns="53788" bIns="26894" spcCol="0" rtlCol="0" anchor="ctr"/>
            <a:lstStyle/>
            <a:p>
              <a:pPr algn="ctr" defTabSz="829795" fontAlgn="auto">
                <a:spcBef>
                  <a:spcPts val="0"/>
                </a:spcBef>
                <a:spcAft>
                  <a:spcPts val="0"/>
                </a:spcAft>
              </a:pPr>
              <a:endParaRPr lang="en-US" sz="1059">
                <a:solidFill>
                  <a:prstClr val="white"/>
                </a:solidFill>
                <a:latin typeface="Calibri"/>
              </a:endParaRPr>
            </a:p>
          </p:txBody>
        </p:sp>
        <p:sp>
          <p:nvSpPr>
            <p:cNvPr id="249" name="TextBox 248"/>
            <p:cNvSpPr txBox="1"/>
            <p:nvPr/>
          </p:nvSpPr>
          <p:spPr>
            <a:xfrm>
              <a:off x="11318431" y="3794316"/>
              <a:ext cx="1524001" cy="369422"/>
            </a:xfrm>
            <a:prstGeom prst="rect">
              <a:avLst/>
            </a:prstGeom>
            <a:noFill/>
          </p:spPr>
          <p:txBody>
            <a:bodyPr wrap="square" lIns="53788" tIns="26894" rIns="53788" bIns="26894" rtlCol="0">
              <a:spAutoFit/>
            </a:bodyPr>
            <a:lstStyle/>
            <a:p>
              <a:pPr algn="ctr" defTabSz="829795" fontAlgn="auto">
                <a:spcBef>
                  <a:spcPts val="0"/>
                </a:spcBef>
                <a:spcAft>
                  <a:spcPts val="0"/>
                </a:spcAft>
              </a:pPr>
              <a:r>
                <a:rPr lang="en-US" sz="1059" b="1" dirty="0">
                  <a:solidFill>
                    <a:prstClr val="black"/>
                  </a:solidFill>
                  <a:latin typeface="Calibri"/>
                </a:rPr>
                <a:t>Shift Register</a:t>
              </a:r>
              <a:endParaRPr lang="en-US" sz="2588" b="1" dirty="0">
                <a:solidFill>
                  <a:prstClr val="black"/>
                </a:solidFill>
                <a:latin typeface="Calibri"/>
              </a:endParaRPr>
            </a:p>
          </p:txBody>
        </p:sp>
        <p:sp>
          <p:nvSpPr>
            <p:cNvPr id="256" name="Isosceles Triangle 255"/>
            <p:cNvSpPr/>
            <p:nvPr/>
          </p:nvSpPr>
          <p:spPr>
            <a:xfrm rot="5400000">
              <a:off x="10947407" y="3925404"/>
              <a:ext cx="266700" cy="143315"/>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29795" fontAlgn="auto">
                <a:spcBef>
                  <a:spcPts val="0"/>
                </a:spcBef>
                <a:spcAft>
                  <a:spcPts val="0"/>
                </a:spcAft>
              </a:pPr>
              <a:endParaRPr lang="en-US" sz="1647">
                <a:solidFill>
                  <a:prstClr val="white"/>
                </a:solidFill>
                <a:latin typeface="Calibri"/>
              </a:endParaRPr>
            </a:p>
          </p:txBody>
        </p:sp>
        <p:cxnSp>
          <p:nvCxnSpPr>
            <p:cNvPr id="262" name="Straight Connector 261"/>
            <p:cNvCxnSpPr/>
            <p:nvPr/>
          </p:nvCxnSpPr>
          <p:spPr>
            <a:xfrm flipV="1">
              <a:off x="9465910" y="4191309"/>
              <a:ext cx="1528328" cy="9379"/>
            </a:xfrm>
            <a:prstGeom prst="line">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3" name="TextBox 262"/>
            <p:cNvSpPr txBox="1"/>
            <p:nvPr/>
          </p:nvSpPr>
          <p:spPr>
            <a:xfrm>
              <a:off x="10856413" y="3999843"/>
              <a:ext cx="759541" cy="369422"/>
            </a:xfrm>
            <a:prstGeom prst="rect">
              <a:avLst/>
            </a:prstGeom>
            <a:noFill/>
          </p:spPr>
          <p:txBody>
            <a:bodyPr wrap="square" lIns="53788" tIns="26894" rIns="53788" bIns="26894" rtlCol="0">
              <a:spAutoFit/>
            </a:bodyPr>
            <a:lstStyle/>
            <a:p>
              <a:pPr defTabSz="829795" fontAlgn="auto">
                <a:spcBef>
                  <a:spcPts val="0"/>
                </a:spcBef>
                <a:spcAft>
                  <a:spcPts val="0"/>
                </a:spcAft>
              </a:pPr>
              <a:r>
                <a:rPr lang="en-US" sz="1059" dirty="0">
                  <a:solidFill>
                    <a:prstClr val="black"/>
                  </a:solidFill>
                  <a:latin typeface="Calibri"/>
                </a:rPr>
                <a:t>  </a:t>
              </a:r>
              <a:r>
                <a:rPr lang="en-US" sz="1059" dirty="0" err="1">
                  <a:solidFill>
                    <a:prstClr val="black"/>
                  </a:solidFill>
                  <a:latin typeface="Calibri"/>
                </a:rPr>
                <a:t>cw</a:t>
              </a:r>
              <a:endParaRPr lang="en-US" sz="1059" dirty="0">
                <a:solidFill>
                  <a:prstClr val="black"/>
                </a:solidFill>
                <a:latin typeface="Calibri"/>
              </a:endParaRPr>
            </a:p>
          </p:txBody>
        </p:sp>
        <p:sp>
          <p:nvSpPr>
            <p:cNvPr id="264" name="TextBox 263"/>
            <p:cNvSpPr txBox="1"/>
            <p:nvPr/>
          </p:nvSpPr>
          <p:spPr>
            <a:xfrm>
              <a:off x="9568407" y="3874473"/>
              <a:ext cx="759541" cy="369422"/>
            </a:xfrm>
            <a:prstGeom prst="rect">
              <a:avLst/>
            </a:prstGeom>
            <a:noFill/>
          </p:spPr>
          <p:txBody>
            <a:bodyPr wrap="square" lIns="53788" tIns="26894" rIns="53788" bIns="26894" rtlCol="0">
              <a:spAutoFit/>
            </a:bodyPr>
            <a:lstStyle/>
            <a:p>
              <a:pPr algn="r" defTabSz="829795" fontAlgn="auto">
                <a:spcBef>
                  <a:spcPts val="0"/>
                </a:spcBef>
                <a:spcAft>
                  <a:spcPts val="0"/>
                </a:spcAft>
              </a:pPr>
              <a:r>
                <a:rPr lang="en-US" sz="1059" dirty="0" err="1">
                  <a:solidFill>
                    <a:prstClr val="black"/>
                  </a:solidFill>
                  <a:latin typeface="Calibri"/>
                </a:rPr>
                <a:t>cw</a:t>
              </a:r>
              <a:r>
                <a:rPr lang="en-US" sz="1059" dirty="0">
                  <a:solidFill>
                    <a:prstClr val="black"/>
                  </a:solidFill>
                  <a:latin typeface="Calibri"/>
                </a:rPr>
                <a:t>(2)</a:t>
              </a:r>
            </a:p>
          </p:txBody>
        </p:sp>
        <p:sp>
          <p:nvSpPr>
            <p:cNvPr id="267" name="Rounded Rectangle 266"/>
            <p:cNvSpPr/>
            <p:nvPr/>
          </p:nvSpPr>
          <p:spPr>
            <a:xfrm>
              <a:off x="10999635" y="5116227"/>
              <a:ext cx="1770632" cy="683918"/>
            </a:xfrm>
            <a:prstGeom prst="roundRect">
              <a:avLst>
                <a:gd name="adj" fmla="val 13495"/>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53788" tIns="26894" rIns="53788" bIns="26894" spcCol="0" rtlCol="0" anchor="ctr"/>
            <a:lstStyle/>
            <a:p>
              <a:pPr algn="ctr" defTabSz="829795" fontAlgn="auto">
                <a:spcBef>
                  <a:spcPts val="0"/>
                </a:spcBef>
                <a:spcAft>
                  <a:spcPts val="0"/>
                </a:spcAft>
              </a:pPr>
              <a:endParaRPr lang="en-US" sz="1059">
                <a:solidFill>
                  <a:prstClr val="white"/>
                </a:solidFill>
                <a:latin typeface="Calibri"/>
              </a:endParaRPr>
            </a:p>
          </p:txBody>
        </p:sp>
        <p:sp>
          <p:nvSpPr>
            <p:cNvPr id="268" name="TextBox 267"/>
            <p:cNvSpPr txBox="1"/>
            <p:nvPr/>
          </p:nvSpPr>
          <p:spPr>
            <a:xfrm>
              <a:off x="11122951" y="5282394"/>
              <a:ext cx="1524001" cy="369422"/>
            </a:xfrm>
            <a:prstGeom prst="rect">
              <a:avLst/>
            </a:prstGeom>
            <a:noFill/>
          </p:spPr>
          <p:txBody>
            <a:bodyPr wrap="square" lIns="53788" tIns="26894" rIns="53788" bIns="26894" rtlCol="0">
              <a:spAutoFit/>
            </a:bodyPr>
            <a:lstStyle/>
            <a:p>
              <a:pPr algn="ctr" defTabSz="829795" fontAlgn="auto">
                <a:spcBef>
                  <a:spcPts val="0"/>
                </a:spcBef>
                <a:spcAft>
                  <a:spcPts val="0"/>
                </a:spcAft>
              </a:pPr>
              <a:r>
                <a:rPr lang="en-US" sz="1059" b="1" dirty="0">
                  <a:solidFill>
                    <a:srgbClr val="1F497D">
                      <a:lumMod val="60000"/>
                      <a:lumOff val="40000"/>
                    </a:srgbClr>
                  </a:solidFill>
                  <a:latin typeface="Calibri"/>
                </a:rPr>
                <a:t>Register</a:t>
              </a:r>
              <a:endParaRPr lang="en-US" sz="2588" b="1" dirty="0">
                <a:solidFill>
                  <a:srgbClr val="1F497D">
                    <a:lumMod val="60000"/>
                    <a:lumOff val="40000"/>
                  </a:srgbClr>
                </a:solidFill>
                <a:latin typeface="Calibri"/>
              </a:endParaRPr>
            </a:p>
          </p:txBody>
        </p:sp>
        <p:cxnSp>
          <p:nvCxnSpPr>
            <p:cNvPr id="272" name="Straight Connector 271"/>
            <p:cNvCxnSpPr>
              <a:stCxn id="246" idx="2"/>
              <a:endCxn id="267" idx="0"/>
            </p:cNvCxnSpPr>
            <p:nvPr/>
          </p:nvCxnSpPr>
          <p:spPr>
            <a:xfrm flipH="1">
              <a:off x="11884951" y="4312204"/>
              <a:ext cx="11774" cy="804023"/>
            </a:xfrm>
            <a:prstGeom prst="line">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4" name="TextBox 273"/>
            <p:cNvSpPr txBox="1"/>
            <p:nvPr/>
          </p:nvSpPr>
          <p:spPr>
            <a:xfrm>
              <a:off x="11826799" y="4515679"/>
              <a:ext cx="1545405" cy="369422"/>
            </a:xfrm>
            <a:prstGeom prst="rect">
              <a:avLst/>
            </a:prstGeom>
            <a:noFill/>
          </p:spPr>
          <p:txBody>
            <a:bodyPr wrap="square" lIns="53788" tIns="26894" rIns="53788" bIns="26894" rtlCol="0">
              <a:spAutoFit/>
            </a:bodyPr>
            <a:lstStyle/>
            <a:p>
              <a:pPr algn="ctr" defTabSz="829795" fontAlgn="auto">
                <a:spcBef>
                  <a:spcPts val="0"/>
                </a:spcBef>
                <a:spcAft>
                  <a:spcPts val="0"/>
                </a:spcAft>
              </a:pPr>
              <a:r>
                <a:rPr lang="en-US" sz="1059" dirty="0" err="1">
                  <a:solidFill>
                    <a:prstClr val="black"/>
                  </a:solidFill>
                  <a:latin typeface="Calibri"/>
                </a:rPr>
                <a:t>shiftReg</a:t>
              </a:r>
              <a:r>
                <a:rPr lang="en-US" sz="1059" dirty="0">
                  <a:solidFill>
                    <a:prstClr val="black"/>
                  </a:solidFill>
                  <a:latin typeface="Calibri"/>
                </a:rPr>
                <a:t>(8:1)</a:t>
              </a:r>
              <a:endParaRPr lang="en-US" sz="706" dirty="0">
                <a:solidFill>
                  <a:prstClr val="black"/>
                </a:solidFill>
                <a:latin typeface="Calibri"/>
              </a:endParaRPr>
            </a:p>
          </p:txBody>
        </p:sp>
        <p:sp>
          <p:nvSpPr>
            <p:cNvPr id="275" name="Isosceles Triangle 274"/>
            <p:cNvSpPr/>
            <p:nvPr/>
          </p:nvSpPr>
          <p:spPr>
            <a:xfrm rot="5400000">
              <a:off x="10934613" y="5256532"/>
              <a:ext cx="266700" cy="143315"/>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29795" fontAlgn="auto">
                <a:spcBef>
                  <a:spcPts val="0"/>
                </a:spcBef>
                <a:spcAft>
                  <a:spcPts val="0"/>
                </a:spcAft>
              </a:pPr>
              <a:endParaRPr lang="en-US" sz="1647">
                <a:solidFill>
                  <a:prstClr val="white"/>
                </a:solidFill>
                <a:latin typeface="Calibri"/>
              </a:endParaRPr>
            </a:p>
          </p:txBody>
        </p:sp>
        <p:sp>
          <p:nvSpPr>
            <p:cNvPr id="276" name="TextBox 275"/>
            <p:cNvSpPr txBox="1"/>
            <p:nvPr/>
          </p:nvSpPr>
          <p:spPr>
            <a:xfrm>
              <a:off x="11392168" y="4424501"/>
              <a:ext cx="479840" cy="369422"/>
            </a:xfrm>
            <a:prstGeom prst="rect">
              <a:avLst/>
            </a:prstGeom>
            <a:noFill/>
          </p:spPr>
          <p:txBody>
            <a:bodyPr wrap="square" lIns="53788" tIns="26894" rIns="53788" bIns="26894" rtlCol="0">
              <a:spAutoFit/>
            </a:bodyPr>
            <a:lstStyle/>
            <a:p>
              <a:pPr algn="r" defTabSz="829795" fontAlgn="auto">
                <a:spcBef>
                  <a:spcPts val="0"/>
                </a:spcBef>
                <a:spcAft>
                  <a:spcPts val="0"/>
                </a:spcAft>
              </a:pPr>
              <a:r>
                <a:rPr lang="en-US" sz="1059" dirty="0">
                  <a:solidFill>
                    <a:prstClr val="black"/>
                  </a:solidFill>
                  <a:latin typeface="Calibri"/>
                </a:rPr>
                <a:t>8</a:t>
              </a:r>
            </a:p>
          </p:txBody>
        </p:sp>
        <p:cxnSp>
          <p:nvCxnSpPr>
            <p:cNvPr id="277" name="Straight Connector 276"/>
            <p:cNvCxnSpPr/>
            <p:nvPr/>
          </p:nvCxnSpPr>
          <p:spPr>
            <a:xfrm flipV="1">
              <a:off x="11732177" y="4577019"/>
              <a:ext cx="264757" cy="2309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p:nvCxnSpPr>
          <p:spPr>
            <a:xfrm flipV="1">
              <a:off x="9384242" y="5591395"/>
              <a:ext cx="1641510" cy="30004"/>
            </a:xfrm>
            <a:prstGeom prst="line">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0" name="TextBox 279"/>
            <p:cNvSpPr txBox="1"/>
            <p:nvPr/>
          </p:nvSpPr>
          <p:spPr>
            <a:xfrm>
              <a:off x="10966409" y="5414601"/>
              <a:ext cx="648858" cy="369422"/>
            </a:xfrm>
            <a:prstGeom prst="rect">
              <a:avLst/>
            </a:prstGeom>
            <a:noFill/>
          </p:spPr>
          <p:txBody>
            <a:bodyPr wrap="square" lIns="53788" tIns="26894" rIns="53788" bIns="26894" rtlCol="0">
              <a:spAutoFit/>
            </a:bodyPr>
            <a:lstStyle/>
            <a:p>
              <a:pPr defTabSz="829795" fontAlgn="auto">
                <a:spcBef>
                  <a:spcPts val="0"/>
                </a:spcBef>
                <a:spcAft>
                  <a:spcPts val="0"/>
                </a:spcAft>
              </a:pPr>
              <a:r>
                <a:rPr lang="en-US" sz="1059" dirty="0">
                  <a:solidFill>
                    <a:prstClr val="black"/>
                  </a:solidFill>
                  <a:latin typeface="Calibri"/>
                </a:rPr>
                <a:t>  </a:t>
              </a:r>
              <a:r>
                <a:rPr lang="en-US" sz="1059" dirty="0" err="1">
                  <a:solidFill>
                    <a:prstClr val="black"/>
                  </a:solidFill>
                  <a:latin typeface="Calibri"/>
                </a:rPr>
                <a:t>cw</a:t>
              </a:r>
              <a:endParaRPr lang="en-US" sz="1059" dirty="0">
                <a:solidFill>
                  <a:prstClr val="black"/>
                </a:solidFill>
                <a:latin typeface="Calibri"/>
              </a:endParaRPr>
            </a:p>
          </p:txBody>
        </p:sp>
        <p:sp>
          <p:nvSpPr>
            <p:cNvPr id="281" name="TextBox 280"/>
            <p:cNvSpPr txBox="1"/>
            <p:nvPr/>
          </p:nvSpPr>
          <p:spPr>
            <a:xfrm>
              <a:off x="9556632" y="5260787"/>
              <a:ext cx="759541" cy="369422"/>
            </a:xfrm>
            <a:prstGeom prst="rect">
              <a:avLst/>
            </a:prstGeom>
            <a:noFill/>
          </p:spPr>
          <p:txBody>
            <a:bodyPr wrap="square" lIns="53788" tIns="26894" rIns="53788" bIns="26894" rtlCol="0">
              <a:spAutoFit/>
            </a:bodyPr>
            <a:lstStyle/>
            <a:p>
              <a:pPr algn="r" defTabSz="829795" fontAlgn="auto">
                <a:spcBef>
                  <a:spcPts val="0"/>
                </a:spcBef>
                <a:spcAft>
                  <a:spcPts val="0"/>
                </a:spcAft>
              </a:pPr>
              <a:r>
                <a:rPr lang="en-US" sz="1059" dirty="0" err="1">
                  <a:solidFill>
                    <a:prstClr val="black"/>
                  </a:solidFill>
                  <a:latin typeface="Calibri"/>
                </a:rPr>
                <a:t>cw</a:t>
              </a:r>
              <a:r>
                <a:rPr lang="en-US" sz="1059" dirty="0">
                  <a:solidFill>
                    <a:prstClr val="black"/>
                  </a:solidFill>
                  <a:latin typeface="Calibri"/>
                </a:rPr>
                <a:t>(4)</a:t>
              </a:r>
            </a:p>
          </p:txBody>
        </p:sp>
        <p:cxnSp>
          <p:nvCxnSpPr>
            <p:cNvPr id="285" name="Straight Connector 284"/>
            <p:cNvCxnSpPr>
              <a:stCxn id="286" idx="1"/>
            </p:cNvCxnSpPr>
            <p:nvPr/>
          </p:nvCxnSpPr>
          <p:spPr>
            <a:xfrm>
              <a:off x="10765535" y="3771267"/>
              <a:ext cx="228014" cy="6800"/>
            </a:xfrm>
            <a:prstGeom prst="line">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10765535" y="3586602"/>
              <a:ext cx="849731" cy="369422"/>
            </a:xfrm>
            <a:prstGeom prst="rect">
              <a:avLst/>
            </a:prstGeom>
            <a:noFill/>
          </p:spPr>
          <p:txBody>
            <a:bodyPr wrap="square" lIns="53788" tIns="26894" rIns="53788" bIns="26894" rtlCol="0">
              <a:spAutoFit/>
            </a:bodyPr>
            <a:lstStyle/>
            <a:p>
              <a:pPr defTabSz="829795" fontAlgn="auto">
                <a:spcBef>
                  <a:spcPts val="0"/>
                </a:spcBef>
                <a:spcAft>
                  <a:spcPts val="0"/>
                </a:spcAft>
              </a:pPr>
              <a:r>
                <a:rPr lang="en-US" sz="1059" dirty="0">
                  <a:solidFill>
                    <a:prstClr val="black"/>
                  </a:solidFill>
                  <a:latin typeface="Calibri"/>
                </a:rPr>
                <a:t>    DI</a:t>
              </a:r>
            </a:p>
          </p:txBody>
        </p:sp>
        <p:sp>
          <p:nvSpPr>
            <p:cNvPr id="287" name="TextBox 286"/>
            <p:cNvSpPr txBox="1"/>
            <p:nvPr/>
          </p:nvSpPr>
          <p:spPr>
            <a:xfrm>
              <a:off x="9969829" y="6435533"/>
              <a:ext cx="843861" cy="646510"/>
            </a:xfrm>
            <a:prstGeom prst="rect">
              <a:avLst/>
            </a:prstGeom>
            <a:noFill/>
          </p:spPr>
          <p:txBody>
            <a:bodyPr wrap="square" lIns="53788" tIns="26894" rIns="53788" bIns="26894" rtlCol="0">
              <a:spAutoFit/>
            </a:bodyPr>
            <a:lstStyle/>
            <a:p>
              <a:pPr algn="r" defTabSz="829795" fontAlgn="auto">
                <a:spcBef>
                  <a:spcPts val="0"/>
                </a:spcBef>
                <a:spcAft>
                  <a:spcPts val="0"/>
                </a:spcAft>
              </a:pPr>
              <a:r>
                <a:rPr lang="en-US" sz="1059" dirty="0" err="1">
                  <a:solidFill>
                    <a:prstClr val="black"/>
                  </a:solidFill>
                  <a:latin typeface="Calibri"/>
                </a:rPr>
                <a:t>kbData</a:t>
              </a:r>
              <a:endParaRPr lang="en-US" sz="1059" dirty="0">
                <a:solidFill>
                  <a:prstClr val="black"/>
                </a:solidFill>
                <a:latin typeface="Calibri"/>
              </a:endParaRPr>
            </a:p>
          </p:txBody>
        </p:sp>
        <p:cxnSp>
          <p:nvCxnSpPr>
            <p:cNvPr id="288" name="Straight Connector 287"/>
            <p:cNvCxnSpPr/>
            <p:nvPr/>
          </p:nvCxnSpPr>
          <p:spPr>
            <a:xfrm>
              <a:off x="11826799" y="5808868"/>
              <a:ext cx="0" cy="1023579"/>
            </a:xfrm>
            <a:prstGeom prst="line">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9" name="TextBox 288"/>
            <p:cNvSpPr txBox="1"/>
            <p:nvPr/>
          </p:nvSpPr>
          <p:spPr>
            <a:xfrm>
              <a:off x="11352445" y="6044008"/>
              <a:ext cx="1545405" cy="369422"/>
            </a:xfrm>
            <a:prstGeom prst="rect">
              <a:avLst/>
            </a:prstGeom>
            <a:noFill/>
          </p:spPr>
          <p:txBody>
            <a:bodyPr wrap="square" lIns="53788" tIns="26894" rIns="53788" bIns="26894" rtlCol="0">
              <a:spAutoFit/>
            </a:bodyPr>
            <a:lstStyle/>
            <a:p>
              <a:pPr algn="ctr" defTabSz="829795" fontAlgn="auto">
                <a:spcBef>
                  <a:spcPts val="0"/>
                </a:spcBef>
                <a:spcAft>
                  <a:spcPts val="0"/>
                </a:spcAft>
              </a:pPr>
              <a:r>
                <a:rPr lang="en-US" sz="1059" dirty="0">
                  <a:solidFill>
                    <a:prstClr val="black"/>
                  </a:solidFill>
                  <a:latin typeface="Calibri"/>
                </a:rPr>
                <a:t>scan</a:t>
              </a:r>
              <a:endParaRPr lang="en-US" sz="706" dirty="0">
                <a:solidFill>
                  <a:prstClr val="black"/>
                </a:solidFill>
                <a:latin typeface="Calibri"/>
              </a:endParaRPr>
            </a:p>
          </p:txBody>
        </p:sp>
        <p:cxnSp>
          <p:nvCxnSpPr>
            <p:cNvPr id="290" name="Straight Connector 289"/>
            <p:cNvCxnSpPr/>
            <p:nvPr/>
          </p:nvCxnSpPr>
          <p:spPr>
            <a:xfrm flipV="1">
              <a:off x="11661872" y="6054710"/>
              <a:ext cx="264757" cy="2309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p:nvCxnSpPr>
          <p:spPr>
            <a:xfrm flipH="1">
              <a:off x="9426583" y="1047803"/>
              <a:ext cx="39327" cy="4667197"/>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92" name="TextBox 291"/>
            <p:cNvSpPr txBox="1"/>
            <p:nvPr/>
          </p:nvSpPr>
          <p:spPr>
            <a:xfrm>
              <a:off x="8783954" y="714994"/>
              <a:ext cx="570682" cy="369422"/>
            </a:xfrm>
            <a:prstGeom prst="rect">
              <a:avLst/>
            </a:prstGeom>
            <a:noFill/>
          </p:spPr>
          <p:txBody>
            <a:bodyPr wrap="square" lIns="53788" tIns="26894" rIns="53788" bIns="26894" rtlCol="0">
              <a:spAutoFit/>
            </a:bodyPr>
            <a:lstStyle/>
            <a:p>
              <a:pPr algn="r" defTabSz="829795" fontAlgn="auto">
                <a:spcBef>
                  <a:spcPts val="0"/>
                </a:spcBef>
                <a:spcAft>
                  <a:spcPts val="0"/>
                </a:spcAft>
              </a:pPr>
              <a:r>
                <a:rPr lang="en-US" sz="1059" dirty="0">
                  <a:solidFill>
                    <a:prstClr val="black"/>
                  </a:solidFill>
                  <a:latin typeface="Calibri"/>
                </a:rPr>
                <a:t>4</a:t>
              </a:r>
            </a:p>
          </p:txBody>
        </p:sp>
        <p:cxnSp>
          <p:nvCxnSpPr>
            <p:cNvPr id="293" name="Straight Connector 292"/>
            <p:cNvCxnSpPr/>
            <p:nvPr/>
          </p:nvCxnSpPr>
          <p:spPr>
            <a:xfrm flipV="1">
              <a:off x="9137789" y="915722"/>
              <a:ext cx="264757" cy="2309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9397068" y="4159960"/>
              <a:ext cx="76200" cy="8146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29795" fontAlgn="auto">
                <a:spcBef>
                  <a:spcPts val="0"/>
                </a:spcBef>
                <a:spcAft>
                  <a:spcPts val="0"/>
                </a:spcAft>
              </a:pPr>
              <a:endParaRPr lang="en-US" sz="1647">
                <a:solidFill>
                  <a:prstClr val="white"/>
                </a:solidFill>
                <a:latin typeface="Calibri"/>
              </a:endParaRPr>
            </a:p>
          </p:txBody>
        </p:sp>
        <p:sp>
          <p:nvSpPr>
            <p:cNvPr id="294" name="Oval 293"/>
            <p:cNvSpPr/>
            <p:nvPr/>
          </p:nvSpPr>
          <p:spPr>
            <a:xfrm>
              <a:off x="9386818" y="5570265"/>
              <a:ext cx="76200" cy="8146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29795" fontAlgn="auto">
                <a:spcBef>
                  <a:spcPts val="0"/>
                </a:spcBef>
                <a:spcAft>
                  <a:spcPts val="0"/>
                </a:spcAft>
              </a:pPr>
              <a:endParaRPr lang="en-US" sz="1647">
                <a:solidFill>
                  <a:prstClr val="white"/>
                </a:solidFill>
                <a:latin typeface="Calibri"/>
              </a:endParaRPr>
            </a:p>
          </p:txBody>
        </p:sp>
        <p:sp>
          <p:nvSpPr>
            <p:cNvPr id="295" name="Oval 294"/>
            <p:cNvSpPr/>
            <p:nvPr/>
          </p:nvSpPr>
          <p:spPr>
            <a:xfrm>
              <a:off x="9422956" y="980763"/>
              <a:ext cx="76200" cy="8146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29795" fontAlgn="auto">
                <a:spcBef>
                  <a:spcPts val="0"/>
                </a:spcBef>
                <a:spcAft>
                  <a:spcPts val="0"/>
                </a:spcAft>
              </a:pPr>
              <a:endParaRPr lang="en-US" sz="1647">
                <a:solidFill>
                  <a:prstClr val="white"/>
                </a:solidFill>
                <a:latin typeface="Calibri"/>
              </a:endParaRPr>
            </a:p>
          </p:txBody>
        </p:sp>
        <p:sp>
          <p:nvSpPr>
            <p:cNvPr id="296" name="TextBox 295"/>
            <p:cNvSpPr txBox="1"/>
            <p:nvPr/>
          </p:nvSpPr>
          <p:spPr>
            <a:xfrm>
              <a:off x="11374641" y="5908178"/>
              <a:ext cx="479840" cy="369422"/>
            </a:xfrm>
            <a:prstGeom prst="rect">
              <a:avLst/>
            </a:prstGeom>
            <a:noFill/>
          </p:spPr>
          <p:txBody>
            <a:bodyPr wrap="square" lIns="53788" tIns="26894" rIns="53788" bIns="26894" rtlCol="0">
              <a:spAutoFit/>
            </a:bodyPr>
            <a:lstStyle/>
            <a:p>
              <a:pPr algn="r" defTabSz="829795" fontAlgn="auto">
                <a:spcBef>
                  <a:spcPts val="0"/>
                </a:spcBef>
                <a:spcAft>
                  <a:spcPts val="0"/>
                </a:spcAft>
              </a:pPr>
              <a:r>
                <a:rPr lang="en-US" sz="1059" dirty="0">
                  <a:solidFill>
                    <a:prstClr val="black"/>
                  </a:solidFill>
                  <a:latin typeface="Calibri"/>
                </a:rPr>
                <a:t>8</a:t>
              </a:r>
            </a:p>
          </p:txBody>
        </p:sp>
        <p:sp>
          <p:nvSpPr>
            <p:cNvPr id="297" name="Rounded Rectangle 296"/>
            <p:cNvSpPr/>
            <p:nvPr/>
          </p:nvSpPr>
          <p:spPr>
            <a:xfrm>
              <a:off x="8686800" y="304800"/>
              <a:ext cx="6019799" cy="6142061"/>
            </a:xfrm>
            <a:prstGeom prst="roundRect">
              <a:avLst>
                <a:gd name="adj" fmla="val 1349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3788" tIns="26894" rIns="53788" bIns="26894" spcCol="0" rtlCol="0" anchor="ctr"/>
            <a:lstStyle/>
            <a:p>
              <a:pPr algn="ctr" defTabSz="829795" fontAlgn="auto">
                <a:spcBef>
                  <a:spcPts val="0"/>
                </a:spcBef>
                <a:spcAft>
                  <a:spcPts val="0"/>
                </a:spcAft>
              </a:pPr>
              <a:endParaRPr lang="en-US" sz="1647">
                <a:solidFill>
                  <a:prstClr val="white"/>
                </a:solidFill>
                <a:latin typeface="Calibri"/>
              </a:endParaRPr>
            </a:p>
          </p:txBody>
        </p:sp>
        <p:sp>
          <p:nvSpPr>
            <p:cNvPr id="298" name="TextBox 297"/>
            <p:cNvSpPr txBox="1"/>
            <p:nvPr/>
          </p:nvSpPr>
          <p:spPr>
            <a:xfrm>
              <a:off x="9094061" y="269985"/>
              <a:ext cx="1915824" cy="523228"/>
            </a:xfrm>
            <a:prstGeom prst="rect">
              <a:avLst/>
            </a:prstGeom>
            <a:noFill/>
          </p:spPr>
          <p:txBody>
            <a:bodyPr wrap="square" lIns="53788" tIns="26894" rIns="53788" bIns="26894" rtlCol="0">
              <a:spAutoFit/>
            </a:bodyPr>
            <a:lstStyle/>
            <a:p>
              <a:pPr algn="ctr" defTabSz="829795" fontAlgn="auto">
                <a:spcBef>
                  <a:spcPts val="0"/>
                </a:spcBef>
                <a:spcAft>
                  <a:spcPts val="0"/>
                </a:spcAft>
              </a:pPr>
              <a:r>
                <a:rPr lang="en-US" sz="1647" b="1" dirty="0">
                  <a:solidFill>
                    <a:prstClr val="black"/>
                  </a:solidFill>
                  <a:latin typeface="Calibri"/>
                </a:rPr>
                <a:t>Lec11_dp</a:t>
              </a:r>
              <a:endParaRPr lang="en-US" sz="2588" b="1" dirty="0">
                <a:solidFill>
                  <a:prstClr val="black"/>
                </a:solidFill>
                <a:latin typeface="Calibri"/>
              </a:endParaRPr>
            </a:p>
          </p:txBody>
        </p:sp>
        <p:sp>
          <p:nvSpPr>
            <p:cNvPr id="299" name="TextBox 298"/>
            <p:cNvSpPr txBox="1"/>
            <p:nvPr/>
          </p:nvSpPr>
          <p:spPr>
            <a:xfrm>
              <a:off x="11377768" y="6424206"/>
              <a:ext cx="1545405" cy="369422"/>
            </a:xfrm>
            <a:prstGeom prst="rect">
              <a:avLst/>
            </a:prstGeom>
            <a:noFill/>
          </p:spPr>
          <p:txBody>
            <a:bodyPr wrap="square" lIns="53788" tIns="26894" rIns="53788" bIns="26894" rtlCol="0">
              <a:spAutoFit/>
            </a:bodyPr>
            <a:lstStyle/>
            <a:p>
              <a:pPr algn="ctr" defTabSz="829795" fontAlgn="auto">
                <a:spcBef>
                  <a:spcPts val="0"/>
                </a:spcBef>
                <a:spcAft>
                  <a:spcPts val="0"/>
                </a:spcAft>
              </a:pPr>
              <a:r>
                <a:rPr lang="en-US" sz="1059" dirty="0">
                  <a:solidFill>
                    <a:prstClr val="black"/>
                  </a:solidFill>
                  <a:latin typeface="Calibri"/>
                </a:rPr>
                <a:t>scan</a:t>
              </a:r>
              <a:endParaRPr lang="en-US" sz="706" dirty="0">
                <a:solidFill>
                  <a:prstClr val="black"/>
                </a:solidFill>
                <a:latin typeface="Calibri"/>
              </a:endParaRPr>
            </a:p>
          </p:txBody>
        </p:sp>
        <p:cxnSp>
          <p:nvCxnSpPr>
            <p:cNvPr id="300" name="Straight Connector 299"/>
            <p:cNvCxnSpPr/>
            <p:nvPr/>
          </p:nvCxnSpPr>
          <p:spPr>
            <a:xfrm flipV="1">
              <a:off x="10765536" y="3770111"/>
              <a:ext cx="6560" cy="2979946"/>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01" name="TextBox 300"/>
            <p:cNvSpPr txBox="1"/>
            <p:nvPr/>
          </p:nvSpPr>
          <p:spPr>
            <a:xfrm>
              <a:off x="9945820" y="6077528"/>
              <a:ext cx="843861" cy="646510"/>
            </a:xfrm>
            <a:prstGeom prst="rect">
              <a:avLst/>
            </a:prstGeom>
            <a:noFill/>
          </p:spPr>
          <p:txBody>
            <a:bodyPr wrap="square" lIns="53788" tIns="26894" rIns="53788" bIns="26894" rtlCol="0">
              <a:spAutoFit/>
            </a:bodyPr>
            <a:lstStyle/>
            <a:p>
              <a:pPr algn="r" defTabSz="829795" fontAlgn="auto">
                <a:spcBef>
                  <a:spcPts val="0"/>
                </a:spcBef>
                <a:spcAft>
                  <a:spcPts val="0"/>
                </a:spcAft>
              </a:pPr>
              <a:r>
                <a:rPr lang="en-US" sz="1059" dirty="0" err="1">
                  <a:solidFill>
                    <a:prstClr val="black"/>
                  </a:solidFill>
                  <a:latin typeface="Calibri"/>
                </a:rPr>
                <a:t>kbData</a:t>
              </a:r>
              <a:endParaRPr lang="en-US" sz="1059" dirty="0">
                <a:solidFill>
                  <a:prstClr val="black"/>
                </a:solidFill>
                <a:latin typeface="Calibri"/>
              </a:endParaRPr>
            </a:p>
          </p:txBody>
        </p:sp>
        <p:sp>
          <p:nvSpPr>
            <p:cNvPr id="303" name="TextBox 302"/>
            <p:cNvSpPr txBox="1"/>
            <p:nvPr/>
          </p:nvSpPr>
          <p:spPr>
            <a:xfrm>
              <a:off x="7840996" y="692892"/>
              <a:ext cx="759541" cy="369422"/>
            </a:xfrm>
            <a:prstGeom prst="rect">
              <a:avLst/>
            </a:prstGeom>
            <a:noFill/>
          </p:spPr>
          <p:txBody>
            <a:bodyPr wrap="square" lIns="53788" tIns="26894" rIns="53788" bIns="26894" rtlCol="0">
              <a:spAutoFit/>
            </a:bodyPr>
            <a:lstStyle/>
            <a:p>
              <a:pPr algn="r" defTabSz="829795" fontAlgn="auto">
                <a:spcBef>
                  <a:spcPts val="0"/>
                </a:spcBef>
                <a:spcAft>
                  <a:spcPts val="0"/>
                </a:spcAft>
              </a:pPr>
              <a:r>
                <a:rPr lang="en-US" sz="1059" dirty="0" err="1">
                  <a:solidFill>
                    <a:prstClr val="black"/>
                  </a:solidFill>
                  <a:latin typeface="Calibri"/>
                </a:rPr>
                <a:t>cw</a:t>
              </a:r>
              <a:endParaRPr lang="en-US" sz="1059" dirty="0">
                <a:solidFill>
                  <a:prstClr val="black"/>
                </a:solidFill>
                <a:latin typeface="Calibri"/>
              </a:endParaRPr>
            </a:p>
          </p:txBody>
        </p:sp>
        <p:sp>
          <p:nvSpPr>
            <p:cNvPr id="304" name="TextBox 303"/>
            <p:cNvSpPr txBox="1"/>
            <p:nvPr/>
          </p:nvSpPr>
          <p:spPr>
            <a:xfrm>
              <a:off x="8169893" y="2628635"/>
              <a:ext cx="455114" cy="369422"/>
            </a:xfrm>
            <a:prstGeom prst="rect">
              <a:avLst/>
            </a:prstGeom>
            <a:noFill/>
          </p:spPr>
          <p:txBody>
            <a:bodyPr wrap="square" lIns="53788" tIns="26894" rIns="53788" bIns="26894" rtlCol="0">
              <a:spAutoFit/>
            </a:bodyPr>
            <a:lstStyle/>
            <a:p>
              <a:pPr defTabSz="829795" fontAlgn="auto">
                <a:spcBef>
                  <a:spcPts val="0"/>
                </a:spcBef>
                <a:spcAft>
                  <a:spcPts val="0"/>
                </a:spcAft>
              </a:pPr>
              <a:r>
                <a:rPr lang="en-US" sz="1059" dirty="0" err="1">
                  <a:solidFill>
                    <a:prstClr val="black"/>
                  </a:solidFill>
                  <a:latin typeface="Calibri"/>
                </a:rPr>
                <a:t>sw</a:t>
              </a:r>
              <a:endParaRPr lang="en-US" sz="1059" dirty="0">
                <a:solidFill>
                  <a:prstClr val="black"/>
                </a:solidFill>
                <a:latin typeface="Calibri"/>
              </a:endParaRPr>
            </a:p>
          </p:txBody>
        </p:sp>
        <p:sp>
          <p:nvSpPr>
            <p:cNvPr id="305" name="Rounded Rectangle 304"/>
            <p:cNvSpPr/>
            <p:nvPr/>
          </p:nvSpPr>
          <p:spPr>
            <a:xfrm>
              <a:off x="1295399" y="311040"/>
              <a:ext cx="6808473" cy="5732967"/>
            </a:xfrm>
            <a:prstGeom prst="roundRect">
              <a:avLst>
                <a:gd name="adj" fmla="val 1349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3788" tIns="26894" rIns="53788" bIns="26894" spcCol="0" rtlCol="0" anchor="ctr"/>
            <a:lstStyle/>
            <a:p>
              <a:pPr algn="ctr" defTabSz="829795" fontAlgn="auto">
                <a:spcBef>
                  <a:spcPts val="0"/>
                </a:spcBef>
                <a:spcAft>
                  <a:spcPts val="0"/>
                </a:spcAft>
              </a:pPr>
              <a:endParaRPr lang="en-US" sz="1647">
                <a:solidFill>
                  <a:prstClr val="white"/>
                </a:solidFill>
                <a:latin typeface="Calibri"/>
              </a:endParaRPr>
            </a:p>
          </p:txBody>
        </p:sp>
        <p:sp>
          <p:nvSpPr>
            <p:cNvPr id="306" name="TextBox 305"/>
            <p:cNvSpPr txBox="1"/>
            <p:nvPr/>
          </p:nvSpPr>
          <p:spPr>
            <a:xfrm>
              <a:off x="1671373" y="308085"/>
              <a:ext cx="1915824" cy="523228"/>
            </a:xfrm>
            <a:prstGeom prst="rect">
              <a:avLst/>
            </a:prstGeom>
            <a:noFill/>
          </p:spPr>
          <p:txBody>
            <a:bodyPr wrap="square" lIns="53788" tIns="26894" rIns="53788" bIns="26894" rtlCol="0">
              <a:spAutoFit/>
            </a:bodyPr>
            <a:lstStyle/>
            <a:p>
              <a:pPr algn="ctr" defTabSz="829795" fontAlgn="auto">
                <a:spcBef>
                  <a:spcPts val="0"/>
                </a:spcBef>
                <a:spcAft>
                  <a:spcPts val="0"/>
                </a:spcAft>
              </a:pPr>
              <a:r>
                <a:rPr lang="en-US" sz="1647" b="1" dirty="0">
                  <a:solidFill>
                    <a:prstClr val="black"/>
                  </a:solidFill>
                  <a:latin typeface="Calibri"/>
                </a:rPr>
                <a:t>Lec11_cu</a:t>
              </a:r>
              <a:endParaRPr lang="en-US" sz="2588" b="1" dirty="0">
                <a:solidFill>
                  <a:prstClr val="black"/>
                </a:solidFill>
                <a:latin typeface="Calibri"/>
              </a:endParaRPr>
            </a:p>
          </p:txBody>
        </p:sp>
        <p:sp>
          <p:nvSpPr>
            <p:cNvPr id="307" name="TextBox 306"/>
            <p:cNvSpPr txBox="1"/>
            <p:nvPr/>
          </p:nvSpPr>
          <p:spPr>
            <a:xfrm>
              <a:off x="7961283" y="6401280"/>
              <a:ext cx="843861" cy="369422"/>
            </a:xfrm>
            <a:prstGeom prst="rect">
              <a:avLst/>
            </a:prstGeom>
            <a:noFill/>
          </p:spPr>
          <p:txBody>
            <a:bodyPr wrap="square" lIns="53788" tIns="26894" rIns="53788" bIns="26894" rtlCol="0">
              <a:spAutoFit/>
            </a:bodyPr>
            <a:lstStyle/>
            <a:p>
              <a:pPr algn="r" defTabSz="829795" fontAlgn="auto">
                <a:spcBef>
                  <a:spcPts val="0"/>
                </a:spcBef>
                <a:spcAft>
                  <a:spcPts val="0"/>
                </a:spcAft>
              </a:pPr>
              <a:r>
                <a:rPr lang="en-US" sz="1059" dirty="0">
                  <a:solidFill>
                    <a:prstClr val="black"/>
                  </a:solidFill>
                  <a:latin typeface="Calibri"/>
                </a:rPr>
                <a:t>Busy</a:t>
              </a:r>
            </a:p>
          </p:txBody>
        </p:sp>
        <p:cxnSp>
          <p:nvCxnSpPr>
            <p:cNvPr id="308" name="Straight Connector 307"/>
            <p:cNvCxnSpPr/>
            <p:nvPr/>
          </p:nvCxnSpPr>
          <p:spPr>
            <a:xfrm flipH="1">
              <a:off x="8116816" y="4523753"/>
              <a:ext cx="274288" cy="2382"/>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endCxn id="307" idx="0"/>
            </p:cNvCxnSpPr>
            <p:nvPr/>
          </p:nvCxnSpPr>
          <p:spPr>
            <a:xfrm>
              <a:off x="8372497" y="4517356"/>
              <a:ext cx="10717" cy="1883923"/>
            </a:xfrm>
            <a:prstGeom prst="line">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4" name="Oval 313"/>
            <p:cNvSpPr/>
            <p:nvPr/>
          </p:nvSpPr>
          <p:spPr>
            <a:xfrm>
              <a:off x="1752600" y="1207540"/>
              <a:ext cx="990600" cy="100226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29795" fontAlgn="auto">
                <a:spcBef>
                  <a:spcPts val="0"/>
                </a:spcBef>
                <a:spcAft>
                  <a:spcPts val="0"/>
                </a:spcAft>
              </a:pPr>
              <a:endParaRPr lang="en-US" sz="1647">
                <a:solidFill>
                  <a:prstClr val="white"/>
                </a:solidFill>
                <a:latin typeface="Calibri"/>
              </a:endParaRPr>
            </a:p>
          </p:txBody>
        </p:sp>
        <p:sp>
          <p:nvSpPr>
            <p:cNvPr id="315" name="TextBox 314"/>
            <p:cNvSpPr txBox="1"/>
            <p:nvPr/>
          </p:nvSpPr>
          <p:spPr>
            <a:xfrm>
              <a:off x="1768232" y="1322739"/>
              <a:ext cx="858532" cy="276986"/>
            </a:xfrm>
            <a:prstGeom prst="rect">
              <a:avLst/>
            </a:prstGeom>
            <a:noFill/>
          </p:spPr>
          <p:txBody>
            <a:bodyPr wrap="square" lIns="53788" tIns="26894" rIns="53788" bIns="26894" rtlCol="0">
              <a:spAutoFit/>
            </a:bodyPr>
            <a:lstStyle/>
            <a:p>
              <a:pPr algn="r" defTabSz="829795" fontAlgn="auto">
                <a:spcBef>
                  <a:spcPts val="0"/>
                </a:spcBef>
                <a:spcAft>
                  <a:spcPts val="0"/>
                </a:spcAft>
              </a:pPr>
              <a:r>
                <a:rPr lang="en-US" sz="706" dirty="0" err="1">
                  <a:solidFill>
                    <a:prstClr val="black"/>
                  </a:solidFill>
                  <a:latin typeface="Calibri"/>
                </a:rPr>
                <a:t>clearBusy</a:t>
              </a:r>
              <a:endParaRPr lang="en-US" sz="706" dirty="0">
                <a:solidFill>
                  <a:prstClr val="black"/>
                </a:solidFill>
                <a:latin typeface="Calibri"/>
              </a:endParaRPr>
            </a:p>
          </p:txBody>
        </p:sp>
        <p:sp>
          <p:nvSpPr>
            <p:cNvPr id="316" name="Oval 315"/>
            <p:cNvSpPr/>
            <p:nvPr/>
          </p:nvSpPr>
          <p:spPr>
            <a:xfrm>
              <a:off x="3141406" y="1217044"/>
              <a:ext cx="990600" cy="100226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29795" fontAlgn="auto">
                <a:spcBef>
                  <a:spcPts val="0"/>
                </a:spcBef>
                <a:spcAft>
                  <a:spcPts val="0"/>
                </a:spcAft>
              </a:pPr>
              <a:endParaRPr lang="en-US" sz="1647">
                <a:solidFill>
                  <a:prstClr val="white"/>
                </a:solidFill>
                <a:latin typeface="Calibri"/>
              </a:endParaRPr>
            </a:p>
          </p:txBody>
        </p:sp>
        <p:sp>
          <p:nvSpPr>
            <p:cNvPr id="317" name="TextBox 316"/>
            <p:cNvSpPr txBox="1"/>
            <p:nvPr/>
          </p:nvSpPr>
          <p:spPr>
            <a:xfrm>
              <a:off x="3157038" y="1332244"/>
              <a:ext cx="858532" cy="276986"/>
            </a:xfrm>
            <a:prstGeom prst="rect">
              <a:avLst/>
            </a:prstGeom>
            <a:noFill/>
          </p:spPr>
          <p:txBody>
            <a:bodyPr wrap="square" lIns="53788" tIns="26894" rIns="53788" bIns="26894" rtlCol="0">
              <a:spAutoFit/>
            </a:bodyPr>
            <a:lstStyle/>
            <a:p>
              <a:pPr algn="r" defTabSz="829795" fontAlgn="auto">
                <a:spcBef>
                  <a:spcPts val="0"/>
                </a:spcBef>
                <a:spcAft>
                  <a:spcPts val="0"/>
                </a:spcAft>
              </a:pPr>
              <a:r>
                <a:rPr lang="en-US" sz="706" dirty="0" err="1">
                  <a:solidFill>
                    <a:prstClr val="black"/>
                  </a:solidFill>
                  <a:latin typeface="Calibri"/>
                </a:rPr>
                <a:t>waitStart</a:t>
              </a:r>
              <a:endParaRPr lang="en-US" sz="706" dirty="0">
                <a:solidFill>
                  <a:prstClr val="black"/>
                </a:solidFill>
                <a:latin typeface="Calibri"/>
              </a:endParaRPr>
            </a:p>
          </p:txBody>
        </p:sp>
        <p:cxnSp>
          <p:nvCxnSpPr>
            <p:cNvPr id="318" name="Straight Connector 317"/>
            <p:cNvCxnSpPr>
              <a:stCxn id="314" idx="6"/>
            </p:cNvCxnSpPr>
            <p:nvPr/>
          </p:nvCxnSpPr>
          <p:spPr>
            <a:xfrm>
              <a:off x="2743200" y="1708670"/>
              <a:ext cx="413838" cy="8029"/>
            </a:xfrm>
            <a:prstGeom prst="line">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Curved Connector 98"/>
            <p:cNvCxnSpPr>
              <a:stCxn id="316" idx="7"/>
              <a:endCxn id="316" idx="1"/>
            </p:cNvCxnSpPr>
            <p:nvPr/>
          </p:nvCxnSpPr>
          <p:spPr>
            <a:xfrm rot="16200000" flipV="1">
              <a:off x="3636706" y="1013592"/>
              <a:ext cx="12700" cy="700460"/>
            </a:xfrm>
            <a:prstGeom prst="curvedConnector3">
              <a:avLst>
                <a:gd name="adj1" fmla="val 453073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0" name="TextBox 319"/>
            <p:cNvSpPr txBox="1"/>
            <p:nvPr/>
          </p:nvSpPr>
          <p:spPr>
            <a:xfrm>
              <a:off x="3411882" y="607945"/>
              <a:ext cx="949006" cy="307617"/>
            </a:xfrm>
            <a:prstGeom prst="rect">
              <a:avLst/>
            </a:prstGeom>
            <a:noFill/>
          </p:spPr>
          <p:txBody>
            <a:bodyPr wrap="square" lIns="53788" tIns="26894" rIns="53788" bIns="26894" rtlCol="0">
              <a:spAutoFit/>
            </a:bodyPr>
            <a:lstStyle/>
            <a:p>
              <a:pPr algn="r" defTabSz="829795" fontAlgn="auto">
                <a:spcBef>
                  <a:spcPts val="0"/>
                </a:spcBef>
                <a:spcAft>
                  <a:spcPts val="0"/>
                </a:spcAft>
              </a:pPr>
              <a:r>
                <a:rPr lang="en-US" sz="823" dirty="0" err="1">
                  <a:solidFill>
                    <a:prstClr val="black"/>
                  </a:solidFill>
                  <a:latin typeface="Calibri"/>
                </a:rPr>
                <a:t>kbclk</a:t>
              </a:r>
              <a:endParaRPr lang="en-US" sz="823" dirty="0">
                <a:solidFill>
                  <a:prstClr val="black"/>
                </a:solidFill>
                <a:latin typeface="Calibri"/>
              </a:endParaRPr>
            </a:p>
          </p:txBody>
        </p:sp>
        <p:sp>
          <p:nvSpPr>
            <p:cNvPr id="321" name="Oval 320"/>
            <p:cNvSpPr/>
            <p:nvPr/>
          </p:nvSpPr>
          <p:spPr>
            <a:xfrm>
              <a:off x="4551058" y="1267932"/>
              <a:ext cx="990600" cy="100226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29795" fontAlgn="auto">
                <a:spcBef>
                  <a:spcPts val="0"/>
                </a:spcBef>
                <a:spcAft>
                  <a:spcPts val="0"/>
                </a:spcAft>
              </a:pPr>
              <a:endParaRPr lang="en-US" sz="1647">
                <a:solidFill>
                  <a:prstClr val="white"/>
                </a:solidFill>
                <a:latin typeface="Calibri"/>
              </a:endParaRPr>
            </a:p>
          </p:txBody>
        </p:sp>
        <p:sp>
          <p:nvSpPr>
            <p:cNvPr id="322" name="TextBox 321"/>
            <p:cNvSpPr txBox="1"/>
            <p:nvPr/>
          </p:nvSpPr>
          <p:spPr>
            <a:xfrm>
              <a:off x="4502192" y="1381323"/>
              <a:ext cx="858532" cy="276986"/>
            </a:xfrm>
            <a:prstGeom prst="rect">
              <a:avLst/>
            </a:prstGeom>
            <a:noFill/>
          </p:spPr>
          <p:txBody>
            <a:bodyPr wrap="square" lIns="53788" tIns="26894" rIns="53788" bIns="26894" rtlCol="0">
              <a:spAutoFit/>
            </a:bodyPr>
            <a:lstStyle/>
            <a:p>
              <a:pPr algn="r" defTabSz="829795" fontAlgn="auto">
                <a:spcBef>
                  <a:spcPts val="0"/>
                </a:spcBef>
                <a:spcAft>
                  <a:spcPts val="0"/>
                </a:spcAft>
              </a:pPr>
              <a:r>
                <a:rPr lang="en-US" sz="706" dirty="0" err="1">
                  <a:solidFill>
                    <a:prstClr val="black"/>
                  </a:solidFill>
                  <a:latin typeface="Calibri"/>
                </a:rPr>
                <a:t>setBusy</a:t>
              </a:r>
              <a:endParaRPr lang="en-US" sz="706" dirty="0">
                <a:solidFill>
                  <a:prstClr val="black"/>
                </a:solidFill>
                <a:latin typeface="Calibri"/>
              </a:endParaRPr>
            </a:p>
          </p:txBody>
        </p:sp>
        <p:cxnSp>
          <p:nvCxnSpPr>
            <p:cNvPr id="323" name="Straight Connector 322"/>
            <p:cNvCxnSpPr/>
            <p:nvPr/>
          </p:nvCxnSpPr>
          <p:spPr>
            <a:xfrm>
              <a:off x="4152852" y="1759558"/>
              <a:ext cx="413838" cy="8029"/>
            </a:xfrm>
            <a:prstGeom prst="line">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5" name="TextBox 324"/>
            <p:cNvSpPr txBox="1"/>
            <p:nvPr/>
          </p:nvSpPr>
          <p:spPr>
            <a:xfrm>
              <a:off x="3725847" y="1340801"/>
              <a:ext cx="949006" cy="307617"/>
            </a:xfrm>
            <a:prstGeom prst="rect">
              <a:avLst/>
            </a:prstGeom>
            <a:noFill/>
          </p:spPr>
          <p:txBody>
            <a:bodyPr wrap="square" lIns="53788" tIns="26894" rIns="53788" bIns="26894" rtlCol="0">
              <a:spAutoFit/>
            </a:bodyPr>
            <a:lstStyle/>
            <a:p>
              <a:pPr algn="r" defTabSz="829795" fontAlgn="auto">
                <a:spcBef>
                  <a:spcPts val="0"/>
                </a:spcBef>
                <a:spcAft>
                  <a:spcPts val="0"/>
                </a:spcAft>
              </a:pPr>
              <a:r>
                <a:rPr lang="en-US" sz="823" dirty="0" err="1">
                  <a:solidFill>
                    <a:prstClr val="black"/>
                  </a:solidFill>
                  <a:latin typeface="Calibri"/>
                </a:rPr>
                <a:t>kbclk</a:t>
              </a:r>
              <a:r>
                <a:rPr lang="en-US" sz="823" dirty="0">
                  <a:solidFill>
                    <a:prstClr val="black"/>
                  </a:solidFill>
                  <a:latin typeface="Calibri"/>
                </a:rPr>
                <a:t>’</a:t>
              </a:r>
            </a:p>
          </p:txBody>
        </p:sp>
        <p:sp>
          <p:nvSpPr>
            <p:cNvPr id="326" name="Oval 325"/>
            <p:cNvSpPr/>
            <p:nvPr/>
          </p:nvSpPr>
          <p:spPr>
            <a:xfrm>
              <a:off x="5960710" y="1267932"/>
              <a:ext cx="990600" cy="100226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29795" fontAlgn="auto">
                <a:spcBef>
                  <a:spcPts val="0"/>
                </a:spcBef>
                <a:spcAft>
                  <a:spcPts val="0"/>
                </a:spcAft>
              </a:pPr>
              <a:endParaRPr lang="en-US" sz="1647">
                <a:solidFill>
                  <a:prstClr val="white"/>
                </a:solidFill>
                <a:latin typeface="Calibri"/>
              </a:endParaRPr>
            </a:p>
          </p:txBody>
        </p:sp>
        <p:sp>
          <p:nvSpPr>
            <p:cNvPr id="327" name="TextBox 326"/>
            <p:cNvSpPr txBox="1"/>
            <p:nvPr/>
          </p:nvSpPr>
          <p:spPr>
            <a:xfrm>
              <a:off x="5845243" y="1392033"/>
              <a:ext cx="858532" cy="276986"/>
            </a:xfrm>
            <a:prstGeom prst="rect">
              <a:avLst/>
            </a:prstGeom>
            <a:noFill/>
          </p:spPr>
          <p:txBody>
            <a:bodyPr wrap="square" lIns="53788" tIns="26894" rIns="53788" bIns="26894" rtlCol="0">
              <a:spAutoFit/>
            </a:bodyPr>
            <a:lstStyle/>
            <a:p>
              <a:pPr algn="r" defTabSz="829795" fontAlgn="auto">
                <a:spcBef>
                  <a:spcPts val="0"/>
                </a:spcBef>
                <a:spcAft>
                  <a:spcPts val="0"/>
                </a:spcAft>
              </a:pPr>
              <a:r>
                <a:rPr lang="en-US" sz="706" dirty="0">
                  <a:solidFill>
                    <a:prstClr val="black"/>
                  </a:solidFill>
                  <a:latin typeface="Calibri"/>
                </a:rPr>
                <a:t>clear</a:t>
              </a:r>
            </a:p>
          </p:txBody>
        </p:sp>
        <p:cxnSp>
          <p:nvCxnSpPr>
            <p:cNvPr id="328" name="Straight Connector 327"/>
            <p:cNvCxnSpPr/>
            <p:nvPr/>
          </p:nvCxnSpPr>
          <p:spPr>
            <a:xfrm>
              <a:off x="5562504" y="1759558"/>
              <a:ext cx="413838" cy="8029"/>
            </a:xfrm>
            <a:prstGeom prst="line">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9" name="Oval 328"/>
            <p:cNvSpPr/>
            <p:nvPr/>
          </p:nvSpPr>
          <p:spPr>
            <a:xfrm>
              <a:off x="5171488" y="2425696"/>
              <a:ext cx="990600" cy="100226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29795" fontAlgn="auto">
                <a:spcBef>
                  <a:spcPts val="0"/>
                </a:spcBef>
                <a:spcAft>
                  <a:spcPts val="0"/>
                </a:spcAft>
              </a:pPr>
              <a:endParaRPr lang="en-US" sz="1647">
                <a:solidFill>
                  <a:prstClr val="white"/>
                </a:solidFill>
                <a:latin typeface="Calibri"/>
              </a:endParaRPr>
            </a:p>
          </p:txBody>
        </p:sp>
        <p:sp>
          <p:nvSpPr>
            <p:cNvPr id="330" name="TextBox 329"/>
            <p:cNvSpPr txBox="1"/>
            <p:nvPr/>
          </p:nvSpPr>
          <p:spPr>
            <a:xfrm>
              <a:off x="5141006" y="2548366"/>
              <a:ext cx="858532" cy="276986"/>
            </a:xfrm>
            <a:prstGeom prst="rect">
              <a:avLst/>
            </a:prstGeom>
            <a:noFill/>
          </p:spPr>
          <p:txBody>
            <a:bodyPr wrap="square" lIns="53788" tIns="26894" rIns="53788" bIns="26894" rtlCol="0">
              <a:spAutoFit/>
            </a:bodyPr>
            <a:lstStyle/>
            <a:p>
              <a:pPr algn="r" defTabSz="829795" fontAlgn="auto">
                <a:spcBef>
                  <a:spcPts val="0"/>
                </a:spcBef>
                <a:spcAft>
                  <a:spcPts val="0"/>
                </a:spcAft>
              </a:pPr>
              <a:r>
                <a:rPr lang="en-US" sz="706" dirty="0">
                  <a:solidFill>
                    <a:prstClr val="black"/>
                  </a:solidFill>
                  <a:latin typeface="Calibri"/>
                </a:rPr>
                <a:t>compare</a:t>
              </a:r>
            </a:p>
          </p:txBody>
        </p:sp>
        <p:cxnSp>
          <p:nvCxnSpPr>
            <p:cNvPr id="331" name="Straight Connector 330"/>
            <p:cNvCxnSpPr>
              <a:stCxn id="326" idx="3"/>
              <a:endCxn id="329" idx="7"/>
            </p:cNvCxnSpPr>
            <p:nvPr/>
          </p:nvCxnSpPr>
          <p:spPr>
            <a:xfrm flipH="1">
              <a:off x="6017018" y="2123414"/>
              <a:ext cx="88762" cy="449060"/>
            </a:xfrm>
            <a:prstGeom prst="line">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4" name="Oval 333"/>
            <p:cNvSpPr/>
            <p:nvPr/>
          </p:nvSpPr>
          <p:spPr>
            <a:xfrm>
              <a:off x="6701913" y="3318119"/>
              <a:ext cx="990600" cy="100226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29795" fontAlgn="auto">
                <a:spcBef>
                  <a:spcPts val="0"/>
                </a:spcBef>
                <a:spcAft>
                  <a:spcPts val="0"/>
                </a:spcAft>
              </a:pPr>
              <a:endParaRPr lang="en-US" sz="1647">
                <a:solidFill>
                  <a:prstClr val="white"/>
                </a:solidFill>
                <a:latin typeface="Calibri"/>
              </a:endParaRPr>
            </a:p>
          </p:txBody>
        </p:sp>
        <p:sp>
          <p:nvSpPr>
            <p:cNvPr id="335" name="TextBox 334"/>
            <p:cNvSpPr txBox="1"/>
            <p:nvPr/>
          </p:nvSpPr>
          <p:spPr>
            <a:xfrm>
              <a:off x="6901872" y="3426912"/>
              <a:ext cx="553370" cy="276986"/>
            </a:xfrm>
            <a:prstGeom prst="rect">
              <a:avLst/>
            </a:prstGeom>
            <a:noFill/>
          </p:spPr>
          <p:txBody>
            <a:bodyPr wrap="square" lIns="53788" tIns="26894" rIns="53788" bIns="26894" rtlCol="0">
              <a:spAutoFit/>
            </a:bodyPr>
            <a:lstStyle/>
            <a:p>
              <a:pPr algn="r" defTabSz="829795" fontAlgn="auto">
                <a:spcBef>
                  <a:spcPts val="0"/>
                </a:spcBef>
                <a:spcAft>
                  <a:spcPts val="0"/>
                </a:spcAft>
              </a:pPr>
              <a:r>
                <a:rPr lang="en-US" sz="706" dirty="0">
                  <a:solidFill>
                    <a:prstClr val="black"/>
                  </a:solidFill>
                  <a:latin typeface="Calibri"/>
                </a:rPr>
                <a:t>wait1</a:t>
              </a:r>
            </a:p>
          </p:txBody>
        </p:sp>
        <p:cxnSp>
          <p:nvCxnSpPr>
            <p:cNvPr id="336" name="Straight Connector 335"/>
            <p:cNvCxnSpPr>
              <a:stCxn id="329" idx="6"/>
              <a:endCxn id="334" idx="1"/>
            </p:cNvCxnSpPr>
            <p:nvPr/>
          </p:nvCxnSpPr>
          <p:spPr>
            <a:xfrm>
              <a:off x="6162088" y="2926826"/>
              <a:ext cx="684895" cy="538071"/>
            </a:xfrm>
            <a:prstGeom prst="line">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1" name="TextBox 340"/>
            <p:cNvSpPr txBox="1"/>
            <p:nvPr/>
          </p:nvSpPr>
          <p:spPr>
            <a:xfrm>
              <a:off x="6391868" y="2809413"/>
              <a:ext cx="559441" cy="369422"/>
            </a:xfrm>
            <a:prstGeom prst="rect">
              <a:avLst/>
            </a:prstGeom>
            <a:noFill/>
          </p:spPr>
          <p:txBody>
            <a:bodyPr wrap="square" lIns="53788" tIns="26894" rIns="53788" bIns="26894" rtlCol="0">
              <a:spAutoFit/>
            </a:bodyPr>
            <a:lstStyle/>
            <a:p>
              <a:pPr defTabSz="829795" fontAlgn="auto">
                <a:spcBef>
                  <a:spcPts val="0"/>
                </a:spcBef>
                <a:spcAft>
                  <a:spcPts val="0"/>
                </a:spcAft>
              </a:pPr>
              <a:r>
                <a:rPr lang="en-US" sz="1059" dirty="0" err="1">
                  <a:solidFill>
                    <a:prstClr val="black"/>
                  </a:solidFill>
                  <a:latin typeface="Calibri"/>
                </a:rPr>
                <a:t>sw</a:t>
              </a:r>
              <a:r>
                <a:rPr lang="en-US" sz="1059" dirty="0">
                  <a:solidFill>
                    <a:prstClr val="black"/>
                  </a:solidFill>
                  <a:latin typeface="Calibri"/>
                </a:rPr>
                <a:t>’</a:t>
              </a:r>
            </a:p>
          </p:txBody>
        </p:sp>
        <p:cxnSp>
          <p:nvCxnSpPr>
            <p:cNvPr id="342" name="Curved Connector 341"/>
            <p:cNvCxnSpPr/>
            <p:nvPr/>
          </p:nvCxnSpPr>
          <p:spPr>
            <a:xfrm rot="16200000" flipV="1">
              <a:off x="7188108" y="3077600"/>
              <a:ext cx="12700" cy="700460"/>
            </a:xfrm>
            <a:prstGeom prst="curvedConnector3">
              <a:avLst>
                <a:gd name="adj1" fmla="val 453073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3" name="TextBox 342"/>
            <p:cNvSpPr txBox="1"/>
            <p:nvPr/>
          </p:nvSpPr>
          <p:spPr>
            <a:xfrm>
              <a:off x="6963284" y="2671952"/>
              <a:ext cx="949006" cy="307617"/>
            </a:xfrm>
            <a:prstGeom prst="rect">
              <a:avLst/>
            </a:prstGeom>
            <a:noFill/>
          </p:spPr>
          <p:txBody>
            <a:bodyPr wrap="square" lIns="53788" tIns="26894" rIns="53788" bIns="26894" rtlCol="0">
              <a:spAutoFit/>
            </a:bodyPr>
            <a:lstStyle/>
            <a:p>
              <a:pPr algn="r" defTabSz="829795" fontAlgn="auto">
                <a:spcBef>
                  <a:spcPts val="0"/>
                </a:spcBef>
                <a:spcAft>
                  <a:spcPts val="0"/>
                </a:spcAft>
              </a:pPr>
              <a:r>
                <a:rPr lang="en-US" sz="823" dirty="0" err="1">
                  <a:solidFill>
                    <a:prstClr val="black"/>
                  </a:solidFill>
                  <a:latin typeface="Calibri"/>
                </a:rPr>
                <a:t>kbclk</a:t>
              </a:r>
              <a:endParaRPr lang="en-US" sz="823" dirty="0">
                <a:solidFill>
                  <a:prstClr val="black"/>
                </a:solidFill>
                <a:latin typeface="Calibri"/>
              </a:endParaRPr>
            </a:p>
          </p:txBody>
        </p:sp>
        <p:sp>
          <p:nvSpPr>
            <p:cNvPr id="344" name="Oval 343"/>
            <p:cNvSpPr/>
            <p:nvPr/>
          </p:nvSpPr>
          <p:spPr>
            <a:xfrm>
              <a:off x="6705755" y="4729591"/>
              <a:ext cx="990600" cy="100226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29795" fontAlgn="auto">
                <a:spcBef>
                  <a:spcPts val="0"/>
                </a:spcBef>
                <a:spcAft>
                  <a:spcPts val="0"/>
                </a:spcAft>
              </a:pPr>
              <a:endParaRPr lang="en-US" sz="1647">
                <a:solidFill>
                  <a:prstClr val="white"/>
                </a:solidFill>
                <a:latin typeface="Calibri"/>
              </a:endParaRPr>
            </a:p>
          </p:txBody>
        </p:sp>
        <p:sp>
          <p:nvSpPr>
            <p:cNvPr id="345" name="TextBox 344"/>
            <p:cNvSpPr txBox="1"/>
            <p:nvPr/>
          </p:nvSpPr>
          <p:spPr>
            <a:xfrm>
              <a:off x="6522857" y="4793833"/>
              <a:ext cx="858532" cy="276986"/>
            </a:xfrm>
            <a:prstGeom prst="rect">
              <a:avLst/>
            </a:prstGeom>
            <a:noFill/>
          </p:spPr>
          <p:txBody>
            <a:bodyPr wrap="square" lIns="53788" tIns="26894" rIns="53788" bIns="26894" rtlCol="0">
              <a:spAutoFit/>
            </a:bodyPr>
            <a:lstStyle/>
            <a:p>
              <a:pPr algn="r" defTabSz="829795" fontAlgn="auto">
                <a:spcBef>
                  <a:spcPts val="0"/>
                </a:spcBef>
                <a:spcAft>
                  <a:spcPts val="0"/>
                </a:spcAft>
              </a:pPr>
              <a:r>
                <a:rPr lang="en-US" sz="706" dirty="0">
                  <a:solidFill>
                    <a:prstClr val="black"/>
                  </a:solidFill>
                  <a:latin typeface="Calibri"/>
                </a:rPr>
                <a:t>shift</a:t>
              </a:r>
            </a:p>
          </p:txBody>
        </p:sp>
        <p:cxnSp>
          <p:nvCxnSpPr>
            <p:cNvPr id="346" name="Straight Connector 345"/>
            <p:cNvCxnSpPr>
              <a:endCxn id="344" idx="0"/>
            </p:cNvCxnSpPr>
            <p:nvPr/>
          </p:nvCxnSpPr>
          <p:spPr>
            <a:xfrm>
              <a:off x="7191167" y="4314056"/>
              <a:ext cx="9888" cy="415535"/>
            </a:xfrm>
            <a:prstGeom prst="line">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8" name="TextBox 347"/>
            <p:cNvSpPr txBox="1"/>
            <p:nvPr/>
          </p:nvSpPr>
          <p:spPr>
            <a:xfrm>
              <a:off x="6852247" y="4350991"/>
              <a:ext cx="949006" cy="307617"/>
            </a:xfrm>
            <a:prstGeom prst="rect">
              <a:avLst/>
            </a:prstGeom>
            <a:noFill/>
          </p:spPr>
          <p:txBody>
            <a:bodyPr wrap="square" lIns="53788" tIns="26894" rIns="53788" bIns="26894" rtlCol="0">
              <a:spAutoFit/>
            </a:bodyPr>
            <a:lstStyle/>
            <a:p>
              <a:pPr algn="r" defTabSz="829795" fontAlgn="auto">
                <a:spcBef>
                  <a:spcPts val="0"/>
                </a:spcBef>
                <a:spcAft>
                  <a:spcPts val="0"/>
                </a:spcAft>
              </a:pPr>
              <a:r>
                <a:rPr lang="en-US" sz="823" dirty="0" err="1">
                  <a:solidFill>
                    <a:prstClr val="black"/>
                  </a:solidFill>
                  <a:latin typeface="Calibri"/>
                </a:rPr>
                <a:t>kbclk</a:t>
              </a:r>
              <a:r>
                <a:rPr lang="en-US" sz="823" dirty="0">
                  <a:solidFill>
                    <a:prstClr val="black"/>
                  </a:solidFill>
                  <a:latin typeface="Calibri"/>
                </a:rPr>
                <a:t>’</a:t>
              </a:r>
            </a:p>
          </p:txBody>
        </p:sp>
        <p:sp>
          <p:nvSpPr>
            <p:cNvPr id="349" name="Oval 348"/>
            <p:cNvSpPr/>
            <p:nvPr/>
          </p:nvSpPr>
          <p:spPr>
            <a:xfrm>
              <a:off x="5254835" y="4687130"/>
              <a:ext cx="990600" cy="100226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29795" fontAlgn="auto">
                <a:spcBef>
                  <a:spcPts val="0"/>
                </a:spcBef>
                <a:spcAft>
                  <a:spcPts val="0"/>
                </a:spcAft>
              </a:pPr>
              <a:endParaRPr lang="en-US" sz="1647">
                <a:solidFill>
                  <a:prstClr val="white"/>
                </a:solidFill>
                <a:latin typeface="Calibri"/>
              </a:endParaRPr>
            </a:p>
          </p:txBody>
        </p:sp>
        <p:sp>
          <p:nvSpPr>
            <p:cNvPr id="350" name="TextBox 349"/>
            <p:cNvSpPr txBox="1"/>
            <p:nvPr/>
          </p:nvSpPr>
          <p:spPr>
            <a:xfrm>
              <a:off x="5454792" y="4795924"/>
              <a:ext cx="553370" cy="276986"/>
            </a:xfrm>
            <a:prstGeom prst="rect">
              <a:avLst/>
            </a:prstGeom>
            <a:noFill/>
          </p:spPr>
          <p:txBody>
            <a:bodyPr wrap="square" lIns="53788" tIns="26894" rIns="53788" bIns="26894" rtlCol="0">
              <a:spAutoFit/>
            </a:bodyPr>
            <a:lstStyle/>
            <a:p>
              <a:pPr algn="r" defTabSz="829795" fontAlgn="auto">
                <a:spcBef>
                  <a:spcPts val="0"/>
                </a:spcBef>
                <a:spcAft>
                  <a:spcPts val="0"/>
                </a:spcAft>
              </a:pPr>
              <a:r>
                <a:rPr lang="en-US" sz="706" dirty="0">
                  <a:solidFill>
                    <a:prstClr val="black"/>
                  </a:solidFill>
                  <a:latin typeface="Calibri"/>
                </a:rPr>
                <a:t>wait0</a:t>
              </a:r>
            </a:p>
          </p:txBody>
        </p:sp>
        <p:cxnSp>
          <p:nvCxnSpPr>
            <p:cNvPr id="352" name="Curved Connector 351"/>
            <p:cNvCxnSpPr/>
            <p:nvPr/>
          </p:nvCxnSpPr>
          <p:spPr>
            <a:xfrm rot="16200000" flipV="1">
              <a:off x="5741030" y="4446611"/>
              <a:ext cx="12700" cy="700460"/>
            </a:xfrm>
            <a:prstGeom prst="curvedConnector3">
              <a:avLst>
                <a:gd name="adj1" fmla="val 453073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3" name="TextBox 352"/>
            <p:cNvSpPr txBox="1"/>
            <p:nvPr/>
          </p:nvSpPr>
          <p:spPr>
            <a:xfrm>
              <a:off x="5516207" y="4040964"/>
              <a:ext cx="949006" cy="307617"/>
            </a:xfrm>
            <a:prstGeom prst="rect">
              <a:avLst/>
            </a:prstGeom>
            <a:noFill/>
          </p:spPr>
          <p:txBody>
            <a:bodyPr wrap="square" lIns="53788" tIns="26894" rIns="53788" bIns="26894" rtlCol="0">
              <a:spAutoFit/>
            </a:bodyPr>
            <a:lstStyle/>
            <a:p>
              <a:pPr algn="r" defTabSz="829795" fontAlgn="auto">
                <a:spcBef>
                  <a:spcPts val="0"/>
                </a:spcBef>
                <a:spcAft>
                  <a:spcPts val="0"/>
                </a:spcAft>
              </a:pPr>
              <a:r>
                <a:rPr lang="en-US" sz="823" dirty="0" err="1">
                  <a:solidFill>
                    <a:prstClr val="black"/>
                  </a:solidFill>
                  <a:latin typeface="Calibri"/>
                </a:rPr>
                <a:t>Kbclk</a:t>
              </a:r>
              <a:r>
                <a:rPr lang="en-US" sz="823" dirty="0">
                  <a:solidFill>
                    <a:prstClr val="black"/>
                  </a:solidFill>
                  <a:latin typeface="Calibri"/>
                </a:rPr>
                <a:t>’</a:t>
              </a:r>
            </a:p>
          </p:txBody>
        </p:sp>
        <p:cxnSp>
          <p:nvCxnSpPr>
            <p:cNvPr id="354" name="Straight Connector 353"/>
            <p:cNvCxnSpPr>
              <a:stCxn id="344" idx="2"/>
            </p:cNvCxnSpPr>
            <p:nvPr/>
          </p:nvCxnSpPr>
          <p:spPr>
            <a:xfrm flipH="1" flipV="1">
              <a:off x="6255111" y="5226387"/>
              <a:ext cx="450644" cy="4334"/>
            </a:xfrm>
            <a:prstGeom prst="line">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6" name="Oval 355"/>
            <p:cNvSpPr/>
            <p:nvPr/>
          </p:nvSpPr>
          <p:spPr>
            <a:xfrm>
              <a:off x="4099717" y="3740291"/>
              <a:ext cx="990600" cy="100226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29795" fontAlgn="auto">
                <a:spcBef>
                  <a:spcPts val="0"/>
                </a:spcBef>
                <a:spcAft>
                  <a:spcPts val="0"/>
                </a:spcAft>
              </a:pPr>
              <a:endParaRPr lang="en-US" sz="1647">
                <a:solidFill>
                  <a:prstClr val="white"/>
                </a:solidFill>
                <a:latin typeface="Calibri"/>
              </a:endParaRPr>
            </a:p>
          </p:txBody>
        </p:sp>
        <p:sp>
          <p:nvSpPr>
            <p:cNvPr id="357" name="TextBox 356"/>
            <p:cNvSpPr txBox="1"/>
            <p:nvPr/>
          </p:nvSpPr>
          <p:spPr>
            <a:xfrm>
              <a:off x="3882638" y="3817433"/>
              <a:ext cx="858532" cy="276986"/>
            </a:xfrm>
            <a:prstGeom prst="rect">
              <a:avLst/>
            </a:prstGeom>
            <a:noFill/>
          </p:spPr>
          <p:txBody>
            <a:bodyPr wrap="square" lIns="53788" tIns="26894" rIns="53788" bIns="26894" rtlCol="0">
              <a:spAutoFit/>
            </a:bodyPr>
            <a:lstStyle/>
            <a:p>
              <a:pPr algn="r" defTabSz="829795" fontAlgn="auto">
                <a:spcBef>
                  <a:spcPts val="0"/>
                </a:spcBef>
                <a:spcAft>
                  <a:spcPts val="0"/>
                </a:spcAft>
              </a:pPr>
              <a:r>
                <a:rPr lang="en-US" sz="706" dirty="0" err="1">
                  <a:solidFill>
                    <a:prstClr val="black"/>
                  </a:solidFill>
                  <a:latin typeface="Calibri"/>
                </a:rPr>
                <a:t>inc</a:t>
              </a:r>
              <a:endParaRPr lang="en-US" sz="706" dirty="0">
                <a:solidFill>
                  <a:prstClr val="black"/>
                </a:solidFill>
                <a:latin typeface="Calibri"/>
              </a:endParaRPr>
            </a:p>
          </p:txBody>
        </p:sp>
        <p:cxnSp>
          <p:nvCxnSpPr>
            <p:cNvPr id="358" name="Straight Connector 357"/>
            <p:cNvCxnSpPr>
              <a:stCxn id="349" idx="2"/>
              <a:endCxn id="356" idx="5"/>
            </p:cNvCxnSpPr>
            <p:nvPr/>
          </p:nvCxnSpPr>
          <p:spPr>
            <a:xfrm flipH="1" flipV="1">
              <a:off x="4945247" y="4595773"/>
              <a:ext cx="309588" cy="592487"/>
            </a:xfrm>
            <a:prstGeom prst="line">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1" name="TextBox 360"/>
            <p:cNvSpPr txBox="1"/>
            <p:nvPr/>
          </p:nvSpPr>
          <p:spPr>
            <a:xfrm>
              <a:off x="4181962" y="4876924"/>
              <a:ext cx="949006" cy="307617"/>
            </a:xfrm>
            <a:prstGeom prst="rect">
              <a:avLst/>
            </a:prstGeom>
            <a:noFill/>
          </p:spPr>
          <p:txBody>
            <a:bodyPr wrap="square" lIns="53788" tIns="26894" rIns="53788" bIns="26894" rtlCol="0">
              <a:spAutoFit/>
            </a:bodyPr>
            <a:lstStyle/>
            <a:p>
              <a:pPr algn="r" defTabSz="829795" fontAlgn="auto">
                <a:spcBef>
                  <a:spcPts val="0"/>
                </a:spcBef>
                <a:spcAft>
                  <a:spcPts val="0"/>
                </a:spcAft>
              </a:pPr>
              <a:r>
                <a:rPr lang="en-US" sz="823" dirty="0" err="1">
                  <a:solidFill>
                    <a:prstClr val="black"/>
                  </a:solidFill>
                  <a:latin typeface="Calibri"/>
                </a:rPr>
                <a:t>kbclk</a:t>
              </a:r>
              <a:endParaRPr lang="en-US" sz="823" dirty="0">
                <a:solidFill>
                  <a:prstClr val="black"/>
                </a:solidFill>
                <a:latin typeface="Calibri"/>
              </a:endParaRPr>
            </a:p>
          </p:txBody>
        </p:sp>
        <p:cxnSp>
          <p:nvCxnSpPr>
            <p:cNvPr id="362" name="Straight Connector 361"/>
            <p:cNvCxnSpPr>
              <a:stCxn id="356" idx="7"/>
              <a:endCxn id="329" idx="3"/>
            </p:cNvCxnSpPr>
            <p:nvPr/>
          </p:nvCxnSpPr>
          <p:spPr>
            <a:xfrm flipV="1">
              <a:off x="4945247" y="3281178"/>
              <a:ext cx="371311" cy="605891"/>
            </a:xfrm>
            <a:prstGeom prst="line">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5" name="Oval 364"/>
            <p:cNvSpPr/>
            <p:nvPr/>
          </p:nvSpPr>
          <p:spPr>
            <a:xfrm>
              <a:off x="2804411" y="3276937"/>
              <a:ext cx="990600" cy="100226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29795" fontAlgn="auto">
                <a:spcBef>
                  <a:spcPts val="0"/>
                </a:spcBef>
                <a:spcAft>
                  <a:spcPts val="0"/>
                </a:spcAft>
              </a:pPr>
              <a:endParaRPr lang="en-US" sz="1647">
                <a:solidFill>
                  <a:prstClr val="white"/>
                </a:solidFill>
                <a:latin typeface="Calibri"/>
              </a:endParaRPr>
            </a:p>
          </p:txBody>
        </p:sp>
        <p:sp>
          <p:nvSpPr>
            <p:cNvPr id="366" name="TextBox 365"/>
            <p:cNvSpPr txBox="1"/>
            <p:nvPr/>
          </p:nvSpPr>
          <p:spPr>
            <a:xfrm>
              <a:off x="2829826" y="3375830"/>
              <a:ext cx="858532" cy="276986"/>
            </a:xfrm>
            <a:prstGeom prst="rect">
              <a:avLst/>
            </a:prstGeom>
            <a:noFill/>
          </p:spPr>
          <p:txBody>
            <a:bodyPr wrap="square" lIns="53788" tIns="26894" rIns="53788" bIns="26894" rtlCol="0">
              <a:spAutoFit/>
            </a:bodyPr>
            <a:lstStyle/>
            <a:p>
              <a:pPr algn="r" defTabSz="829795" fontAlgn="auto">
                <a:spcBef>
                  <a:spcPts val="0"/>
                </a:spcBef>
                <a:spcAft>
                  <a:spcPts val="0"/>
                </a:spcAft>
              </a:pPr>
              <a:r>
                <a:rPr lang="en-US" sz="706" dirty="0" err="1">
                  <a:solidFill>
                    <a:prstClr val="black"/>
                  </a:solidFill>
                  <a:latin typeface="Calibri"/>
                </a:rPr>
                <a:t>scan_out</a:t>
              </a:r>
              <a:endParaRPr lang="en-US" sz="706" dirty="0">
                <a:solidFill>
                  <a:prstClr val="black"/>
                </a:solidFill>
                <a:latin typeface="Calibri"/>
              </a:endParaRPr>
            </a:p>
          </p:txBody>
        </p:sp>
        <p:cxnSp>
          <p:nvCxnSpPr>
            <p:cNvPr id="367" name="Straight Connector 366"/>
            <p:cNvCxnSpPr>
              <a:stCxn id="329" idx="2"/>
              <a:endCxn id="365" idx="6"/>
            </p:cNvCxnSpPr>
            <p:nvPr/>
          </p:nvCxnSpPr>
          <p:spPr>
            <a:xfrm flipH="1">
              <a:off x="3795011" y="2926826"/>
              <a:ext cx="1376477" cy="851241"/>
            </a:xfrm>
            <a:prstGeom prst="line">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0" name="TextBox 369"/>
            <p:cNvSpPr txBox="1"/>
            <p:nvPr/>
          </p:nvSpPr>
          <p:spPr>
            <a:xfrm>
              <a:off x="4125700" y="2961682"/>
              <a:ext cx="559441" cy="369422"/>
            </a:xfrm>
            <a:prstGeom prst="rect">
              <a:avLst/>
            </a:prstGeom>
            <a:noFill/>
          </p:spPr>
          <p:txBody>
            <a:bodyPr wrap="square" lIns="53788" tIns="26894" rIns="53788" bIns="26894" rtlCol="0">
              <a:spAutoFit/>
            </a:bodyPr>
            <a:lstStyle/>
            <a:p>
              <a:pPr defTabSz="829795" fontAlgn="auto">
                <a:spcBef>
                  <a:spcPts val="0"/>
                </a:spcBef>
                <a:spcAft>
                  <a:spcPts val="0"/>
                </a:spcAft>
              </a:pPr>
              <a:r>
                <a:rPr lang="en-US" sz="1059" dirty="0" err="1">
                  <a:solidFill>
                    <a:prstClr val="black"/>
                  </a:solidFill>
                  <a:latin typeface="Calibri"/>
                </a:rPr>
                <a:t>sw</a:t>
              </a:r>
              <a:endParaRPr lang="en-US" sz="1059" dirty="0">
                <a:solidFill>
                  <a:prstClr val="black"/>
                </a:solidFill>
                <a:latin typeface="Calibri"/>
              </a:endParaRPr>
            </a:p>
          </p:txBody>
        </p:sp>
        <p:cxnSp>
          <p:nvCxnSpPr>
            <p:cNvPr id="371" name="Straight Connector 370"/>
            <p:cNvCxnSpPr>
              <a:endCxn id="314" idx="4"/>
            </p:cNvCxnSpPr>
            <p:nvPr/>
          </p:nvCxnSpPr>
          <p:spPr>
            <a:xfrm flipH="1" flipV="1">
              <a:off x="2247900" y="2209800"/>
              <a:ext cx="734267" cy="1192296"/>
            </a:xfrm>
            <a:prstGeom prst="line">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74" name="Picture 373"/>
            <p:cNvPicPr>
              <a:picLocks noChangeAspect="1"/>
            </p:cNvPicPr>
            <p:nvPr/>
          </p:nvPicPr>
          <p:blipFill>
            <a:blip r:embed="rId3"/>
            <a:stretch>
              <a:fillRect/>
            </a:stretch>
          </p:blipFill>
          <p:spPr>
            <a:xfrm>
              <a:off x="3884718" y="6339388"/>
              <a:ext cx="2507150" cy="2493801"/>
            </a:xfrm>
            <a:prstGeom prst="rect">
              <a:avLst/>
            </a:prstGeom>
          </p:spPr>
        </p:pic>
      </p:grpSp>
    </p:spTree>
    <p:extLst>
      <p:ext uri="{BB962C8B-B14F-4D97-AF65-F5344CB8AC3E}">
        <p14:creationId xmlns:p14="http://schemas.microsoft.com/office/powerpoint/2010/main" val="11815292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2 – Requirements</a:t>
            </a:r>
            <a:br>
              <a:rPr lang="en-US" dirty="0" smtClean="0"/>
            </a:br>
            <a:r>
              <a:rPr lang="en-US" dirty="0" smtClean="0"/>
              <a:t>A-Level Functionality</a:t>
            </a:r>
            <a:endParaRPr lang="en-US" dirty="0"/>
          </a:p>
        </p:txBody>
      </p:sp>
      <p:sp>
        <p:nvSpPr>
          <p:cNvPr id="4" name="Content Placeholder 3"/>
          <p:cNvSpPr>
            <a:spLocks noGrp="1"/>
          </p:cNvSpPr>
          <p:nvPr>
            <p:ph idx="1"/>
          </p:nvPr>
        </p:nvSpPr>
        <p:spPr/>
        <p:txBody>
          <a:bodyPr/>
          <a:lstStyle/>
          <a:p>
            <a:r>
              <a:rPr lang="en-US" dirty="0"/>
              <a:t>A-level </a:t>
            </a:r>
            <a:r>
              <a:rPr lang="en-US" dirty="0" smtClean="0"/>
              <a:t>Functionality</a:t>
            </a:r>
            <a:endParaRPr lang="en-US" dirty="0"/>
          </a:p>
          <a:p>
            <a:pPr lvl="1"/>
            <a:r>
              <a:rPr lang="en-US" b="0" dirty="0"/>
              <a:t>Meet all the requirements of B-level functionality.</a:t>
            </a:r>
          </a:p>
          <a:p>
            <a:pPr lvl="1"/>
            <a:r>
              <a:rPr lang="en-US" b="0" dirty="0"/>
              <a:t>Use the trigger voltage marker to establish the actual trigger voltage used to capture the waveform. As the trigger is moved up and down, you should see the point at which the waveform intersects the left side of the screen change.</a:t>
            </a:r>
          </a:p>
          <a:p>
            <a:pPr lvl="2" eaLnBrk="1" hangingPunct="1">
              <a:lnSpc>
                <a:spcPct val="80000"/>
              </a:lnSpc>
            </a:pPr>
            <a:endParaRPr lang="en-US"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30</a:t>
            </a:fld>
            <a:endParaRPr lang="en-US" dirty="0">
              <a:solidFill>
                <a:srgbClr val="000000"/>
              </a:solidFill>
            </a:endParaRPr>
          </a:p>
        </p:txBody>
      </p:sp>
    </p:spTree>
    <p:extLst>
      <p:ext uri="{BB962C8B-B14F-4D97-AF65-F5344CB8AC3E}">
        <p14:creationId xmlns:p14="http://schemas.microsoft.com/office/powerpoint/2010/main" val="5179689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2 – Requirements</a:t>
            </a:r>
            <a:br>
              <a:rPr lang="en-US" dirty="0" smtClean="0"/>
            </a:br>
            <a:r>
              <a:rPr lang="en-US" dirty="0" smtClean="0"/>
              <a:t>Turn In</a:t>
            </a:r>
            <a:endParaRPr lang="en-US" dirty="0"/>
          </a:p>
        </p:txBody>
      </p:sp>
      <p:sp>
        <p:nvSpPr>
          <p:cNvPr id="4" name="Content Placeholder 3"/>
          <p:cNvSpPr>
            <a:spLocks noGrp="1"/>
          </p:cNvSpPr>
          <p:nvPr>
            <p:ph idx="1"/>
          </p:nvPr>
        </p:nvSpPr>
        <p:spPr/>
        <p:txBody>
          <a:bodyPr/>
          <a:lstStyle/>
          <a:p>
            <a:r>
              <a:rPr lang="en-US" dirty="0" smtClean="0"/>
              <a:t>Turn In Requirements</a:t>
            </a:r>
            <a:endParaRPr lang="en-US" dirty="0"/>
          </a:p>
          <a:p>
            <a:pPr lvl="1"/>
            <a:r>
              <a:rPr lang="en-US" b="0" dirty="0"/>
              <a:t>All your work in this lab is to be submitted using </a:t>
            </a:r>
            <a:r>
              <a:rPr lang="en-US" b="0" dirty="0" err="1"/>
              <a:t>Bitbucket</a:t>
            </a:r>
            <a:r>
              <a:rPr lang="en-US" b="0" dirty="0"/>
              <a:t>. The main part of the lab is your README, documenting your design. Your README must include the following</a:t>
            </a:r>
            <a:r>
              <a:rPr lang="en-US" b="0" dirty="0" smtClean="0"/>
              <a:t>:</a:t>
            </a:r>
          </a:p>
          <a:p>
            <a:pPr lvl="1"/>
            <a:r>
              <a:rPr lang="en-US" dirty="0" smtClean="0"/>
              <a:t>Introduction</a:t>
            </a:r>
            <a:r>
              <a:rPr lang="en-US" b="0" dirty="0"/>
              <a:t> - Provide a brief overview of the problem.</a:t>
            </a:r>
          </a:p>
          <a:p>
            <a:pPr lvl="1"/>
            <a:r>
              <a:rPr lang="en-US" dirty="0"/>
              <a:t>Implementation</a:t>
            </a:r>
            <a:r>
              <a:rPr lang="en-US" b="0" dirty="0"/>
              <a:t> - Provide block-diagram of your solution using the </a:t>
            </a:r>
            <a:r>
              <a:rPr lang="en-US" dirty="0"/>
              <a:t>signal names in your code</a:t>
            </a:r>
            <a:r>
              <a:rPr lang="en-US" b="0" dirty="0"/>
              <a:t>. The block diagram given above is somewhat incomplete, so make sure to include corrections to it. For each module that you built, explain its overall purpose, inputs, outputs, and behavior. Include all your </a:t>
            </a:r>
            <a:r>
              <a:rPr lang="en-US" b="0" dirty="0" err="1"/>
              <a:t>vhdl</a:t>
            </a:r>
            <a:r>
              <a:rPr lang="en-US" b="0" dirty="0"/>
              <a:t> files (code and </a:t>
            </a:r>
            <a:r>
              <a:rPr lang="en-US" b="0" dirty="0" err="1"/>
              <a:t>testbench</a:t>
            </a:r>
            <a:r>
              <a:rPr lang="en-US" b="0" dirty="0"/>
              <a:t>), </a:t>
            </a:r>
            <a:r>
              <a:rPr lang="en-US" b="0" dirty="0" err="1"/>
              <a:t>wcfg</a:t>
            </a:r>
            <a:r>
              <a:rPr lang="en-US" b="0" dirty="0"/>
              <a:t> file, and bit files. Put these in a folder called "code</a:t>
            </a:r>
            <a:r>
              <a:rPr lang="en-US" b="0" dirty="0" smtClean="0"/>
              <a:t>".</a:t>
            </a:r>
            <a:endParaRPr lang="en-US" b="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31</a:t>
            </a:fld>
            <a:endParaRPr lang="en-US" dirty="0">
              <a:solidFill>
                <a:srgbClr val="000000"/>
              </a:solidFill>
            </a:endParaRPr>
          </a:p>
        </p:txBody>
      </p:sp>
    </p:spTree>
    <p:extLst>
      <p:ext uri="{BB962C8B-B14F-4D97-AF65-F5344CB8AC3E}">
        <p14:creationId xmlns:p14="http://schemas.microsoft.com/office/powerpoint/2010/main" val="15181570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2 – Requirements</a:t>
            </a:r>
            <a:br>
              <a:rPr lang="en-US" dirty="0" smtClean="0"/>
            </a:br>
            <a:r>
              <a:rPr lang="en-US" dirty="0" smtClean="0"/>
              <a:t>Turn In </a:t>
            </a:r>
            <a:r>
              <a:rPr lang="en-US" dirty="0" err="1" smtClean="0"/>
              <a:t>Cont</a:t>
            </a:r>
            <a:r>
              <a:rPr lang="en-US" dirty="0" smtClean="0"/>
              <a:t> 1</a:t>
            </a:r>
            <a:endParaRPr lang="en-US" dirty="0"/>
          </a:p>
        </p:txBody>
      </p:sp>
      <p:sp>
        <p:nvSpPr>
          <p:cNvPr id="4" name="Content Placeholder 3"/>
          <p:cNvSpPr>
            <a:spLocks noGrp="1"/>
          </p:cNvSpPr>
          <p:nvPr>
            <p:ph idx="1"/>
          </p:nvPr>
        </p:nvSpPr>
        <p:spPr/>
        <p:txBody>
          <a:bodyPr/>
          <a:lstStyle/>
          <a:p>
            <a:r>
              <a:rPr lang="en-US" dirty="0" smtClean="0"/>
              <a:t>Turn In Requirements</a:t>
            </a:r>
            <a:endParaRPr lang="en-US" dirty="0"/>
          </a:p>
          <a:p>
            <a:pPr lvl="1"/>
            <a:r>
              <a:rPr lang="en-US" dirty="0" smtClean="0"/>
              <a:t>Test/Debug</a:t>
            </a:r>
            <a:r>
              <a:rPr lang="en-US" b="0" dirty="0"/>
              <a:t> - Briefly describe the methods used to verify system functionality.</a:t>
            </a:r>
          </a:p>
          <a:p>
            <a:pPr lvl="1"/>
            <a:r>
              <a:rPr lang="en-US" b="0" dirty="0"/>
              <a:t>List the major problems you encountered and how you fixed them. This should cover all the problems you encountered in the lab and how you fixed them. Break each problem and solution into separate paragraphs</a:t>
            </a:r>
            <a:r>
              <a:rPr lang="en-US" b="0" dirty="0" smtClean="0"/>
              <a:t>.</a:t>
            </a:r>
          </a:p>
          <a:p>
            <a:pPr lvl="1"/>
            <a:r>
              <a:rPr lang="en-US" strike="sngStrike" dirty="0" smtClean="0"/>
              <a:t>Capability</a:t>
            </a:r>
            <a:r>
              <a:rPr lang="en-US" b="0" strike="sngStrike" dirty="0" smtClean="0"/>
              <a:t> - Well you have built a oscilloscope, what are its capabilities?</a:t>
            </a:r>
          </a:p>
          <a:p>
            <a:pPr lvl="2"/>
            <a:r>
              <a:rPr lang="en-US" b="0" strike="sngStrike" dirty="0" smtClean="0"/>
              <a:t>The horizontal axis represents time. There are 10 major divisions on the display; how long does each major division represent?</a:t>
            </a:r>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32</a:t>
            </a:fld>
            <a:endParaRPr lang="en-US" dirty="0">
              <a:solidFill>
                <a:srgbClr val="000000"/>
              </a:solidFill>
            </a:endParaRPr>
          </a:p>
        </p:txBody>
      </p:sp>
    </p:spTree>
    <p:extLst>
      <p:ext uri="{BB962C8B-B14F-4D97-AF65-F5344CB8AC3E}">
        <p14:creationId xmlns:p14="http://schemas.microsoft.com/office/powerpoint/2010/main" val="1946831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2 – Requirements</a:t>
            </a:r>
            <a:br>
              <a:rPr lang="en-US" dirty="0" smtClean="0"/>
            </a:br>
            <a:r>
              <a:rPr lang="en-US" dirty="0" smtClean="0"/>
              <a:t>Turn In </a:t>
            </a:r>
            <a:r>
              <a:rPr lang="en-US" dirty="0" err="1" smtClean="0"/>
              <a:t>Cont</a:t>
            </a:r>
            <a:r>
              <a:rPr lang="en-US" dirty="0" smtClean="0"/>
              <a:t> 2</a:t>
            </a:r>
            <a:endParaRPr lang="en-US" dirty="0"/>
          </a:p>
        </p:txBody>
      </p:sp>
      <p:sp>
        <p:nvSpPr>
          <p:cNvPr id="4" name="Content Placeholder 3"/>
          <p:cNvSpPr>
            <a:spLocks noGrp="1"/>
          </p:cNvSpPr>
          <p:nvPr>
            <p:ph idx="1"/>
          </p:nvPr>
        </p:nvSpPr>
        <p:spPr/>
        <p:txBody>
          <a:bodyPr/>
          <a:lstStyle/>
          <a:p>
            <a:r>
              <a:rPr lang="en-US" dirty="0" smtClean="0"/>
              <a:t>Turn In Requirements</a:t>
            </a:r>
            <a:endParaRPr lang="en-US" dirty="0"/>
          </a:p>
          <a:p>
            <a:pPr lvl="1"/>
            <a:r>
              <a:rPr lang="en-US" dirty="0" smtClean="0"/>
              <a:t>Capability Continued</a:t>
            </a:r>
            <a:r>
              <a:rPr lang="en-US" b="0" dirty="0"/>
              <a:t> </a:t>
            </a:r>
            <a:r>
              <a:rPr lang="en-US" b="0" dirty="0" smtClean="0"/>
              <a:t>-</a:t>
            </a:r>
            <a:endParaRPr lang="en-US" b="0" dirty="0"/>
          </a:p>
          <a:p>
            <a:pPr lvl="2"/>
            <a:r>
              <a:rPr lang="en-US" b="0" strike="sngStrike" dirty="0" smtClean="0"/>
              <a:t>Each </a:t>
            </a:r>
            <a:r>
              <a:rPr lang="en-US" b="0" strike="sngStrike" dirty="0"/>
              <a:t>major time division is split into 4 minor division, how long does each minor division represent?</a:t>
            </a:r>
          </a:p>
          <a:p>
            <a:pPr lvl="2"/>
            <a:r>
              <a:rPr lang="en-US" b="0" strike="sngStrike" dirty="0"/>
              <a:t>Generate a sine wave that can be fully captured on your display (like the yellow channel in the image at the top of this web page). record its height in major and minor vertical divisions. Measure this same audio output using the break out audio cable. Record the peak-to-peak voltage. Compute the number of volts in each major and minor vertical division</a:t>
            </a:r>
            <a:r>
              <a:rPr lang="en-US" b="0" strike="sngStrike" dirty="0" smtClean="0"/>
              <a:t>.</a:t>
            </a:r>
            <a:endParaRPr lang="en-US" b="0" strike="sngStrike"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33</a:t>
            </a:fld>
            <a:endParaRPr lang="en-US" dirty="0">
              <a:solidFill>
                <a:srgbClr val="000000"/>
              </a:solidFill>
            </a:endParaRPr>
          </a:p>
        </p:txBody>
      </p:sp>
    </p:spTree>
    <p:extLst>
      <p:ext uri="{BB962C8B-B14F-4D97-AF65-F5344CB8AC3E}">
        <p14:creationId xmlns:p14="http://schemas.microsoft.com/office/powerpoint/2010/main" val="32253206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2 – Requirements</a:t>
            </a:r>
            <a:br>
              <a:rPr lang="en-US" dirty="0" smtClean="0"/>
            </a:br>
            <a:r>
              <a:rPr lang="en-US" dirty="0" smtClean="0"/>
              <a:t>Turn In </a:t>
            </a:r>
            <a:r>
              <a:rPr lang="en-US" dirty="0" err="1" smtClean="0"/>
              <a:t>Cont</a:t>
            </a:r>
            <a:r>
              <a:rPr lang="en-US" dirty="0" smtClean="0"/>
              <a:t> 3</a:t>
            </a:r>
            <a:endParaRPr lang="en-US" dirty="0"/>
          </a:p>
        </p:txBody>
      </p:sp>
      <p:sp>
        <p:nvSpPr>
          <p:cNvPr id="4" name="Content Placeholder 3"/>
          <p:cNvSpPr>
            <a:spLocks noGrp="1"/>
          </p:cNvSpPr>
          <p:nvPr>
            <p:ph idx="1"/>
          </p:nvPr>
        </p:nvSpPr>
        <p:spPr/>
        <p:txBody>
          <a:bodyPr/>
          <a:lstStyle/>
          <a:p>
            <a:r>
              <a:rPr lang="en-US" dirty="0" smtClean="0"/>
              <a:t>Turn In Requirements</a:t>
            </a:r>
            <a:endParaRPr lang="en-US" dirty="0"/>
          </a:p>
          <a:p>
            <a:pPr lvl="1"/>
            <a:r>
              <a:rPr lang="en-US" dirty="0" smtClean="0"/>
              <a:t>Capability Continued</a:t>
            </a:r>
            <a:r>
              <a:rPr lang="en-US" b="0" dirty="0"/>
              <a:t> </a:t>
            </a:r>
            <a:r>
              <a:rPr lang="en-US" b="0" dirty="0" smtClean="0"/>
              <a:t>-</a:t>
            </a:r>
            <a:endParaRPr lang="en-US" b="0" dirty="0"/>
          </a:p>
          <a:p>
            <a:pPr lvl="2"/>
            <a:r>
              <a:rPr lang="en-US" b="0" strike="sngStrike" dirty="0" smtClean="0"/>
              <a:t>Starting </a:t>
            </a:r>
            <a:r>
              <a:rPr lang="en-US" b="0" strike="sngStrike" dirty="0"/>
              <a:t>at address 0, how long does it take to fill the entire memory with audio samples (coming in at 48kHz)?</a:t>
            </a:r>
          </a:p>
          <a:p>
            <a:pPr lvl="2"/>
            <a:r>
              <a:rPr lang="en-US" b="0" strike="sngStrike" dirty="0"/>
              <a:t>How long does it take to completely draw the display once?</a:t>
            </a:r>
          </a:p>
          <a:p>
            <a:pPr lvl="2"/>
            <a:r>
              <a:rPr lang="en-US" b="0" strike="sngStrike" dirty="0"/>
              <a:t>The question is likely relevant to Lab 3 - how long is the </a:t>
            </a:r>
            <a:r>
              <a:rPr lang="en-US" b="0" strike="sngStrike" dirty="0" err="1"/>
              <a:t>vsynch</a:t>
            </a:r>
            <a:r>
              <a:rPr lang="en-US" b="0" strike="sngStrike" dirty="0"/>
              <a:t> signal held low?</a:t>
            </a:r>
          </a:p>
          <a:p>
            <a:pPr lvl="1"/>
            <a:r>
              <a:rPr lang="en-US" dirty="0"/>
              <a:t>Conclusion</a:t>
            </a:r>
            <a:r>
              <a:rPr lang="en-US" b="0" dirty="0"/>
              <a:t> - Explain what your learned from this lab and what changes you would recommend in future years to this lab or the lectures leading up to this lab.</a:t>
            </a:r>
          </a:p>
          <a:p>
            <a:pPr lvl="1"/>
            <a:endParaRPr lang="en-US" b="0" dirty="0"/>
          </a:p>
          <a:p>
            <a:pPr lvl="2" eaLnBrk="1" hangingPunct="1">
              <a:lnSpc>
                <a:spcPct val="80000"/>
              </a:lnSpc>
            </a:pPr>
            <a:endParaRPr lang="en-US"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34</a:t>
            </a:fld>
            <a:endParaRPr lang="en-US" dirty="0">
              <a:solidFill>
                <a:srgbClr val="000000"/>
              </a:solidFill>
            </a:endParaRPr>
          </a:p>
        </p:txBody>
      </p:sp>
    </p:spTree>
    <p:extLst>
      <p:ext uri="{BB962C8B-B14F-4D97-AF65-F5344CB8AC3E}">
        <p14:creationId xmlns:p14="http://schemas.microsoft.com/office/powerpoint/2010/main" val="4050599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Outline</a:t>
            </a:r>
            <a:endParaRPr lang="en-US" dirty="0"/>
          </a:p>
        </p:txBody>
      </p:sp>
      <p:sp>
        <p:nvSpPr>
          <p:cNvPr id="4" name="Content Placeholder 3"/>
          <p:cNvSpPr>
            <a:spLocks noGrp="1"/>
          </p:cNvSpPr>
          <p:nvPr>
            <p:ph idx="1"/>
          </p:nvPr>
        </p:nvSpPr>
        <p:spPr/>
        <p:txBody>
          <a:bodyPr/>
          <a:lstStyle/>
          <a:p>
            <a:pPr eaLnBrk="1" hangingPunct="1">
              <a:lnSpc>
                <a:spcPct val="80000"/>
              </a:lnSpc>
            </a:pPr>
            <a:r>
              <a:rPr lang="en-US" dirty="0" smtClean="0"/>
              <a:t>Time Logs!</a:t>
            </a:r>
          </a:p>
          <a:p>
            <a:pPr eaLnBrk="1" hangingPunct="1">
              <a:lnSpc>
                <a:spcPct val="80000"/>
              </a:lnSpc>
            </a:pPr>
            <a:r>
              <a:rPr lang="en-US" dirty="0" smtClean="0"/>
              <a:t>Lab 2 – Data Acquisition, Storage and Display</a:t>
            </a:r>
          </a:p>
          <a:p>
            <a:pPr eaLnBrk="1" hangingPunct="1">
              <a:lnSpc>
                <a:spcPct val="80000"/>
              </a:lnSpc>
            </a:pPr>
            <a:endParaRPr lang="en-US" dirty="0" smtClean="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4</a:t>
            </a:fld>
            <a:endParaRPr lang="en-US" dirty="0">
              <a:solidFill>
                <a:srgbClr val="000000"/>
              </a:solidFill>
            </a:endParaRPr>
          </a:p>
        </p:txBody>
      </p:sp>
    </p:spTree>
    <p:extLst>
      <p:ext uri="{BB962C8B-B14F-4D97-AF65-F5344CB8AC3E}">
        <p14:creationId xmlns:p14="http://schemas.microsoft.com/office/powerpoint/2010/main" val="39916012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cap="none" dirty="0" smtClean="0"/>
              <a:t>Lab 2 – Data Acquisition, Storage and Display</a:t>
            </a:r>
            <a:endParaRPr lang="en-US" cap="none" dirty="0"/>
          </a:p>
        </p:txBody>
      </p:sp>
      <p:sp>
        <p:nvSpPr>
          <p:cNvPr id="7" name="Text Placeholder 6"/>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2D6D4B2-7611-498F-8780-1EDC26277454}" type="slidenum">
              <a:rPr lang="en-US" smtClean="0">
                <a:solidFill>
                  <a:srgbClr val="000000"/>
                </a:solidFill>
              </a:rPr>
              <a:pPr>
                <a:defRPr/>
              </a:pPr>
              <a:t>5</a:t>
            </a:fld>
            <a:endParaRPr lang="en-US" dirty="0">
              <a:solidFill>
                <a:srgbClr val="000000"/>
              </a:solidFill>
            </a:endParaRPr>
          </a:p>
        </p:txBody>
      </p:sp>
    </p:spTree>
    <p:extLst>
      <p:ext uri="{BB962C8B-B14F-4D97-AF65-F5344CB8AC3E}">
        <p14:creationId xmlns:p14="http://schemas.microsoft.com/office/powerpoint/2010/main" val="28900134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 – </a:t>
            </a:r>
            <a:r>
              <a:rPr lang="en-US" dirty="0" smtClean="0"/>
              <a:t>Lab Overview</a:t>
            </a:r>
            <a:endParaRPr lang="en-US" dirty="0"/>
          </a:p>
        </p:txBody>
      </p:sp>
      <p:sp>
        <p:nvSpPr>
          <p:cNvPr id="4" name="Content Placeholder 3"/>
          <p:cNvSpPr>
            <a:spLocks noGrp="1"/>
          </p:cNvSpPr>
          <p:nvPr>
            <p:ph idx="1"/>
          </p:nvPr>
        </p:nvSpPr>
        <p:spPr>
          <a:xfrm>
            <a:off x="581736" y="1523052"/>
            <a:ext cx="8131175" cy="4324350"/>
          </a:xfrm>
        </p:spPr>
        <p:txBody>
          <a:bodyPr/>
          <a:lstStyle/>
          <a:p>
            <a:r>
              <a:rPr lang="en-US" b="0" dirty="0" smtClean="0"/>
              <a:t>Lab Overview - Integrate </a:t>
            </a:r>
            <a:r>
              <a:rPr lang="en-US" b="0" dirty="0"/>
              <a:t>the video display controller developed in Lab 1 with the audio codec on the </a:t>
            </a:r>
            <a:r>
              <a:rPr lang="en-US" b="0" dirty="0" err="1" smtClean="0"/>
              <a:t>Nexys</a:t>
            </a:r>
            <a:r>
              <a:rPr lang="en-US" b="0" dirty="0" smtClean="0"/>
              <a:t> Video board </a:t>
            </a:r>
            <a:r>
              <a:rPr lang="en-US" b="0" dirty="0"/>
              <a:t>to build a basic 2-channel oscilloscope. </a:t>
            </a:r>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6</a:t>
            </a:fld>
            <a:endParaRPr lang="en-US" dirty="0">
              <a:solidFill>
                <a:srgbClr val="000000"/>
              </a:solidFill>
            </a:endParaRPr>
          </a:p>
        </p:txBody>
      </p:sp>
      <p:pic>
        <p:nvPicPr>
          <p:cNvPr id="1026" name="Picture 2" descr="http://ece.ninja/383/lab/lab2/img/complet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5991" y="2741684"/>
            <a:ext cx="5486649" cy="4048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76967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 – </a:t>
            </a:r>
            <a:r>
              <a:rPr lang="en-US" dirty="0" smtClean="0"/>
              <a:t>Connections</a:t>
            </a:r>
            <a:br>
              <a:rPr lang="en-US" dirty="0" smtClean="0"/>
            </a:br>
            <a:r>
              <a:rPr lang="en-US" dirty="0" smtClean="0"/>
              <a:t>old board</a:t>
            </a:r>
            <a:endParaRPr lang="en-US" dirty="0"/>
          </a:p>
        </p:txBody>
      </p:sp>
      <p:sp>
        <p:nvSpPr>
          <p:cNvPr id="4" name="Content Placeholder 3"/>
          <p:cNvSpPr>
            <a:spLocks noGrp="1"/>
          </p:cNvSpPr>
          <p:nvPr>
            <p:ph idx="1"/>
          </p:nvPr>
        </p:nvSpPr>
        <p:spPr>
          <a:xfrm>
            <a:off x="581736" y="1523052"/>
            <a:ext cx="8131175" cy="4324350"/>
          </a:xfrm>
        </p:spPr>
        <p:txBody>
          <a:bodyPr/>
          <a:lstStyle/>
          <a:p>
            <a:endParaRPr lang="en-US" b="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7</a:t>
            </a:fld>
            <a:endParaRPr lang="en-US" dirty="0">
              <a:solidFill>
                <a:srgbClr val="000000"/>
              </a:solidFill>
            </a:endParaRPr>
          </a:p>
        </p:txBody>
      </p:sp>
      <p:pic>
        <p:nvPicPr>
          <p:cNvPr id="1028" name="Picture 4" descr="http://ece.ninja/383/lab/lab2/img/lab2Connection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448369"/>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17209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 – </a:t>
            </a:r>
            <a:r>
              <a:rPr lang="en-US" dirty="0" smtClean="0"/>
              <a:t>Connections</a:t>
            </a:r>
            <a:endParaRPr lang="en-US" dirty="0"/>
          </a:p>
        </p:txBody>
      </p:sp>
      <p:sp>
        <p:nvSpPr>
          <p:cNvPr id="4" name="Content Placeholder 3"/>
          <p:cNvSpPr>
            <a:spLocks noGrp="1"/>
          </p:cNvSpPr>
          <p:nvPr>
            <p:ph idx="1"/>
          </p:nvPr>
        </p:nvSpPr>
        <p:spPr>
          <a:xfrm>
            <a:off x="581736" y="1523052"/>
            <a:ext cx="8131175" cy="4324350"/>
          </a:xfrm>
        </p:spPr>
        <p:txBody>
          <a:bodyPr/>
          <a:lstStyle/>
          <a:p>
            <a:endParaRPr lang="en-US" b="0" dirty="0"/>
          </a:p>
        </p:txBody>
      </p:sp>
      <p:sp>
        <p:nvSpPr>
          <p:cNvPr id="5" name="Slide Number Placeholder 3"/>
          <p:cNvSpPr>
            <a:spLocks noGrp="1"/>
          </p:cNvSpPr>
          <p:nvPr>
            <p:ph type="sldNum" sz="quarter" idx="10"/>
          </p:nvPr>
        </p:nvSpPr>
        <p:spPr>
          <a:xfrm>
            <a:off x="6910388" y="6198571"/>
            <a:ext cx="2133600" cy="476250"/>
          </a:xfrm>
        </p:spPr>
        <p:txBody>
          <a:bodyPr/>
          <a:lstStyle/>
          <a:p>
            <a:pPr>
              <a:defRPr/>
            </a:pPr>
            <a:fld id="{62D6D4B2-7611-498F-8780-1EDC26277454}" type="slidenum">
              <a:rPr lang="en-US" smtClean="0">
                <a:solidFill>
                  <a:srgbClr val="000000"/>
                </a:solidFill>
              </a:rPr>
              <a:pPr>
                <a:defRPr/>
              </a:pPr>
              <a:t>8</a:t>
            </a:fld>
            <a:endParaRPr lang="en-US" dirty="0">
              <a:solidFill>
                <a:srgbClr val="000000"/>
              </a:solidFill>
            </a:endParaRPr>
          </a:p>
        </p:txBody>
      </p:sp>
      <p:pic>
        <p:nvPicPr>
          <p:cNvPr id="11" name="Picture 4" descr="https://reference.digilentinc.com/_media/reference/programmable-logic/nexys-video/nexys-video-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8625" y="1608170"/>
            <a:ext cx="5715000" cy="5181601"/>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p:nvSpPr>
        <p:spPr bwMode="auto">
          <a:xfrm>
            <a:off x="5240751" y="5158855"/>
            <a:ext cx="1050878" cy="982640"/>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0" hangingPunct="0">
              <a:spcBef>
                <a:spcPct val="0"/>
              </a:spcBef>
            </a:pPr>
            <a:endParaRPr lang="en-US" sz="1400" dirty="0" smtClean="0">
              <a:solidFill>
                <a:srgbClr val="FF0000"/>
              </a:solidFill>
              <a:latin typeface="Arial" pitchFamily="34" charset="0"/>
            </a:endParaRPr>
          </a:p>
          <a:p>
            <a:pPr eaLnBrk="0" hangingPunct="0">
              <a:spcBef>
                <a:spcPct val="0"/>
              </a:spcBef>
            </a:pPr>
            <a:r>
              <a:rPr lang="en-US" sz="2000" dirty="0" smtClean="0">
                <a:solidFill>
                  <a:srgbClr val="FF0000"/>
                </a:solidFill>
                <a:latin typeface="Arial" pitchFamily="34" charset="0"/>
              </a:rPr>
              <a:t>	       Buttons</a:t>
            </a:r>
            <a:endParaRPr lang="en-US" sz="2000" dirty="0">
              <a:solidFill>
                <a:srgbClr val="FF0000"/>
              </a:solidFill>
              <a:latin typeface="Arial" pitchFamily="34" charset="0"/>
            </a:endParaRPr>
          </a:p>
        </p:txBody>
      </p:sp>
      <p:sp>
        <p:nvSpPr>
          <p:cNvPr id="7" name="Oval 6"/>
          <p:cNvSpPr/>
          <p:nvPr/>
        </p:nvSpPr>
        <p:spPr bwMode="auto">
          <a:xfrm>
            <a:off x="2101764" y="2322401"/>
            <a:ext cx="1050877" cy="736979"/>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r" eaLnBrk="0" hangingPunct="0">
              <a:spcBef>
                <a:spcPct val="0"/>
              </a:spcBef>
            </a:pPr>
            <a:r>
              <a:rPr lang="en-US" sz="2000" dirty="0" smtClean="0">
                <a:solidFill>
                  <a:srgbClr val="FF0000"/>
                </a:solidFill>
                <a:latin typeface="Arial" pitchFamily="34" charset="0"/>
              </a:rPr>
              <a:t>Power		         </a:t>
            </a:r>
            <a:endParaRPr lang="en-US" sz="2000" dirty="0">
              <a:solidFill>
                <a:srgbClr val="FF0000"/>
              </a:solidFill>
              <a:latin typeface="Arial" pitchFamily="34" charset="0"/>
            </a:endParaRPr>
          </a:p>
        </p:txBody>
      </p:sp>
      <p:sp>
        <p:nvSpPr>
          <p:cNvPr id="8" name="Oval 7"/>
          <p:cNvSpPr/>
          <p:nvPr/>
        </p:nvSpPr>
        <p:spPr bwMode="auto">
          <a:xfrm>
            <a:off x="3152642" y="1778764"/>
            <a:ext cx="1050877" cy="736979"/>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b" anchorCtr="0" compatLnSpc="1">
            <a:prstTxWarp prst="textNoShape">
              <a:avLst/>
            </a:prstTxWarp>
          </a:bodyPr>
          <a:lstStyle/>
          <a:p>
            <a:pPr algn="ctr" eaLnBrk="0" hangingPunct="0">
              <a:spcBef>
                <a:spcPct val="0"/>
              </a:spcBef>
            </a:pPr>
            <a:r>
              <a:rPr lang="en-US" sz="2000" dirty="0" smtClean="0">
                <a:solidFill>
                  <a:srgbClr val="FF0000"/>
                </a:solidFill>
                <a:latin typeface="Arial" pitchFamily="34" charset="0"/>
              </a:rPr>
              <a:t>HDMI Out</a:t>
            </a:r>
          </a:p>
          <a:p>
            <a:pPr algn="ctr" eaLnBrk="0" hangingPunct="0">
              <a:spcBef>
                <a:spcPct val="0"/>
              </a:spcBef>
            </a:pPr>
            <a:endParaRPr lang="en-US" sz="1400" dirty="0">
              <a:solidFill>
                <a:srgbClr val="FF0000"/>
              </a:solidFill>
              <a:latin typeface="Arial" pitchFamily="34" charset="0"/>
            </a:endParaRPr>
          </a:p>
          <a:p>
            <a:pPr algn="ctr" eaLnBrk="0" hangingPunct="0">
              <a:spcBef>
                <a:spcPct val="0"/>
              </a:spcBef>
            </a:pPr>
            <a:endParaRPr lang="en-US" sz="1400" dirty="0" smtClean="0">
              <a:solidFill>
                <a:srgbClr val="FF0000"/>
              </a:solidFill>
              <a:latin typeface="Arial" pitchFamily="34" charset="0"/>
            </a:endParaRPr>
          </a:p>
          <a:p>
            <a:pPr algn="ctr" eaLnBrk="0" hangingPunct="0">
              <a:spcBef>
                <a:spcPct val="0"/>
              </a:spcBef>
            </a:pPr>
            <a:r>
              <a:rPr lang="en-US" sz="1400" dirty="0" smtClean="0">
                <a:solidFill>
                  <a:srgbClr val="FF0000"/>
                </a:solidFill>
                <a:latin typeface="Arial" pitchFamily="34" charset="0"/>
              </a:rPr>
              <a:t>         </a:t>
            </a:r>
            <a:endParaRPr lang="en-US" sz="1400" dirty="0">
              <a:solidFill>
                <a:srgbClr val="FF0000"/>
              </a:solidFill>
              <a:latin typeface="Arial" pitchFamily="34" charset="0"/>
            </a:endParaRPr>
          </a:p>
        </p:txBody>
      </p:sp>
      <p:sp>
        <p:nvSpPr>
          <p:cNvPr id="9" name="Oval 8"/>
          <p:cNvSpPr/>
          <p:nvPr/>
        </p:nvSpPr>
        <p:spPr bwMode="auto">
          <a:xfrm>
            <a:off x="2224604" y="5650175"/>
            <a:ext cx="805200" cy="495954"/>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r" eaLnBrk="0" hangingPunct="0">
              <a:spcBef>
                <a:spcPct val="0"/>
              </a:spcBef>
            </a:pPr>
            <a:r>
              <a:rPr lang="en-US" sz="2000" dirty="0" smtClean="0">
                <a:solidFill>
                  <a:srgbClr val="FF0000"/>
                </a:solidFill>
                <a:latin typeface="Arial" pitchFamily="34" charset="0"/>
              </a:rPr>
              <a:t>USB </a:t>
            </a:r>
            <a:r>
              <a:rPr lang="en-US" sz="2000" dirty="0" err="1" smtClean="0">
                <a:solidFill>
                  <a:srgbClr val="FF0000"/>
                </a:solidFill>
                <a:latin typeface="Arial" pitchFamily="34" charset="0"/>
              </a:rPr>
              <a:t>Prog</a:t>
            </a:r>
            <a:r>
              <a:rPr lang="en-US" sz="2000" dirty="0">
                <a:solidFill>
                  <a:srgbClr val="FF0000"/>
                </a:solidFill>
                <a:latin typeface="Arial" pitchFamily="34" charset="0"/>
              </a:rPr>
              <a:t>		</a:t>
            </a:r>
          </a:p>
        </p:txBody>
      </p:sp>
      <p:sp>
        <p:nvSpPr>
          <p:cNvPr id="10" name="Oval 9"/>
          <p:cNvSpPr/>
          <p:nvPr/>
        </p:nvSpPr>
        <p:spPr bwMode="auto">
          <a:xfrm>
            <a:off x="5445477" y="3166278"/>
            <a:ext cx="477650" cy="418552"/>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0" hangingPunct="0">
              <a:spcBef>
                <a:spcPct val="0"/>
              </a:spcBef>
            </a:pPr>
            <a:r>
              <a:rPr lang="en-US" sz="2000" dirty="0" smtClean="0">
                <a:solidFill>
                  <a:srgbClr val="FF0000"/>
                </a:solidFill>
                <a:latin typeface="Arial" pitchFamily="34" charset="0"/>
              </a:rPr>
              <a:t>	    CPU Reset</a:t>
            </a:r>
            <a:endParaRPr lang="en-US" sz="2000" dirty="0">
              <a:solidFill>
                <a:srgbClr val="FF0000"/>
              </a:solidFill>
              <a:latin typeface="Arial" pitchFamily="34" charset="0"/>
            </a:endParaRPr>
          </a:p>
        </p:txBody>
      </p:sp>
      <p:sp>
        <p:nvSpPr>
          <p:cNvPr id="12" name="Oval 11"/>
          <p:cNvSpPr/>
          <p:nvPr/>
        </p:nvSpPr>
        <p:spPr bwMode="auto">
          <a:xfrm>
            <a:off x="5088403" y="1781036"/>
            <a:ext cx="595900" cy="736979"/>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b" anchorCtr="0" compatLnSpc="1">
            <a:prstTxWarp prst="textNoShape">
              <a:avLst/>
            </a:prstTxWarp>
          </a:bodyPr>
          <a:lstStyle/>
          <a:p>
            <a:pPr algn="ctr" eaLnBrk="0" hangingPunct="0">
              <a:spcBef>
                <a:spcPct val="0"/>
              </a:spcBef>
            </a:pPr>
            <a:r>
              <a:rPr lang="en-US" sz="2000" dirty="0" smtClean="0">
                <a:solidFill>
                  <a:srgbClr val="FF0000"/>
                </a:solidFill>
                <a:latin typeface="Arial" pitchFamily="34" charset="0"/>
              </a:rPr>
              <a:t>Audio </a:t>
            </a:r>
          </a:p>
          <a:p>
            <a:pPr algn="ctr" eaLnBrk="0" hangingPunct="0">
              <a:spcBef>
                <a:spcPct val="0"/>
              </a:spcBef>
            </a:pPr>
            <a:r>
              <a:rPr lang="en-US" sz="2000" dirty="0" smtClean="0">
                <a:solidFill>
                  <a:srgbClr val="FF0000"/>
                </a:solidFill>
                <a:latin typeface="Arial" pitchFamily="34" charset="0"/>
              </a:rPr>
              <a:t>Input </a:t>
            </a:r>
          </a:p>
          <a:p>
            <a:pPr algn="ctr" eaLnBrk="0" hangingPunct="0">
              <a:spcBef>
                <a:spcPct val="0"/>
              </a:spcBef>
            </a:pPr>
            <a:endParaRPr lang="en-US" sz="1400" dirty="0">
              <a:solidFill>
                <a:srgbClr val="FF0000"/>
              </a:solidFill>
              <a:latin typeface="Arial" pitchFamily="34" charset="0"/>
            </a:endParaRPr>
          </a:p>
          <a:p>
            <a:pPr algn="ctr" eaLnBrk="0" hangingPunct="0">
              <a:spcBef>
                <a:spcPct val="0"/>
              </a:spcBef>
            </a:pPr>
            <a:endParaRPr lang="en-US" sz="1400" dirty="0" smtClean="0">
              <a:solidFill>
                <a:srgbClr val="FF0000"/>
              </a:solidFill>
              <a:latin typeface="Arial" pitchFamily="34" charset="0"/>
            </a:endParaRPr>
          </a:p>
          <a:p>
            <a:pPr algn="ctr" eaLnBrk="0" hangingPunct="0">
              <a:spcBef>
                <a:spcPct val="0"/>
              </a:spcBef>
            </a:pPr>
            <a:r>
              <a:rPr lang="en-US" sz="1400" dirty="0" smtClean="0">
                <a:solidFill>
                  <a:srgbClr val="FF0000"/>
                </a:solidFill>
                <a:latin typeface="Arial" pitchFamily="34" charset="0"/>
              </a:rPr>
              <a:t>         </a:t>
            </a:r>
            <a:endParaRPr lang="en-US" sz="1400" dirty="0">
              <a:solidFill>
                <a:srgbClr val="FF0000"/>
              </a:solidFill>
              <a:latin typeface="Arial" pitchFamily="34" charset="0"/>
            </a:endParaRPr>
          </a:p>
        </p:txBody>
      </p:sp>
      <p:sp>
        <p:nvSpPr>
          <p:cNvPr id="13" name="Oval 12"/>
          <p:cNvSpPr/>
          <p:nvPr/>
        </p:nvSpPr>
        <p:spPr bwMode="auto">
          <a:xfrm>
            <a:off x="5735610" y="1783308"/>
            <a:ext cx="595900" cy="736979"/>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b" anchorCtr="0" compatLnSpc="1">
            <a:prstTxWarp prst="textNoShape">
              <a:avLst/>
            </a:prstTxWarp>
          </a:bodyPr>
          <a:lstStyle/>
          <a:p>
            <a:pPr algn="ctr" eaLnBrk="0" hangingPunct="0">
              <a:spcBef>
                <a:spcPct val="0"/>
              </a:spcBef>
            </a:pPr>
            <a:r>
              <a:rPr lang="en-US" sz="2000" dirty="0" smtClean="0">
                <a:solidFill>
                  <a:srgbClr val="FF0000"/>
                </a:solidFill>
                <a:latin typeface="Arial" pitchFamily="34" charset="0"/>
              </a:rPr>
              <a:t> Audio</a:t>
            </a:r>
          </a:p>
          <a:p>
            <a:pPr algn="ctr" eaLnBrk="0" hangingPunct="0">
              <a:spcBef>
                <a:spcPct val="0"/>
              </a:spcBef>
            </a:pPr>
            <a:r>
              <a:rPr lang="en-US" sz="2000" dirty="0" smtClean="0">
                <a:solidFill>
                  <a:srgbClr val="FF0000"/>
                </a:solidFill>
                <a:latin typeface="Arial" pitchFamily="34" charset="0"/>
              </a:rPr>
              <a:t>  Output</a:t>
            </a:r>
          </a:p>
          <a:p>
            <a:pPr algn="ctr" eaLnBrk="0" hangingPunct="0">
              <a:spcBef>
                <a:spcPct val="0"/>
              </a:spcBef>
            </a:pPr>
            <a:endParaRPr lang="en-US" sz="1400" dirty="0">
              <a:solidFill>
                <a:srgbClr val="FF0000"/>
              </a:solidFill>
              <a:latin typeface="Arial" pitchFamily="34" charset="0"/>
            </a:endParaRPr>
          </a:p>
          <a:p>
            <a:pPr algn="ctr" eaLnBrk="0" hangingPunct="0">
              <a:spcBef>
                <a:spcPct val="0"/>
              </a:spcBef>
            </a:pPr>
            <a:endParaRPr lang="en-US" sz="1400" dirty="0" smtClean="0">
              <a:solidFill>
                <a:srgbClr val="FF0000"/>
              </a:solidFill>
              <a:latin typeface="Arial" pitchFamily="34" charset="0"/>
            </a:endParaRPr>
          </a:p>
          <a:p>
            <a:pPr algn="ctr" eaLnBrk="0" hangingPunct="0">
              <a:spcBef>
                <a:spcPct val="0"/>
              </a:spcBef>
            </a:pPr>
            <a:r>
              <a:rPr lang="en-US" sz="1400" dirty="0" smtClean="0">
                <a:solidFill>
                  <a:srgbClr val="FF0000"/>
                </a:solidFill>
                <a:latin typeface="Arial" pitchFamily="34" charset="0"/>
              </a:rPr>
              <a:t>         </a:t>
            </a:r>
            <a:endParaRPr lang="en-US" sz="1400" dirty="0">
              <a:solidFill>
                <a:srgbClr val="FF0000"/>
              </a:solidFill>
              <a:latin typeface="Arial" pitchFamily="34" charset="0"/>
            </a:endParaRPr>
          </a:p>
        </p:txBody>
      </p:sp>
      <p:sp>
        <p:nvSpPr>
          <p:cNvPr id="14" name="Oval 13"/>
          <p:cNvSpPr/>
          <p:nvPr/>
        </p:nvSpPr>
        <p:spPr bwMode="auto">
          <a:xfrm>
            <a:off x="2047171" y="3871424"/>
            <a:ext cx="1050877" cy="736979"/>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r" eaLnBrk="0" hangingPunct="0">
              <a:spcBef>
                <a:spcPct val="0"/>
              </a:spcBef>
            </a:pPr>
            <a:r>
              <a:rPr lang="en-US" sz="1400" dirty="0" smtClean="0">
                <a:solidFill>
                  <a:srgbClr val="FF0000"/>
                </a:solidFill>
                <a:latin typeface="Arial" pitchFamily="34" charset="0"/>
              </a:rPr>
              <a:t>JB </a:t>
            </a:r>
            <a:r>
              <a:rPr lang="en-US" sz="1400" dirty="0">
                <a:solidFill>
                  <a:srgbClr val="FF0000"/>
                </a:solidFill>
                <a:latin typeface="Arial" pitchFamily="34" charset="0"/>
              </a:rPr>
              <a:t>PMOD		               </a:t>
            </a:r>
          </a:p>
          <a:p>
            <a:pPr algn="r" eaLnBrk="0" hangingPunct="0">
              <a:spcBef>
                <a:spcPct val="0"/>
              </a:spcBef>
            </a:pPr>
            <a:r>
              <a:rPr lang="en-US" sz="1400" dirty="0" smtClean="0">
                <a:solidFill>
                  <a:srgbClr val="FF0000"/>
                </a:solidFill>
                <a:latin typeface="Arial" pitchFamily="34" charset="0"/>
              </a:rPr>
              <a:t>Connector	                 </a:t>
            </a:r>
          </a:p>
          <a:p>
            <a:pPr algn="r" eaLnBrk="0" hangingPunct="0">
              <a:spcBef>
                <a:spcPct val="0"/>
              </a:spcBef>
            </a:pPr>
            <a:r>
              <a:rPr lang="en-US" sz="1400" dirty="0" smtClean="0">
                <a:solidFill>
                  <a:srgbClr val="FF0000"/>
                </a:solidFill>
                <a:latin typeface="Arial" pitchFamily="34" charset="0"/>
              </a:rPr>
              <a:t>For Test Signals                 </a:t>
            </a:r>
            <a:endParaRPr lang="en-US" sz="1400" dirty="0">
              <a:solidFill>
                <a:srgbClr val="FF0000"/>
              </a:solidFill>
              <a:latin typeface="Arial" pitchFamily="34" charset="0"/>
            </a:endParaRPr>
          </a:p>
        </p:txBody>
      </p:sp>
    </p:spTree>
    <p:extLst>
      <p:ext uri="{BB962C8B-B14F-4D97-AF65-F5344CB8AC3E}">
        <p14:creationId xmlns:p14="http://schemas.microsoft.com/office/powerpoint/2010/main" val="25414856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 – </a:t>
            </a:r>
            <a:r>
              <a:rPr lang="en-US" dirty="0" smtClean="0"/>
              <a:t>Architecture</a:t>
            </a:r>
            <a:endParaRPr lang="en-US" dirty="0"/>
          </a:p>
        </p:txBody>
      </p:sp>
      <p:sp>
        <p:nvSpPr>
          <p:cNvPr id="4" name="Content Placeholder 3"/>
          <p:cNvSpPr>
            <a:spLocks noGrp="1"/>
          </p:cNvSpPr>
          <p:nvPr>
            <p:ph idx="1"/>
          </p:nvPr>
        </p:nvSpPr>
        <p:spPr>
          <a:xfrm>
            <a:off x="581736" y="1523052"/>
            <a:ext cx="8131175" cy="4324350"/>
          </a:xfrm>
        </p:spPr>
        <p:txBody>
          <a:bodyPr/>
          <a:lstStyle/>
          <a:p>
            <a:endParaRPr lang="en-US" b="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9</a:t>
            </a:fld>
            <a:endParaRPr lang="en-US" dirty="0">
              <a:solidFill>
                <a:srgbClr val="000000"/>
              </a:solidFill>
            </a:endParaRPr>
          </a:p>
        </p:txBody>
      </p:sp>
      <p:pic>
        <p:nvPicPr>
          <p:cNvPr id="3074" name="Picture 2" descr="http://ece.ninja/383/lab/lab2/img/lab2Arch.gif"/>
          <p:cNvPicPr>
            <a:picLocks noChangeAspect="1" noChangeArrowheads="1"/>
          </p:cNvPicPr>
          <p:nvPr/>
        </p:nvPicPr>
        <p:blipFill rotWithShape="1">
          <a:blip r:embed="rId2">
            <a:extLst>
              <a:ext uri="{28A0092B-C50C-407E-A947-70E740481C1C}">
                <a14:useLocalDpi xmlns:a14="http://schemas.microsoft.com/office/drawing/2010/main" val="0"/>
              </a:ext>
            </a:extLst>
          </a:blip>
          <a:srcRect l="1154" t="3506" r="4064" b="6009"/>
          <a:stretch/>
        </p:blipFill>
        <p:spPr bwMode="auto">
          <a:xfrm>
            <a:off x="-56271" y="872197"/>
            <a:ext cx="9242475" cy="5985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3501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12000</TotalTime>
  <Words>2341</Words>
  <Application>Microsoft Office PowerPoint</Application>
  <PresentationFormat>On-screen Show (4:3)</PresentationFormat>
  <Paragraphs>349</Paragraphs>
  <Slides>34</Slides>
  <Notes>1</Notes>
  <HiddenSlides>2</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34</vt:i4>
      </vt:variant>
    </vt:vector>
  </HeadingPairs>
  <TitlesOfParts>
    <vt:vector size="43" baseType="lpstr">
      <vt:lpstr>Arial</vt:lpstr>
      <vt:lpstr>Calibri</vt:lpstr>
      <vt:lpstr>Century Schoolbook</vt:lpstr>
      <vt:lpstr>Times New Roman</vt:lpstr>
      <vt:lpstr>Trebuchet MS</vt:lpstr>
      <vt:lpstr>Wingdings</vt:lpstr>
      <vt:lpstr>Office Theme</vt:lpstr>
      <vt:lpstr>1_Blank Presentation</vt:lpstr>
      <vt:lpstr>1_Office Theme</vt:lpstr>
      <vt:lpstr>PowerPoint Presentation</vt:lpstr>
      <vt:lpstr>Feedback on HW#8  (GR?)</vt:lpstr>
      <vt:lpstr>PowerPoint Presentation</vt:lpstr>
      <vt:lpstr>Lesson Outline</vt:lpstr>
      <vt:lpstr>Lab 2 – Data Acquisition, Storage and Display</vt:lpstr>
      <vt:lpstr>Lab 2 – Lab Overview</vt:lpstr>
      <vt:lpstr>Lab 2 – Connections old board</vt:lpstr>
      <vt:lpstr>Lab 2 – Connections</vt:lpstr>
      <vt:lpstr>Lab 2 – Architecture</vt:lpstr>
      <vt:lpstr>Lab 2 – Architecture</vt:lpstr>
      <vt:lpstr>Lab 2 – ADAU1761 SigmaDSP Audio Codec</vt:lpstr>
      <vt:lpstr>Lab 2 – ADAU1761 SigmaDSP Audio Codec</vt:lpstr>
      <vt:lpstr>Lab 2 – Datapath</vt:lpstr>
      <vt:lpstr>Lab 2 – Flag Register</vt:lpstr>
      <vt:lpstr>VHDL Package file </vt:lpstr>
      <vt:lpstr>VHDL Code</vt:lpstr>
      <vt:lpstr>Lab 2 – Generating Audio Waveforms</vt:lpstr>
      <vt:lpstr>Lab 2 – Requirements  Gate Check 1</vt:lpstr>
      <vt:lpstr>Lab 2 – Requirements  Gate Check 1</vt:lpstr>
      <vt:lpstr>Gate Check 1</vt:lpstr>
      <vt:lpstr>Lab 2 – Requirements Gate Check 2</vt:lpstr>
      <vt:lpstr>Gate Check 2 Simulated Audio</vt:lpstr>
      <vt:lpstr>Lab 2 – Requirements Gate Check 3</vt:lpstr>
      <vt:lpstr>Gate Check 3 Live Audio</vt:lpstr>
      <vt:lpstr>Lab 2 – Requirements Required Functionality</vt:lpstr>
      <vt:lpstr>Lab 2 – Requirements Required Functionality Cont 1</vt:lpstr>
      <vt:lpstr>Lab 2 – Requirements Required Functionality Cont 2</vt:lpstr>
      <vt:lpstr>Lab 2 – Requirements Required Functionality Cont 3</vt:lpstr>
      <vt:lpstr>Lab 2 – Requirements B-Level Functionality</vt:lpstr>
      <vt:lpstr>Lab 2 – Requirements A-Level Functionality</vt:lpstr>
      <vt:lpstr>Lab 2 – Requirements Turn In</vt:lpstr>
      <vt:lpstr>Lab 2 – Requirements Turn In Cont 1</vt:lpstr>
      <vt:lpstr>Lab 2 – Requirements Turn In Cont 2</vt:lpstr>
      <vt:lpstr>Lab 2 – Requirements Turn In Cont 3</vt:lpstr>
    </vt:vector>
  </TitlesOfParts>
  <Company>usafa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Systems Courses</dc:title>
  <dc:creator>Falkinburg, Jeffrey L MAJ USAF USAFA USAFA/DFEC</dc:creator>
  <cp:lastModifiedBy>York, George W CIV USAF USAFA USAFA/DFEC</cp:lastModifiedBy>
  <cp:revision>513</cp:revision>
  <cp:lastPrinted>2019-02-13T18:08:19Z</cp:lastPrinted>
  <dcterms:created xsi:type="dcterms:W3CDTF">2001-06-27T14:08:57Z</dcterms:created>
  <dcterms:modified xsi:type="dcterms:W3CDTF">2020-03-11T03:29:54Z</dcterms:modified>
</cp:coreProperties>
</file>