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8288000" cy="13716000"/>
  <p:notesSz cx="6858000" cy="9144000"/>
  <p:defaultTextStyle>
    <a:defPPr>
      <a:defRPr lang="en-US"/>
    </a:defPPr>
    <a:lvl1pPr marL="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57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30" d="100"/>
          <a:sy n="130" d="100"/>
        </p:scale>
        <p:origin x="-396" y="-3336"/>
      </p:cViewPr>
      <p:guideLst>
        <p:guide orient="horz" pos="4320"/>
        <p:guide pos="57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2FD15C-CBA0-4BCE-BE84-26287205EF6C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173521-01E7-4F12-A9B0-EB7746E29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810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173521-01E7-4F12-A9B0-EB7746E2991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098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4260853"/>
            <a:ext cx="15544800" cy="29400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7772400"/>
            <a:ext cx="12801600" cy="35052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572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400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315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258800" y="549279"/>
            <a:ext cx="4114800" cy="117030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549279"/>
            <a:ext cx="12039600" cy="117030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26" y="8813803"/>
            <a:ext cx="15544800" cy="2724150"/>
          </a:xfrm>
        </p:spPr>
        <p:txBody>
          <a:bodyPr anchor="t"/>
          <a:lstStyle>
            <a:lvl1pPr algn="l">
              <a:defRPr sz="8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4626" y="5813427"/>
            <a:ext cx="15544800" cy="3000374"/>
          </a:xfrm>
        </p:spPr>
        <p:txBody>
          <a:bodyPr anchor="b"/>
          <a:lstStyle>
            <a:lvl1pPr marL="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3200403"/>
            <a:ext cx="8077200" cy="9051926"/>
          </a:xfrm>
        </p:spPr>
        <p:txBody>
          <a:bodyPr/>
          <a:lstStyle>
            <a:lvl1pPr>
              <a:defRPr sz="5600"/>
            </a:lvl1pPr>
            <a:lvl2pPr>
              <a:defRPr sz="48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96400" y="3200403"/>
            <a:ext cx="8077200" cy="9051926"/>
          </a:xfrm>
        </p:spPr>
        <p:txBody>
          <a:bodyPr/>
          <a:lstStyle>
            <a:lvl1pPr>
              <a:defRPr sz="5600"/>
            </a:lvl1pPr>
            <a:lvl2pPr>
              <a:defRPr sz="48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070226"/>
            <a:ext cx="8080376" cy="12795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4349750"/>
            <a:ext cx="8080376" cy="7902576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90053" y="3070226"/>
            <a:ext cx="8083550" cy="12795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90053" y="4349750"/>
            <a:ext cx="8083550" cy="7902576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3" y="546100"/>
            <a:ext cx="6016626" cy="2324100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0100" y="546103"/>
            <a:ext cx="10223500" cy="11706226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3" y="2870203"/>
            <a:ext cx="6016626" cy="9382126"/>
          </a:xfrm>
        </p:spPr>
        <p:txBody>
          <a:bodyPr/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4576" y="9601200"/>
            <a:ext cx="10972800" cy="1133476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84576" y="1225550"/>
            <a:ext cx="10972800" cy="8229600"/>
          </a:xfrm>
        </p:spPr>
        <p:txBody>
          <a:bodyPr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4576" y="10734676"/>
            <a:ext cx="10972800" cy="1609724"/>
          </a:xfrm>
        </p:spPr>
        <p:txBody>
          <a:bodyPr/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549276"/>
            <a:ext cx="16459200" cy="2286000"/>
          </a:xfrm>
          <a:prstGeom prst="rect">
            <a:avLst/>
          </a:prstGeom>
        </p:spPr>
        <p:txBody>
          <a:bodyPr vert="horz" lIns="182880" tIns="91440" rIns="182880" bIns="9144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200403"/>
            <a:ext cx="16459200" cy="9051926"/>
          </a:xfrm>
          <a:prstGeom prst="rect">
            <a:avLst/>
          </a:prstGeom>
        </p:spPr>
        <p:txBody>
          <a:bodyPr vert="horz" lIns="182880" tIns="91440" rIns="182880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0" y="12712703"/>
            <a:ext cx="4267200" cy="730250"/>
          </a:xfrm>
          <a:prstGeom prst="rect">
            <a:avLst/>
          </a:prstGeom>
        </p:spPr>
        <p:txBody>
          <a:bodyPr vert="horz" lIns="182880" tIns="91440" rIns="182880" bIns="9144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8400" y="12712703"/>
            <a:ext cx="5791200" cy="730250"/>
          </a:xfrm>
          <a:prstGeom prst="rect">
            <a:avLst/>
          </a:prstGeom>
        </p:spPr>
        <p:txBody>
          <a:bodyPr vert="horz" lIns="182880" tIns="91440" rIns="182880" bIns="9144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06400" y="12712703"/>
            <a:ext cx="4267200" cy="730250"/>
          </a:xfrm>
          <a:prstGeom prst="rect">
            <a:avLst/>
          </a:prstGeom>
        </p:spPr>
        <p:txBody>
          <a:bodyPr vert="horz" lIns="182880" tIns="91440" rIns="182880" bIns="9144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828800" rtl="0" eaLnBrk="1" latinLnBrk="0" hangingPunct="1"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85800" indent="-685800" algn="l" defTabSz="1828800" rtl="0" eaLnBrk="1" latinLnBrk="0" hangingPunct="1">
        <a:spcBef>
          <a:spcPct val="20000"/>
        </a:spcBef>
        <a:buFont typeface="Arial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1pPr>
      <a:lvl2pPr marL="1485900" indent="-571500" algn="l" defTabSz="1828800" rtl="0" eaLnBrk="1" latinLnBrk="0" hangingPunct="1">
        <a:spcBef>
          <a:spcPct val="20000"/>
        </a:spcBef>
        <a:buFont typeface="Arial" pitchFamily="34" charset="0"/>
        <a:buChar char="–"/>
        <a:defRPr sz="56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spcBef>
          <a:spcPct val="20000"/>
        </a:spcBef>
        <a:buFont typeface="Arial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spcBef>
          <a:spcPct val="20000"/>
        </a:spcBef>
        <a:buFont typeface="Arial" pitchFamily="34" charset="0"/>
        <a:buChar char="–"/>
        <a:defRPr sz="40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spcBef>
          <a:spcPct val="20000"/>
        </a:spcBef>
        <a:buFont typeface="Arial" pitchFamily="34" charset="0"/>
        <a:buChar char="»"/>
        <a:defRPr sz="40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spcBef>
          <a:spcPct val="20000"/>
        </a:spcBef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spcBef>
          <a:spcPct val="20000"/>
        </a:spcBef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spcBef>
          <a:spcPct val="20000"/>
        </a:spcBef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spcBef>
          <a:spcPct val="20000"/>
        </a:spcBef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36"/>
          <p:cNvSpPr/>
          <p:nvPr/>
        </p:nvSpPr>
        <p:spPr>
          <a:xfrm>
            <a:off x="533400" y="1219200"/>
            <a:ext cx="17221200" cy="9296400"/>
          </a:xfrm>
          <a:prstGeom prst="roundRect">
            <a:avLst>
              <a:gd name="adj" fmla="val 38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533400" y="1243263"/>
            <a:ext cx="914400" cy="4616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2400" b="1" dirty="0"/>
              <a:t>Lab1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2440857" y="1536788"/>
            <a:ext cx="1753829" cy="762000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40" name="TextBox 39"/>
          <p:cNvSpPr txBox="1"/>
          <p:nvPr/>
        </p:nvSpPr>
        <p:spPr>
          <a:xfrm>
            <a:off x="2555771" y="1509750"/>
            <a:ext cx="15240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/>
              <a:t>Process</a:t>
            </a:r>
            <a:endParaRPr lang="en-US" sz="4400" b="1" dirty="0"/>
          </a:p>
        </p:txBody>
      </p:sp>
      <p:cxnSp>
        <p:nvCxnSpPr>
          <p:cNvPr id="41" name="Straight Connector 40"/>
          <p:cNvCxnSpPr>
            <a:stCxn id="42" idx="3"/>
            <a:endCxn id="99" idx="1"/>
          </p:cNvCxnSpPr>
          <p:nvPr/>
        </p:nvCxnSpPr>
        <p:spPr>
          <a:xfrm>
            <a:off x="1950409" y="1691449"/>
            <a:ext cx="482693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417009" y="1506783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clk</a:t>
            </a:r>
          </a:p>
        </p:txBody>
      </p:sp>
      <p:cxnSp>
        <p:nvCxnSpPr>
          <p:cNvPr id="43" name="Straight Connector 42"/>
          <p:cNvCxnSpPr>
            <a:stCxn id="44" idx="3"/>
            <a:endCxn id="100" idx="1"/>
          </p:cNvCxnSpPr>
          <p:nvPr/>
        </p:nvCxnSpPr>
        <p:spPr>
          <a:xfrm>
            <a:off x="1947951" y="1924971"/>
            <a:ext cx="485150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929878" y="1740305"/>
            <a:ext cx="1018073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reset_n</a:t>
            </a:r>
            <a:endParaRPr lang="en-US" sz="1800" dirty="0"/>
          </a:p>
        </p:txBody>
      </p:sp>
      <p:cxnSp>
        <p:nvCxnSpPr>
          <p:cNvPr id="45" name="Straight Connector 44"/>
          <p:cNvCxnSpPr>
            <a:stCxn id="46" idx="3"/>
            <a:endCxn id="101" idx="1"/>
          </p:cNvCxnSpPr>
          <p:nvPr/>
        </p:nvCxnSpPr>
        <p:spPr>
          <a:xfrm>
            <a:off x="1957476" y="2152650"/>
            <a:ext cx="485151" cy="0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197934" y="1967984"/>
            <a:ext cx="7595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btn</a:t>
            </a:r>
            <a:endParaRPr lang="en-US" sz="1800" dirty="0"/>
          </a:p>
        </p:txBody>
      </p:sp>
      <p:cxnSp>
        <p:nvCxnSpPr>
          <p:cNvPr id="47" name="Straight Connector 46"/>
          <p:cNvCxnSpPr/>
          <p:nvPr/>
        </p:nvCxnSpPr>
        <p:spPr>
          <a:xfrm flipV="1">
            <a:off x="4193458" y="1737076"/>
            <a:ext cx="835742" cy="3234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194686" y="1415721"/>
            <a:ext cx="90948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tr_volt</a:t>
            </a:r>
            <a:endParaRPr lang="en-US" sz="1800" dirty="0"/>
          </a:p>
        </p:txBody>
      </p:sp>
      <p:sp>
        <p:nvSpPr>
          <p:cNvPr id="81" name="Rounded Rectangle 80"/>
          <p:cNvSpPr/>
          <p:nvPr/>
        </p:nvSpPr>
        <p:spPr>
          <a:xfrm>
            <a:off x="1447800" y="2613894"/>
            <a:ext cx="15849600" cy="7292105"/>
          </a:xfrm>
          <a:prstGeom prst="roundRect">
            <a:avLst>
              <a:gd name="adj" fmla="val 38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82" name="Rounded Rectangle 81"/>
          <p:cNvSpPr/>
          <p:nvPr/>
        </p:nvSpPr>
        <p:spPr>
          <a:xfrm>
            <a:off x="2491563" y="4547936"/>
            <a:ext cx="10630081" cy="4367463"/>
          </a:xfrm>
          <a:prstGeom prst="roundRect">
            <a:avLst>
              <a:gd name="adj" fmla="val 38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83" name="TextBox 82"/>
          <p:cNvSpPr txBox="1"/>
          <p:nvPr/>
        </p:nvSpPr>
        <p:spPr>
          <a:xfrm>
            <a:off x="1472800" y="2672630"/>
            <a:ext cx="993058" cy="4616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2400" b="1" dirty="0"/>
              <a:t>Video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2511557" y="4547936"/>
            <a:ext cx="914400" cy="4616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2400" b="1" dirty="0"/>
              <a:t>VGA</a:t>
            </a:r>
          </a:p>
        </p:txBody>
      </p:sp>
      <p:sp>
        <p:nvSpPr>
          <p:cNvPr id="85" name="Rounded Rectangle 84"/>
          <p:cNvSpPr/>
          <p:nvPr/>
        </p:nvSpPr>
        <p:spPr>
          <a:xfrm>
            <a:off x="3507655" y="3077980"/>
            <a:ext cx="3111995" cy="979190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86" name="TextBox 85"/>
          <p:cNvSpPr txBox="1"/>
          <p:nvPr/>
        </p:nvSpPr>
        <p:spPr>
          <a:xfrm>
            <a:off x="4180366" y="3050942"/>
            <a:ext cx="15240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/>
              <a:t>Clock_Wiz_0</a:t>
            </a:r>
            <a:endParaRPr lang="en-US" sz="4400" b="1" dirty="0"/>
          </a:p>
        </p:txBody>
      </p:sp>
      <p:sp>
        <p:nvSpPr>
          <p:cNvPr id="99" name="TextBox 98"/>
          <p:cNvSpPr txBox="1"/>
          <p:nvPr/>
        </p:nvSpPr>
        <p:spPr>
          <a:xfrm>
            <a:off x="2433102" y="1506783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clk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2433101" y="1740305"/>
            <a:ext cx="99285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reset_n</a:t>
            </a:r>
            <a:endParaRPr lang="en-US" sz="1800" dirty="0"/>
          </a:p>
        </p:txBody>
      </p:sp>
      <p:sp>
        <p:nvSpPr>
          <p:cNvPr id="101" name="TextBox 100"/>
          <p:cNvSpPr txBox="1"/>
          <p:nvPr/>
        </p:nvSpPr>
        <p:spPr>
          <a:xfrm>
            <a:off x="2442627" y="1967984"/>
            <a:ext cx="7595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btn</a:t>
            </a:r>
            <a:endParaRPr lang="en-US" sz="1800" dirty="0"/>
          </a:p>
        </p:txBody>
      </p:sp>
      <p:sp>
        <p:nvSpPr>
          <p:cNvPr id="107" name="Rounded Rectangle 106"/>
          <p:cNvSpPr/>
          <p:nvPr/>
        </p:nvSpPr>
        <p:spPr>
          <a:xfrm>
            <a:off x="6860457" y="1530327"/>
            <a:ext cx="1753829" cy="762000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108" name="TextBox 107"/>
          <p:cNvSpPr txBox="1"/>
          <p:nvPr/>
        </p:nvSpPr>
        <p:spPr>
          <a:xfrm>
            <a:off x="6975371" y="1503289"/>
            <a:ext cx="15240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/>
              <a:t>Process</a:t>
            </a:r>
            <a:endParaRPr lang="en-US" sz="4400" b="1" dirty="0"/>
          </a:p>
        </p:txBody>
      </p:sp>
      <p:cxnSp>
        <p:nvCxnSpPr>
          <p:cNvPr id="109" name="Straight Connector 108"/>
          <p:cNvCxnSpPr>
            <a:stCxn id="110" idx="3"/>
            <a:endCxn id="117" idx="1"/>
          </p:cNvCxnSpPr>
          <p:nvPr/>
        </p:nvCxnSpPr>
        <p:spPr>
          <a:xfrm>
            <a:off x="6370009" y="1684988"/>
            <a:ext cx="482693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5836609" y="1500322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clk</a:t>
            </a:r>
          </a:p>
        </p:txBody>
      </p:sp>
      <p:cxnSp>
        <p:nvCxnSpPr>
          <p:cNvPr id="111" name="Straight Connector 110"/>
          <p:cNvCxnSpPr>
            <a:stCxn id="112" idx="3"/>
          </p:cNvCxnSpPr>
          <p:nvPr/>
        </p:nvCxnSpPr>
        <p:spPr>
          <a:xfrm>
            <a:off x="6367551" y="1918510"/>
            <a:ext cx="485151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5358808" y="1733844"/>
            <a:ext cx="1008743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reset_n</a:t>
            </a:r>
            <a:endParaRPr lang="en-US" sz="1800" dirty="0"/>
          </a:p>
        </p:txBody>
      </p:sp>
      <p:cxnSp>
        <p:nvCxnSpPr>
          <p:cNvPr id="113" name="Straight Connector 112"/>
          <p:cNvCxnSpPr>
            <a:stCxn id="114" idx="3"/>
            <a:endCxn id="119" idx="1"/>
          </p:cNvCxnSpPr>
          <p:nvPr/>
        </p:nvCxnSpPr>
        <p:spPr>
          <a:xfrm>
            <a:off x="6377076" y="2146189"/>
            <a:ext cx="485151" cy="0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5617534" y="1961523"/>
            <a:ext cx="7595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btn</a:t>
            </a:r>
            <a:endParaRPr lang="en-US" sz="1800" dirty="0"/>
          </a:p>
        </p:txBody>
      </p:sp>
      <p:sp>
        <p:nvSpPr>
          <p:cNvPr id="117" name="TextBox 116"/>
          <p:cNvSpPr txBox="1"/>
          <p:nvPr/>
        </p:nvSpPr>
        <p:spPr>
          <a:xfrm>
            <a:off x="6852702" y="1500322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clk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6862227" y="1733844"/>
            <a:ext cx="94437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reset_n</a:t>
            </a:r>
            <a:endParaRPr lang="en-US" sz="1800" dirty="0"/>
          </a:p>
        </p:txBody>
      </p:sp>
      <p:sp>
        <p:nvSpPr>
          <p:cNvPr id="119" name="TextBox 118"/>
          <p:cNvSpPr txBox="1"/>
          <p:nvPr/>
        </p:nvSpPr>
        <p:spPr>
          <a:xfrm>
            <a:off x="6862227" y="1961523"/>
            <a:ext cx="7595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btn</a:t>
            </a:r>
            <a:endParaRPr lang="en-US" sz="1800" dirty="0"/>
          </a:p>
        </p:txBody>
      </p:sp>
      <p:cxnSp>
        <p:nvCxnSpPr>
          <p:cNvPr id="127" name="Straight Connector 126"/>
          <p:cNvCxnSpPr/>
          <p:nvPr/>
        </p:nvCxnSpPr>
        <p:spPr>
          <a:xfrm flipV="1">
            <a:off x="8603655" y="1692955"/>
            <a:ext cx="835742" cy="3234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8604883" y="1371600"/>
            <a:ext cx="90948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tr_time</a:t>
            </a:r>
            <a:endParaRPr lang="en-US" sz="1800" dirty="0"/>
          </a:p>
        </p:txBody>
      </p:sp>
      <p:cxnSp>
        <p:nvCxnSpPr>
          <p:cNvPr id="129" name="Straight Connector 128"/>
          <p:cNvCxnSpPr>
            <a:stCxn id="130" idx="3"/>
            <a:endCxn id="135" idx="1"/>
          </p:cNvCxnSpPr>
          <p:nvPr/>
        </p:nvCxnSpPr>
        <p:spPr>
          <a:xfrm>
            <a:off x="3024963" y="3272299"/>
            <a:ext cx="482693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2491563" y="3087633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clk</a:t>
            </a:r>
          </a:p>
        </p:txBody>
      </p:sp>
      <p:cxnSp>
        <p:nvCxnSpPr>
          <p:cNvPr id="131" name="Straight Connector 130"/>
          <p:cNvCxnSpPr>
            <a:stCxn id="132" idx="3"/>
            <a:endCxn id="136" idx="1"/>
          </p:cNvCxnSpPr>
          <p:nvPr/>
        </p:nvCxnSpPr>
        <p:spPr>
          <a:xfrm>
            <a:off x="3022505" y="3552076"/>
            <a:ext cx="485150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2037040" y="3367410"/>
            <a:ext cx="985465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reset_n</a:t>
            </a:r>
            <a:endParaRPr lang="en-US" sz="1800" dirty="0"/>
          </a:p>
        </p:txBody>
      </p:sp>
      <p:sp>
        <p:nvSpPr>
          <p:cNvPr id="135" name="TextBox 134"/>
          <p:cNvSpPr txBox="1"/>
          <p:nvPr/>
        </p:nvSpPr>
        <p:spPr>
          <a:xfrm>
            <a:off x="3507656" y="3087633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clk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3507655" y="3367410"/>
            <a:ext cx="816569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resetn</a:t>
            </a:r>
            <a:endParaRPr lang="en-US" sz="1800" dirty="0"/>
          </a:p>
        </p:txBody>
      </p:sp>
      <p:cxnSp>
        <p:nvCxnSpPr>
          <p:cNvPr id="138" name="Straight Connector 137"/>
          <p:cNvCxnSpPr>
            <a:stCxn id="139" idx="3"/>
          </p:cNvCxnSpPr>
          <p:nvPr/>
        </p:nvCxnSpPr>
        <p:spPr>
          <a:xfrm>
            <a:off x="6608134" y="3247276"/>
            <a:ext cx="1013635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5617534" y="3062610"/>
            <a:ext cx="9906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clk_out1</a:t>
            </a:r>
          </a:p>
        </p:txBody>
      </p:sp>
      <p:cxnSp>
        <p:nvCxnSpPr>
          <p:cNvPr id="140" name="Straight Connector 139"/>
          <p:cNvCxnSpPr/>
          <p:nvPr/>
        </p:nvCxnSpPr>
        <p:spPr>
          <a:xfrm>
            <a:off x="6621442" y="3552997"/>
            <a:ext cx="1016093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5617534" y="3368331"/>
            <a:ext cx="9881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clk_out2</a:t>
            </a:r>
          </a:p>
        </p:txBody>
      </p:sp>
      <p:cxnSp>
        <p:nvCxnSpPr>
          <p:cNvPr id="142" name="Straight Connector 141"/>
          <p:cNvCxnSpPr/>
          <p:nvPr/>
        </p:nvCxnSpPr>
        <p:spPr>
          <a:xfrm>
            <a:off x="6621442" y="3872504"/>
            <a:ext cx="1016093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5617534" y="3687838"/>
            <a:ext cx="9881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clk_out3</a:t>
            </a:r>
          </a:p>
        </p:txBody>
      </p:sp>
      <p:sp>
        <p:nvSpPr>
          <p:cNvPr id="164" name="TextBox 163"/>
          <p:cNvSpPr txBox="1"/>
          <p:nvPr/>
        </p:nvSpPr>
        <p:spPr>
          <a:xfrm>
            <a:off x="6605676" y="2895600"/>
            <a:ext cx="1408545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pixel_clk</a:t>
            </a:r>
            <a:endParaRPr lang="en-US" sz="1800" dirty="0"/>
          </a:p>
        </p:txBody>
      </p:sp>
      <p:sp>
        <p:nvSpPr>
          <p:cNvPr id="165" name="TextBox 164"/>
          <p:cNvSpPr txBox="1"/>
          <p:nvPr/>
        </p:nvSpPr>
        <p:spPr>
          <a:xfrm>
            <a:off x="6608134" y="3207796"/>
            <a:ext cx="140854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serialize_clk</a:t>
            </a:r>
            <a:endParaRPr lang="en-US" sz="1800" dirty="0"/>
          </a:p>
        </p:txBody>
      </p:sp>
      <p:sp>
        <p:nvSpPr>
          <p:cNvPr id="166" name="TextBox 165"/>
          <p:cNvSpPr txBox="1"/>
          <p:nvPr/>
        </p:nvSpPr>
        <p:spPr>
          <a:xfrm>
            <a:off x="6605676" y="3527303"/>
            <a:ext cx="1672173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serialize_clk_n</a:t>
            </a:r>
            <a:endParaRPr lang="en-US" sz="1800" dirty="0"/>
          </a:p>
        </p:txBody>
      </p:sp>
      <p:sp>
        <p:nvSpPr>
          <p:cNvPr id="51" name="Rounded Rectangle 50"/>
          <p:cNvSpPr/>
          <p:nvPr/>
        </p:nvSpPr>
        <p:spPr>
          <a:xfrm>
            <a:off x="10399345" y="5466318"/>
            <a:ext cx="1425881" cy="3144282"/>
          </a:xfrm>
          <a:prstGeom prst="roundRect">
            <a:avLst>
              <a:gd name="adj" fmla="val 1202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10399344" y="5486400"/>
            <a:ext cx="14258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 err="1"/>
              <a:t>Scopeface</a:t>
            </a:r>
            <a:endParaRPr lang="en-US" sz="4400" b="1" dirty="0"/>
          </a:p>
        </p:txBody>
      </p:sp>
      <p:cxnSp>
        <p:nvCxnSpPr>
          <p:cNvPr id="63" name="Straight Connector 62"/>
          <p:cNvCxnSpPr>
            <a:stCxn id="64" idx="3"/>
            <a:endCxn id="69" idx="1"/>
          </p:cNvCxnSpPr>
          <p:nvPr/>
        </p:nvCxnSpPr>
        <p:spPr>
          <a:xfrm flipV="1">
            <a:off x="9923182" y="6135932"/>
            <a:ext cx="482693" cy="1484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8789821" y="5954233"/>
            <a:ext cx="1133361" cy="3663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tr_volt</a:t>
            </a:r>
            <a:endParaRPr lang="en-US" sz="1800" dirty="0"/>
          </a:p>
        </p:txBody>
      </p:sp>
      <p:cxnSp>
        <p:nvCxnSpPr>
          <p:cNvPr id="65" name="Straight Connector 64"/>
          <p:cNvCxnSpPr>
            <a:stCxn id="66" idx="3"/>
            <a:endCxn id="70" idx="1"/>
          </p:cNvCxnSpPr>
          <p:nvPr/>
        </p:nvCxnSpPr>
        <p:spPr>
          <a:xfrm>
            <a:off x="9920724" y="6445655"/>
            <a:ext cx="485150" cy="0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8789821" y="6260989"/>
            <a:ext cx="1130903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tr_time</a:t>
            </a:r>
            <a:endParaRPr lang="en-US" sz="1800" dirty="0"/>
          </a:p>
        </p:txBody>
      </p:sp>
      <p:cxnSp>
        <p:nvCxnSpPr>
          <p:cNvPr id="67" name="Straight Connector 66"/>
          <p:cNvCxnSpPr>
            <a:stCxn id="68" idx="3"/>
            <a:endCxn id="71" idx="1"/>
          </p:cNvCxnSpPr>
          <p:nvPr/>
        </p:nvCxnSpPr>
        <p:spPr>
          <a:xfrm>
            <a:off x="9920724" y="6749534"/>
            <a:ext cx="485151" cy="0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9161182" y="6564868"/>
            <a:ext cx="7595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row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0405875" y="5951266"/>
            <a:ext cx="100977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tr_volt</a:t>
            </a:r>
            <a:endParaRPr lang="en-US" sz="1800" dirty="0"/>
          </a:p>
        </p:txBody>
      </p:sp>
      <p:sp>
        <p:nvSpPr>
          <p:cNvPr id="70" name="TextBox 69"/>
          <p:cNvSpPr txBox="1"/>
          <p:nvPr/>
        </p:nvSpPr>
        <p:spPr>
          <a:xfrm>
            <a:off x="10405874" y="6260989"/>
            <a:ext cx="1009775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tr_time</a:t>
            </a:r>
            <a:endParaRPr lang="en-US" sz="1800" dirty="0"/>
          </a:p>
        </p:txBody>
      </p:sp>
      <p:sp>
        <p:nvSpPr>
          <p:cNvPr id="71" name="TextBox 70"/>
          <p:cNvSpPr txBox="1"/>
          <p:nvPr/>
        </p:nvSpPr>
        <p:spPr>
          <a:xfrm>
            <a:off x="10405875" y="6564868"/>
            <a:ext cx="7595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row</a:t>
            </a:r>
          </a:p>
        </p:txBody>
      </p:sp>
      <p:cxnSp>
        <p:nvCxnSpPr>
          <p:cNvPr id="79" name="Straight Connector 78"/>
          <p:cNvCxnSpPr>
            <a:stCxn id="80" idx="3"/>
            <a:endCxn id="87" idx="1"/>
          </p:cNvCxnSpPr>
          <p:nvPr/>
        </p:nvCxnSpPr>
        <p:spPr>
          <a:xfrm>
            <a:off x="9920725" y="7054334"/>
            <a:ext cx="485150" cy="0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8901051" y="6869668"/>
            <a:ext cx="101967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column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0405875" y="6869668"/>
            <a:ext cx="100977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column</a:t>
            </a:r>
          </a:p>
        </p:txBody>
      </p:sp>
      <p:cxnSp>
        <p:nvCxnSpPr>
          <p:cNvPr id="88" name="Straight Connector 87"/>
          <p:cNvCxnSpPr/>
          <p:nvPr/>
        </p:nvCxnSpPr>
        <p:spPr>
          <a:xfrm>
            <a:off x="9916654" y="7347466"/>
            <a:ext cx="482693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9373729" y="7162800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ch1</a:t>
            </a:r>
          </a:p>
        </p:txBody>
      </p:sp>
      <p:cxnSp>
        <p:nvCxnSpPr>
          <p:cNvPr id="90" name="Straight Connector 89"/>
          <p:cNvCxnSpPr>
            <a:stCxn id="91" idx="3"/>
            <a:endCxn id="93" idx="1"/>
          </p:cNvCxnSpPr>
          <p:nvPr/>
        </p:nvCxnSpPr>
        <p:spPr>
          <a:xfrm>
            <a:off x="9923721" y="7606784"/>
            <a:ext cx="485150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8901051" y="7422118"/>
            <a:ext cx="102267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ch1_enb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10389822" y="7162800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ch1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0408871" y="7422118"/>
            <a:ext cx="1006777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ch1_enb</a:t>
            </a:r>
          </a:p>
        </p:txBody>
      </p:sp>
      <p:cxnSp>
        <p:nvCxnSpPr>
          <p:cNvPr id="94" name="Straight Connector 93"/>
          <p:cNvCxnSpPr/>
          <p:nvPr/>
        </p:nvCxnSpPr>
        <p:spPr>
          <a:xfrm>
            <a:off x="9926178" y="7880866"/>
            <a:ext cx="482693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9383253" y="7696200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ch2</a:t>
            </a:r>
          </a:p>
        </p:txBody>
      </p:sp>
      <p:cxnSp>
        <p:nvCxnSpPr>
          <p:cNvPr id="96" name="Straight Connector 95"/>
          <p:cNvCxnSpPr>
            <a:stCxn id="97" idx="3"/>
            <a:endCxn id="102" idx="1"/>
          </p:cNvCxnSpPr>
          <p:nvPr/>
        </p:nvCxnSpPr>
        <p:spPr>
          <a:xfrm>
            <a:off x="9933245" y="8140184"/>
            <a:ext cx="485150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8910575" y="7955518"/>
            <a:ext cx="102267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ch2_enb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10399346" y="7696200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ch2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0418395" y="7955518"/>
            <a:ext cx="1006777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ch2_enb</a:t>
            </a:r>
          </a:p>
        </p:txBody>
      </p:sp>
      <p:cxnSp>
        <p:nvCxnSpPr>
          <p:cNvPr id="103" name="Straight Connector 102"/>
          <p:cNvCxnSpPr>
            <a:stCxn id="104" idx="3"/>
          </p:cNvCxnSpPr>
          <p:nvPr/>
        </p:nvCxnSpPr>
        <p:spPr>
          <a:xfrm>
            <a:off x="11828184" y="6141418"/>
            <a:ext cx="482693" cy="854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11520426" y="5958235"/>
            <a:ext cx="307758" cy="3663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R</a:t>
            </a:r>
          </a:p>
        </p:txBody>
      </p:sp>
      <p:cxnSp>
        <p:nvCxnSpPr>
          <p:cNvPr id="106" name="Straight Connector 105"/>
          <p:cNvCxnSpPr>
            <a:stCxn id="115" idx="3"/>
          </p:cNvCxnSpPr>
          <p:nvPr/>
        </p:nvCxnSpPr>
        <p:spPr>
          <a:xfrm flipV="1">
            <a:off x="11828184" y="6569608"/>
            <a:ext cx="482693" cy="1484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11520426" y="6387909"/>
            <a:ext cx="307758" cy="3663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G</a:t>
            </a:r>
          </a:p>
        </p:txBody>
      </p:sp>
      <p:cxnSp>
        <p:nvCxnSpPr>
          <p:cNvPr id="120" name="Straight Connector 119"/>
          <p:cNvCxnSpPr>
            <a:stCxn id="121" idx="3"/>
          </p:cNvCxnSpPr>
          <p:nvPr/>
        </p:nvCxnSpPr>
        <p:spPr>
          <a:xfrm flipV="1">
            <a:off x="11828184" y="6997184"/>
            <a:ext cx="482693" cy="1484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11520426" y="6815485"/>
            <a:ext cx="307758" cy="3663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B</a:t>
            </a:r>
          </a:p>
        </p:txBody>
      </p:sp>
      <p:cxnSp>
        <p:nvCxnSpPr>
          <p:cNvPr id="123" name="Straight Connector 122"/>
          <p:cNvCxnSpPr>
            <a:stCxn id="124" idx="3"/>
            <a:endCxn id="125" idx="1"/>
          </p:cNvCxnSpPr>
          <p:nvPr/>
        </p:nvCxnSpPr>
        <p:spPr>
          <a:xfrm>
            <a:off x="13112121" y="7587734"/>
            <a:ext cx="759705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12089451" y="7403068"/>
            <a:ext cx="102267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blank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13871826" y="7403068"/>
            <a:ext cx="1006777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blank</a:t>
            </a:r>
          </a:p>
        </p:txBody>
      </p:sp>
      <p:cxnSp>
        <p:nvCxnSpPr>
          <p:cNvPr id="126" name="Straight Connector 125"/>
          <p:cNvCxnSpPr>
            <a:stCxn id="133" idx="3"/>
            <a:endCxn id="144" idx="1"/>
          </p:cNvCxnSpPr>
          <p:nvPr/>
        </p:nvCxnSpPr>
        <p:spPr>
          <a:xfrm>
            <a:off x="13105053" y="7861816"/>
            <a:ext cx="760496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12098975" y="7677150"/>
            <a:ext cx="100607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v_synch</a:t>
            </a:r>
            <a:endParaRPr lang="en-US" sz="1800" dirty="0"/>
          </a:p>
        </p:txBody>
      </p:sp>
      <p:cxnSp>
        <p:nvCxnSpPr>
          <p:cNvPr id="134" name="Straight Connector 133"/>
          <p:cNvCxnSpPr>
            <a:stCxn id="137" idx="3"/>
            <a:endCxn id="145" idx="1"/>
          </p:cNvCxnSpPr>
          <p:nvPr/>
        </p:nvCxnSpPr>
        <p:spPr>
          <a:xfrm>
            <a:off x="13121645" y="8121134"/>
            <a:ext cx="751079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12098975" y="7936468"/>
            <a:ext cx="102267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h_synch</a:t>
            </a:r>
            <a:endParaRPr lang="en-US" sz="1800" dirty="0"/>
          </a:p>
        </p:txBody>
      </p:sp>
      <p:sp>
        <p:nvSpPr>
          <p:cNvPr id="144" name="TextBox 143"/>
          <p:cNvSpPr txBox="1"/>
          <p:nvPr/>
        </p:nvSpPr>
        <p:spPr>
          <a:xfrm>
            <a:off x="13865549" y="7677150"/>
            <a:ext cx="1016303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v_synch</a:t>
            </a:r>
            <a:endParaRPr lang="en-US" sz="1800" dirty="0"/>
          </a:p>
        </p:txBody>
      </p:sp>
      <p:sp>
        <p:nvSpPr>
          <p:cNvPr id="145" name="TextBox 144"/>
          <p:cNvSpPr txBox="1"/>
          <p:nvPr/>
        </p:nvSpPr>
        <p:spPr>
          <a:xfrm>
            <a:off x="13872724" y="7936468"/>
            <a:ext cx="1006777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h_synch</a:t>
            </a:r>
            <a:endParaRPr lang="en-US" sz="1800" dirty="0"/>
          </a:p>
        </p:txBody>
      </p:sp>
      <p:sp>
        <p:nvSpPr>
          <p:cNvPr id="149" name="Trapezoid 148"/>
          <p:cNvSpPr/>
          <p:nvPr/>
        </p:nvSpPr>
        <p:spPr>
          <a:xfrm rot="5400000">
            <a:off x="12199226" y="5984349"/>
            <a:ext cx="375702" cy="152400"/>
          </a:xfrm>
          <a:prstGeom prst="trapezoid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0" name="Straight Connector 149"/>
          <p:cNvCxnSpPr>
            <a:stCxn id="149" idx="0"/>
            <a:endCxn id="151" idx="1"/>
          </p:cNvCxnSpPr>
          <p:nvPr/>
        </p:nvCxnSpPr>
        <p:spPr>
          <a:xfrm>
            <a:off x="12463277" y="6060549"/>
            <a:ext cx="189188" cy="254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/>
          <p:cNvSpPr txBox="1"/>
          <p:nvPr/>
        </p:nvSpPr>
        <p:spPr>
          <a:xfrm>
            <a:off x="12652465" y="5877620"/>
            <a:ext cx="315761" cy="3663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R</a:t>
            </a:r>
          </a:p>
        </p:txBody>
      </p:sp>
      <p:cxnSp>
        <p:nvCxnSpPr>
          <p:cNvPr id="152" name="Straight Connector 151"/>
          <p:cNvCxnSpPr>
            <a:stCxn id="151" idx="3"/>
            <a:endCxn id="169" idx="1"/>
          </p:cNvCxnSpPr>
          <p:nvPr/>
        </p:nvCxnSpPr>
        <p:spPr>
          <a:xfrm>
            <a:off x="12968226" y="6060803"/>
            <a:ext cx="900174" cy="352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rapezoid 156"/>
          <p:cNvSpPr/>
          <p:nvPr/>
        </p:nvSpPr>
        <p:spPr>
          <a:xfrm rot="5400000">
            <a:off x="12202491" y="6420405"/>
            <a:ext cx="375702" cy="152400"/>
          </a:xfrm>
          <a:prstGeom prst="trapezoid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8" name="Straight Connector 157"/>
          <p:cNvCxnSpPr>
            <a:stCxn id="157" idx="0"/>
            <a:endCxn id="159" idx="1"/>
          </p:cNvCxnSpPr>
          <p:nvPr/>
        </p:nvCxnSpPr>
        <p:spPr>
          <a:xfrm>
            <a:off x="12466542" y="6496605"/>
            <a:ext cx="189188" cy="254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/>
          <p:cNvSpPr txBox="1"/>
          <p:nvPr/>
        </p:nvSpPr>
        <p:spPr>
          <a:xfrm>
            <a:off x="12655730" y="6313676"/>
            <a:ext cx="315761" cy="3663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G</a:t>
            </a:r>
          </a:p>
        </p:txBody>
      </p:sp>
      <p:cxnSp>
        <p:nvCxnSpPr>
          <p:cNvPr id="160" name="Straight Connector 159"/>
          <p:cNvCxnSpPr>
            <a:stCxn id="159" idx="3"/>
            <a:endCxn id="170" idx="1"/>
          </p:cNvCxnSpPr>
          <p:nvPr/>
        </p:nvCxnSpPr>
        <p:spPr>
          <a:xfrm>
            <a:off x="12971491" y="6496859"/>
            <a:ext cx="900174" cy="352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rapezoid 161"/>
          <p:cNvSpPr/>
          <p:nvPr/>
        </p:nvSpPr>
        <p:spPr>
          <a:xfrm rot="5400000">
            <a:off x="12202359" y="6850063"/>
            <a:ext cx="375702" cy="152400"/>
          </a:xfrm>
          <a:prstGeom prst="trapezoid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3" name="Straight Connector 162"/>
          <p:cNvCxnSpPr>
            <a:stCxn id="162" idx="0"/>
            <a:endCxn id="167" idx="1"/>
          </p:cNvCxnSpPr>
          <p:nvPr/>
        </p:nvCxnSpPr>
        <p:spPr>
          <a:xfrm>
            <a:off x="12466410" y="6926263"/>
            <a:ext cx="189188" cy="254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/>
          <p:cNvSpPr txBox="1"/>
          <p:nvPr/>
        </p:nvSpPr>
        <p:spPr>
          <a:xfrm>
            <a:off x="12655598" y="6743334"/>
            <a:ext cx="315761" cy="3663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B</a:t>
            </a:r>
          </a:p>
        </p:txBody>
      </p:sp>
      <p:cxnSp>
        <p:nvCxnSpPr>
          <p:cNvPr id="168" name="Straight Connector 167"/>
          <p:cNvCxnSpPr>
            <a:stCxn id="167" idx="3"/>
            <a:endCxn id="171" idx="1"/>
          </p:cNvCxnSpPr>
          <p:nvPr/>
        </p:nvCxnSpPr>
        <p:spPr>
          <a:xfrm>
            <a:off x="12971359" y="6926517"/>
            <a:ext cx="900174" cy="352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/>
          <p:cNvSpPr txBox="1"/>
          <p:nvPr/>
        </p:nvSpPr>
        <p:spPr>
          <a:xfrm>
            <a:off x="13868400" y="5877972"/>
            <a:ext cx="315761" cy="3663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R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13871665" y="6314028"/>
            <a:ext cx="315761" cy="3663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G</a:t>
            </a:r>
          </a:p>
        </p:txBody>
      </p:sp>
      <p:sp>
        <p:nvSpPr>
          <p:cNvPr id="171" name="TextBox 170"/>
          <p:cNvSpPr txBox="1"/>
          <p:nvPr/>
        </p:nvSpPr>
        <p:spPr>
          <a:xfrm>
            <a:off x="13871533" y="6743686"/>
            <a:ext cx="315761" cy="3663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B</a:t>
            </a:r>
          </a:p>
        </p:txBody>
      </p:sp>
      <p:sp>
        <p:nvSpPr>
          <p:cNvPr id="172" name="Rounded Rectangle 171"/>
          <p:cNvSpPr/>
          <p:nvPr/>
        </p:nvSpPr>
        <p:spPr>
          <a:xfrm>
            <a:off x="13882626" y="5734050"/>
            <a:ext cx="1447800" cy="2895600"/>
          </a:xfrm>
          <a:prstGeom prst="roundRect">
            <a:avLst>
              <a:gd name="adj" fmla="val 38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173" name="TextBox 172"/>
          <p:cNvSpPr txBox="1"/>
          <p:nvPr/>
        </p:nvSpPr>
        <p:spPr>
          <a:xfrm>
            <a:off x="14167799" y="5751879"/>
            <a:ext cx="877455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/>
              <a:t>DVID</a:t>
            </a:r>
            <a:endParaRPr lang="en-US" sz="4400" b="1" dirty="0"/>
          </a:p>
        </p:txBody>
      </p:sp>
      <p:sp>
        <p:nvSpPr>
          <p:cNvPr id="174" name="TextBox 173"/>
          <p:cNvSpPr txBox="1"/>
          <p:nvPr/>
        </p:nvSpPr>
        <p:spPr>
          <a:xfrm>
            <a:off x="15011400" y="5884652"/>
            <a:ext cx="315761" cy="3663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R</a:t>
            </a:r>
          </a:p>
        </p:txBody>
      </p:sp>
      <p:sp>
        <p:nvSpPr>
          <p:cNvPr id="175" name="TextBox 174"/>
          <p:cNvSpPr txBox="1"/>
          <p:nvPr/>
        </p:nvSpPr>
        <p:spPr>
          <a:xfrm>
            <a:off x="15014665" y="6735383"/>
            <a:ext cx="315761" cy="3663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G</a:t>
            </a:r>
          </a:p>
        </p:txBody>
      </p:sp>
      <p:sp>
        <p:nvSpPr>
          <p:cNvPr id="176" name="TextBox 175"/>
          <p:cNvSpPr txBox="1"/>
          <p:nvPr/>
        </p:nvSpPr>
        <p:spPr>
          <a:xfrm>
            <a:off x="15014533" y="7587447"/>
            <a:ext cx="315761" cy="3663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B</a:t>
            </a:r>
          </a:p>
        </p:txBody>
      </p:sp>
      <p:cxnSp>
        <p:nvCxnSpPr>
          <p:cNvPr id="177" name="Straight Connector 176"/>
          <p:cNvCxnSpPr>
            <a:stCxn id="174" idx="3"/>
            <a:endCxn id="76" idx="3"/>
          </p:cNvCxnSpPr>
          <p:nvPr/>
        </p:nvCxnSpPr>
        <p:spPr>
          <a:xfrm flipV="1">
            <a:off x="15327161" y="6065574"/>
            <a:ext cx="308065" cy="2261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Isosceles Triangle 75"/>
          <p:cNvSpPr/>
          <p:nvPr/>
        </p:nvSpPr>
        <p:spPr>
          <a:xfrm rot="5400000">
            <a:off x="15607665" y="5801081"/>
            <a:ext cx="584107" cy="528985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0" name="Straight Connector 179"/>
          <p:cNvCxnSpPr>
            <a:endCxn id="181" idx="3"/>
          </p:cNvCxnSpPr>
          <p:nvPr/>
        </p:nvCxnSpPr>
        <p:spPr>
          <a:xfrm flipV="1">
            <a:off x="15325528" y="6915506"/>
            <a:ext cx="308065" cy="2261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Isosceles Triangle 180"/>
          <p:cNvSpPr/>
          <p:nvPr/>
        </p:nvSpPr>
        <p:spPr>
          <a:xfrm rot="5400000">
            <a:off x="15606032" y="6651013"/>
            <a:ext cx="584107" cy="528985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2" name="Straight Connector 181"/>
          <p:cNvCxnSpPr>
            <a:endCxn id="183" idx="3"/>
          </p:cNvCxnSpPr>
          <p:nvPr/>
        </p:nvCxnSpPr>
        <p:spPr>
          <a:xfrm flipV="1">
            <a:off x="15323895" y="7772303"/>
            <a:ext cx="308065" cy="2261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Isosceles Triangle 182"/>
          <p:cNvSpPr/>
          <p:nvPr/>
        </p:nvSpPr>
        <p:spPr>
          <a:xfrm rot="5400000">
            <a:off x="15604399" y="7507810"/>
            <a:ext cx="584107" cy="528985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4" name="Straight Connector 183"/>
          <p:cNvCxnSpPr/>
          <p:nvPr/>
        </p:nvCxnSpPr>
        <p:spPr>
          <a:xfrm flipV="1">
            <a:off x="15856146" y="5886913"/>
            <a:ext cx="918422" cy="1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/>
          <p:nvPr/>
        </p:nvCxnSpPr>
        <p:spPr>
          <a:xfrm flipV="1">
            <a:off x="15852880" y="6241372"/>
            <a:ext cx="1306346" cy="2614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 flipV="1">
            <a:off x="15854125" y="6736022"/>
            <a:ext cx="308065" cy="2261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/>
          <p:nvPr/>
        </p:nvCxnSpPr>
        <p:spPr>
          <a:xfrm flipV="1">
            <a:off x="15850859" y="7086600"/>
            <a:ext cx="308065" cy="2261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/>
          <p:nvPr/>
        </p:nvCxnSpPr>
        <p:spPr>
          <a:xfrm flipV="1">
            <a:off x="15852880" y="7594484"/>
            <a:ext cx="308065" cy="2261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/>
          <p:nvPr/>
        </p:nvCxnSpPr>
        <p:spPr>
          <a:xfrm flipV="1">
            <a:off x="15849614" y="7951556"/>
            <a:ext cx="308065" cy="2261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/>
          <p:nvPr/>
        </p:nvCxnSpPr>
        <p:spPr>
          <a:xfrm>
            <a:off x="16772752" y="5872698"/>
            <a:ext cx="1515248" cy="0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 flipV="1">
            <a:off x="17159226" y="6241372"/>
            <a:ext cx="1128774" cy="7028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Elbow Connector 209"/>
          <p:cNvCxnSpPr/>
          <p:nvPr/>
        </p:nvCxnSpPr>
        <p:spPr>
          <a:xfrm flipV="1">
            <a:off x="16157677" y="5872348"/>
            <a:ext cx="1230149" cy="864804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Elbow Connector 211"/>
          <p:cNvCxnSpPr/>
          <p:nvPr/>
        </p:nvCxnSpPr>
        <p:spPr>
          <a:xfrm rot="5400000" flipH="1" flipV="1">
            <a:off x="16035665" y="6857398"/>
            <a:ext cx="859100" cy="615072"/>
          </a:xfrm>
          <a:prstGeom prst="bentConnector3">
            <a:avLst>
              <a:gd name="adj1" fmla="val -26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Elbow Connector 218"/>
          <p:cNvCxnSpPr/>
          <p:nvPr/>
        </p:nvCxnSpPr>
        <p:spPr>
          <a:xfrm flipV="1">
            <a:off x="16157677" y="6231403"/>
            <a:ext cx="1233782" cy="861691"/>
          </a:xfrm>
          <a:prstGeom prst="bentConnector3">
            <a:avLst>
              <a:gd name="adj1" fmla="val 80366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Elbow Connector 219"/>
          <p:cNvCxnSpPr/>
          <p:nvPr/>
        </p:nvCxnSpPr>
        <p:spPr>
          <a:xfrm rot="5400000" flipH="1" flipV="1">
            <a:off x="15794718" y="6594363"/>
            <a:ext cx="1720154" cy="994233"/>
          </a:xfrm>
          <a:prstGeom prst="bentConnector3">
            <a:avLst>
              <a:gd name="adj1" fmla="val 164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Oval 232"/>
          <p:cNvSpPr/>
          <p:nvPr/>
        </p:nvSpPr>
        <p:spPr>
          <a:xfrm>
            <a:off x="16750045" y="5861050"/>
            <a:ext cx="47231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Oval 233"/>
          <p:cNvSpPr/>
          <p:nvPr/>
        </p:nvSpPr>
        <p:spPr>
          <a:xfrm>
            <a:off x="17127476" y="6229350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Oval 234"/>
          <p:cNvSpPr/>
          <p:nvPr/>
        </p:nvSpPr>
        <p:spPr>
          <a:xfrm>
            <a:off x="17124695" y="7071972"/>
            <a:ext cx="47231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Oval 239"/>
          <p:cNvSpPr/>
          <p:nvPr/>
        </p:nvSpPr>
        <p:spPr>
          <a:xfrm>
            <a:off x="16743695" y="6716372"/>
            <a:ext cx="47231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TextBox 240"/>
          <p:cNvSpPr txBox="1"/>
          <p:nvPr/>
        </p:nvSpPr>
        <p:spPr>
          <a:xfrm>
            <a:off x="15393063" y="5466318"/>
            <a:ext cx="1006777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OBUFDS</a:t>
            </a:r>
          </a:p>
        </p:txBody>
      </p:sp>
      <p:sp>
        <p:nvSpPr>
          <p:cNvPr id="242" name="TextBox 241"/>
          <p:cNvSpPr txBox="1"/>
          <p:nvPr/>
        </p:nvSpPr>
        <p:spPr>
          <a:xfrm>
            <a:off x="15396329" y="6324600"/>
            <a:ext cx="1006777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OBUFDS</a:t>
            </a:r>
          </a:p>
        </p:txBody>
      </p:sp>
      <p:sp>
        <p:nvSpPr>
          <p:cNvPr id="247" name="TextBox 246"/>
          <p:cNvSpPr txBox="1"/>
          <p:nvPr/>
        </p:nvSpPr>
        <p:spPr>
          <a:xfrm>
            <a:off x="15396329" y="7181706"/>
            <a:ext cx="1006777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OBUFDS</a:t>
            </a:r>
          </a:p>
        </p:txBody>
      </p:sp>
      <p:sp>
        <p:nvSpPr>
          <p:cNvPr id="146" name="Rounded Rectangle 145"/>
          <p:cNvSpPr/>
          <p:nvPr/>
        </p:nvSpPr>
        <p:spPr>
          <a:xfrm>
            <a:off x="3790790" y="4778768"/>
            <a:ext cx="1313380" cy="1259602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147" name="TextBox 146"/>
          <p:cNvSpPr txBox="1"/>
          <p:nvPr/>
        </p:nvSpPr>
        <p:spPr>
          <a:xfrm>
            <a:off x="3962400" y="4771324"/>
            <a:ext cx="973283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/>
              <a:t>counter</a:t>
            </a:r>
            <a:endParaRPr lang="en-US" sz="4400" b="1" dirty="0"/>
          </a:p>
        </p:txBody>
      </p:sp>
      <p:cxnSp>
        <p:nvCxnSpPr>
          <p:cNvPr id="148" name="Straight Connector 147"/>
          <p:cNvCxnSpPr>
            <a:stCxn id="153" idx="3"/>
            <a:endCxn id="156" idx="1"/>
          </p:cNvCxnSpPr>
          <p:nvPr/>
        </p:nvCxnSpPr>
        <p:spPr>
          <a:xfrm>
            <a:off x="3308097" y="5221600"/>
            <a:ext cx="482693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2774697" y="5036934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clk</a:t>
            </a:r>
          </a:p>
        </p:txBody>
      </p:sp>
      <p:cxnSp>
        <p:nvCxnSpPr>
          <p:cNvPr id="154" name="Straight Connector 153"/>
          <p:cNvCxnSpPr>
            <a:stCxn id="155" idx="3"/>
            <a:endCxn id="161" idx="1"/>
          </p:cNvCxnSpPr>
          <p:nvPr/>
        </p:nvCxnSpPr>
        <p:spPr>
          <a:xfrm>
            <a:off x="3305640" y="5501377"/>
            <a:ext cx="485150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/>
          <p:cNvSpPr txBox="1"/>
          <p:nvPr/>
        </p:nvSpPr>
        <p:spPr>
          <a:xfrm>
            <a:off x="2262964" y="5316711"/>
            <a:ext cx="104267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reset_n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3790790" y="5036934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clk</a:t>
            </a:r>
          </a:p>
        </p:txBody>
      </p:sp>
      <p:sp>
        <p:nvSpPr>
          <p:cNvPr id="161" name="TextBox 160"/>
          <p:cNvSpPr txBox="1"/>
          <p:nvPr/>
        </p:nvSpPr>
        <p:spPr>
          <a:xfrm>
            <a:off x="3790790" y="5316711"/>
            <a:ext cx="93361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reset_n</a:t>
            </a:r>
          </a:p>
        </p:txBody>
      </p:sp>
      <p:sp>
        <p:nvSpPr>
          <p:cNvPr id="179" name="TextBox 178"/>
          <p:cNvSpPr txBox="1"/>
          <p:nvPr/>
        </p:nvSpPr>
        <p:spPr>
          <a:xfrm>
            <a:off x="4114800" y="5029200"/>
            <a:ext cx="9906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roll</a:t>
            </a:r>
          </a:p>
        </p:txBody>
      </p:sp>
      <p:cxnSp>
        <p:nvCxnSpPr>
          <p:cNvPr id="198" name="Straight Connector 197"/>
          <p:cNvCxnSpPr>
            <a:stCxn id="199" idx="3"/>
            <a:endCxn id="200" idx="1"/>
          </p:cNvCxnSpPr>
          <p:nvPr/>
        </p:nvCxnSpPr>
        <p:spPr>
          <a:xfrm>
            <a:off x="3300725" y="5758934"/>
            <a:ext cx="485151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/>
          <p:cNvSpPr txBox="1"/>
          <p:nvPr/>
        </p:nvSpPr>
        <p:spPr>
          <a:xfrm>
            <a:off x="2541183" y="5574268"/>
            <a:ext cx="7595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ctrl</a:t>
            </a:r>
          </a:p>
        </p:txBody>
      </p:sp>
      <p:sp>
        <p:nvSpPr>
          <p:cNvPr id="200" name="TextBox 199"/>
          <p:cNvSpPr txBox="1"/>
          <p:nvPr/>
        </p:nvSpPr>
        <p:spPr>
          <a:xfrm>
            <a:off x="3785876" y="5574268"/>
            <a:ext cx="7595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ctrl</a:t>
            </a:r>
          </a:p>
        </p:txBody>
      </p:sp>
      <p:sp>
        <p:nvSpPr>
          <p:cNvPr id="203" name="Rounded Rectangle 202"/>
          <p:cNvSpPr/>
          <p:nvPr/>
        </p:nvSpPr>
        <p:spPr>
          <a:xfrm>
            <a:off x="7524590" y="4776512"/>
            <a:ext cx="1344536" cy="1259602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206" name="TextBox 205"/>
          <p:cNvSpPr txBox="1"/>
          <p:nvPr/>
        </p:nvSpPr>
        <p:spPr>
          <a:xfrm>
            <a:off x="7696200" y="4769068"/>
            <a:ext cx="973283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/>
              <a:t>counter</a:t>
            </a:r>
            <a:endParaRPr lang="en-US" sz="4400" b="1" dirty="0"/>
          </a:p>
        </p:txBody>
      </p:sp>
      <p:cxnSp>
        <p:nvCxnSpPr>
          <p:cNvPr id="207" name="Straight Connector 206"/>
          <p:cNvCxnSpPr>
            <a:stCxn id="208" idx="3"/>
            <a:endCxn id="213" idx="1"/>
          </p:cNvCxnSpPr>
          <p:nvPr/>
        </p:nvCxnSpPr>
        <p:spPr>
          <a:xfrm>
            <a:off x="7265583" y="5219344"/>
            <a:ext cx="259007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/>
          <p:cNvSpPr txBox="1"/>
          <p:nvPr/>
        </p:nvSpPr>
        <p:spPr>
          <a:xfrm>
            <a:off x="6732183" y="5034678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clk</a:t>
            </a:r>
          </a:p>
        </p:txBody>
      </p:sp>
      <p:cxnSp>
        <p:nvCxnSpPr>
          <p:cNvPr id="209" name="Straight Connector 208"/>
          <p:cNvCxnSpPr>
            <a:stCxn id="211" idx="3"/>
            <a:endCxn id="214" idx="1"/>
          </p:cNvCxnSpPr>
          <p:nvPr/>
        </p:nvCxnSpPr>
        <p:spPr>
          <a:xfrm>
            <a:off x="7263125" y="5499121"/>
            <a:ext cx="261465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TextBox 210"/>
          <p:cNvSpPr txBox="1"/>
          <p:nvPr/>
        </p:nvSpPr>
        <p:spPr>
          <a:xfrm>
            <a:off x="6294843" y="5314455"/>
            <a:ext cx="96828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reset_n</a:t>
            </a:r>
          </a:p>
        </p:txBody>
      </p:sp>
      <p:sp>
        <p:nvSpPr>
          <p:cNvPr id="213" name="TextBox 212"/>
          <p:cNvSpPr txBox="1"/>
          <p:nvPr/>
        </p:nvSpPr>
        <p:spPr>
          <a:xfrm>
            <a:off x="7524590" y="5034678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clk</a:t>
            </a:r>
          </a:p>
        </p:txBody>
      </p:sp>
      <p:sp>
        <p:nvSpPr>
          <p:cNvPr id="214" name="TextBox 213"/>
          <p:cNvSpPr txBox="1"/>
          <p:nvPr/>
        </p:nvSpPr>
        <p:spPr>
          <a:xfrm>
            <a:off x="7524590" y="5314455"/>
            <a:ext cx="9322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reset_n</a:t>
            </a:r>
          </a:p>
        </p:txBody>
      </p:sp>
      <p:cxnSp>
        <p:nvCxnSpPr>
          <p:cNvPr id="217" name="Straight Connector 216"/>
          <p:cNvCxnSpPr>
            <a:cxnSpLocks/>
            <a:endCxn id="221" idx="1"/>
          </p:cNvCxnSpPr>
          <p:nvPr/>
        </p:nvCxnSpPr>
        <p:spPr>
          <a:xfrm flipV="1">
            <a:off x="6122583" y="5756678"/>
            <a:ext cx="1397093" cy="2256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TextBox 220"/>
          <p:cNvSpPr txBox="1"/>
          <p:nvPr/>
        </p:nvSpPr>
        <p:spPr>
          <a:xfrm>
            <a:off x="7519676" y="5572012"/>
            <a:ext cx="7595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ctrl</a:t>
            </a:r>
          </a:p>
        </p:txBody>
      </p:sp>
      <p:cxnSp>
        <p:nvCxnSpPr>
          <p:cNvPr id="222" name="Straight Connector 221"/>
          <p:cNvCxnSpPr/>
          <p:nvPr/>
        </p:nvCxnSpPr>
        <p:spPr>
          <a:xfrm>
            <a:off x="1983658" y="5221600"/>
            <a:ext cx="482693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/>
          <p:cNvCxnSpPr/>
          <p:nvPr/>
        </p:nvCxnSpPr>
        <p:spPr>
          <a:xfrm>
            <a:off x="1981200" y="5501377"/>
            <a:ext cx="485151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TextBox 223"/>
          <p:cNvSpPr txBox="1"/>
          <p:nvPr/>
        </p:nvSpPr>
        <p:spPr>
          <a:xfrm>
            <a:off x="1447800" y="4897725"/>
            <a:ext cx="105103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pixel_clk</a:t>
            </a:r>
            <a:endParaRPr lang="en-US" sz="1800" dirty="0"/>
          </a:p>
        </p:txBody>
      </p:sp>
      <p:sp>
        <p:nvSpPr>
          <p:cNvPr id="225" name="TextBox 224"/>
          <p:cNvSpPr txBox="1"/>
          <p:nvPr/>
        </p:nvSpPr>
        <p:spPr>
          <a:xfrm>
            <a:off x="1577705" y="5177502"/>
            <a:ext cx="91867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reset_n</a:t>
            </a:r>
            <a:endParaRPr lang="en-US" sz="1800" dirty="0"/>
          </a:p>
        </p:txBody>
      </p:sp>
      <p:sp>
        <p:nvSpPr>
          <p:cNvPr id="226" name="Rounded Rectangle 225"/>
          <p:cNvSpPr/>
          <p:nvPr/>
        </p:nvSpPr>
        <p:spPr>
          <a:xfrm>
            <a:off x="3790824" y="6588998"/>
            <a:ext cx="5123447" cy="907275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cxnSp>
        <p:nvCxnSpPr>
          <p:cNvPr id="228" name="Straight Connector 227"/>
          <p:cNvCxnSpPr>
            <a:stCxn id="229" idx="3"/>
            <a:endCxn id="232" idx="1"/>
          </p:cNvCxnSpPr>
          <p:nvPr/>
        </p:nvCxnSpPr>
        <p:spPr>
          <a:xfrm>
            <a:off x="3308132" y="6908836"/>
            <a:ext cx="482693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TextBox 228"/>
          <p:cNvSpPr txBox="1"/>
          <p:nvPr/>
        </p:nvSpPr>
        <p:spPr>
          <a:xfrm>
            <a:off x="2774732" y="6724170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clk</a:t>
            </a:r>
          </a:p>
        </p:txBody>
      </p:sp>
      <p:cxnSp>
        <p:nvCxnSpPr>
          <p:cNvPr id="230" name="Straight Connector 229"/>
          <p:cNvCxnSpPr>
            <a:stCxn id="231" idx="3"/>
            <a:endCxn id="236" idx="1"/>
          </p:cNvCxnSpPr>
          <p:nvPr/>
        </p:nvCxnSpPr>
        <p:spPr>
          <a:xfrm>
            <a:off x="3305675" y="7188613"/>
            <a:ext cx="485149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TextBox 230"/>
          <p:cNvSpPr txBox="1"/>
          <p:nvPr/>
        </p:nvSpPr>
        <p:spPr>
          <a:xfrm>
            <a:off x="2412284" y="7003947"/>
            <a:ext cx="89339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reset_n</a:t>
            </a:r>
            <a:endParaRPr lang="en-US" sz="1800" dirty="0"/>
          </a:p>
        </p:txBody>
      </p:sp>
      <p:sp>
        <p:nvSpPr>
          <p:cNvPr id="232" name="TextBox 231"/>
          <p:cNvSpPr txBox="1"/>
          <p:nvPr/>
        </p:nvSpPr>
        <p:spPr>
          <a:xfrm>
            <a:off x="3790825" y="6724170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clk</a:t>
            </a:r>
          </a:p>
        </p:txBody>
      </p:sp>
      <p:sp>
        <p:nvSpPr>
          <p:cNvPr id="236" name="TextBox 235"/>
          <p:cNvSpPr txBox="1"/>
          <p:nvPr/>
        </p:nvSpPr>
        <p:spPr>
          <a:xfrm>
            <a:off x="3790824" y="7003947"/>
            <a:ext cx="933575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reset_n</a:t>
            </a:r>
            <a:endParaRPr lang="en-US" sz="1800" dirty="0"/>
          </a:p>
        </p:txBody>
      </p:sp>
      <p:cxnSp>
        <p:nvCxnSpPr>
          <p:cNvPr id="237" name="Straight Connector 236"/>
          <p:cNvCxnSpPr>
            <a:cxnSpLocks/>
            <a:stCxn id="146" idx="2"/>
          </p:cNvCxnSpPr>
          <p:nvPr/>
        </p:nvCxnSpPr>
        <p:spPr>
          <a:xfrm flipH="1">
            <a:off x="4440166" y="6038370"/>
            <a:ext cx="7314" cy="568083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TextBox 237"/>
          <p:cNvSpPr txBox="1"/>
          <p:nvPr/>
        </p:nvSpPr>
        <p:spPr>
          <a:xfrm>
            <a:off x="4447480" y="6058013"/>
            <a:ext cx="91132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column</a:t>
            </a:r>
          </a:p>
        </p:txBody>
      </p:sp>
      <p:cxnSp>
        <p:nvCxnSpPr>
          <p:cNvPr id="250" name="Straight Connector 249"/>
          <p:cNvCxnSpPr>
            <a:cxnSpLocks/>
            <a:stCxn id="203" idx="2"/>
          </p:cNvCxnSpPr>
          <p:nvPr/>
        </p:nvCxnSpPr>
        <p:spPr>
          <a:xfrm>
            <a:off x="8196858" y="6036114"/>
            <a:ext cx="0" cy="534314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TextBox 250"/>
          <p:cNvSpPr txBox="1"/>
          <p:nvPr/>
        </p:nvSpPr>
        <p:spPr>
          <a:xfrm>
            <a:off x="8211957" y="6039443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row</a:t>
            </a:r>
          </a:p>
        </p:txBody>
      </p:sp>
      <p:cxnSp>
        <p:nvCxnSpPr>
          <p:cNvPr id="252" name="Straight Connector 251"/>
          <p:cNvCxnSpPr/>
          <p:nvPr/>
        </p:nvCxnSpPr>
        <p:spPr>
          <a:xfrm flipH="1">
            <a:off x="3969871" y="7494812"/>
            <a:ext cx="35" cy="568083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/>
          <p:cNvCxnSpPr/>
          <p:nvPr/>
        </p:nvCxnSpPr>
        <p:spPr>
          <a:xfrm flipH="1">
            <a:off x="4952965" y="7494812"/>
            <a:ext cx="35" cy="568083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TextBox 253"/>
          <p:cNvSpPr txBox="1"/>
          <p:nvPr/>
        </p:nvSpPr>
        <p:spPr>
          <a:xfrm>
            <a:off x="3975053" y="7514451"/>
            <a:ext cx="98541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h_synch</a:t>
            </a:r>
            <a:endParaRPr lang="en-US" sz="1800" dirty="0"/>
          </a:p>
        </p:txBody>
      </p:sp>
      <p:sp>
        <p:nvSpPr>
          <p:cNvPr id="255" name="TextBox 254"/>
          <p:cNvSpPr txBox="1"/>
          <p:nvPr/>
        </p:nvSpPr>
        <p:spPr>
          <a:xfrm>
            <a:off x="4958182" y="7514451"/>
            <a:ext cx="98541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h_blank</a:t>
            </a:r>
            <a:endParaRPr lang="en-US" sz="1800" dirty="0"/>
          </a:p>
        </p:txBody>
      </p:sp>
      <p:cxnSp>
        <p:nvCxnSpPr>
          <p:cNvPr id="256" name="Straight Connector 255"/>
          <p:cNvCxnSpPr/>
          <p:nvPr/>
        </p:nvCxnSpPr>
        <p:spPr>
          <a:xfrm flipH="1">
            <a:off x="7692154" y="7499592"/>
            <a:ext cx="35" cy="568083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/>
          <p:cNvCxnSpPr/>
          <p:nvPr/>
        </p:nvCxnSpPr>
        <p:spPr>
          <a:xfrm flipH="1">
            <a:off x="8675248" y="7499592"/>
            <a:ext cx="35" cy="568083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TextBox 257"/>
          <p:cNvSpPr txBox="1"/>
          <p:nvPr/>
        </p:nvSpPr>
        <p:spPr>
          <a:xfrm>
            <a:off x="6760758" y="7519231"/>
            <a:ext cx="98541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v_synch</a:t>
            </a:r>
            <a:endParaRPr lang="en-US" sz="1800" dirty="0"/>
          </a:p>
        </p:txBody>
      </p:sp>
      <p:sp>
        <p:nvSpPr>
          <p:cNvPr id="259" name="TextBox 258"/>
          <p:cNvSpPr txBox="1"/>
          <p:nvPr/>
        </p:nvSpPr>
        <p:spPr>
          <a:xfrm>
            <a:off x="7743887" y="7519231"/>
            <a:ext cx="98541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v_blank</a:t>
            </a:r>
            <a:endParaRPr lang="en-US" sz="1800" dirty="0"/>
          </a:p>
        </p:txBody>
      </p:sp>
      <p:sp>
        <p:nvSpPr>
          <p:cNvPr id="260" name="TextBox 259"/>
          <p:cNvSpPr txBox="1"/>
          <p:nvPr/>
        </p:nvSpPr>
        <p:spPr>
          <a:xfrm>
            <a:off x="8001000" y="8546067"/>
            <a:ext cx="91132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column</a:t>
            </a:r>
          </a:p>
        </p:txBody>
      </p:sp>
      <p:sp>
        <p:nvSpPr>
          <p:cNvPr id="261" name="TextBox 260"/>
          <p:cNvSpPr txBox="1"/>
          <p:nvPr/>
        </p:nvSpPr>
        <p:spPr>
          <a:xfrm>
            <a:off x="7467600" y="8546067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row</a:t>
            </a:r>
          </a:p>
        </p:txBody>
      </p:sp>
      <p:cxnSp>
        <p:nvCxnSpPr>
          <p:cNvPr id="262" name="Straight Connector 261"/>
          <p:cNvCxnSpPr/>
          <p:nvPr/>
        </p:nvCxnSpPr>
        <p:spPr>
          <a:xfrm>
            <a:off x="7752940" y="8915399"/>
            <a:ext cx="0" cy="1219201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/>
          <p:cNvCxnSpPr/>
          <p:nvPr/>
        </p:nvCxnSpPr>
        <p:spPr>
          <a:xfrm>
            <a:off x="8456664" y="8915400"/>
            <a:ext cx="0" cy="121920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TextBox 263"/>
          <p:cNvSpPr txBox="1"/>
          <p:nvPr/>
        </p:nvSpPr>
        <p:spPr>
          <a:xfrm>
            <a:off x="8461272" y="9536668"/>
            <a:ext cx="91132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column</a:t>
            </a:r>
          </a:p>
        </p:txBody>
      </p:sp>
      <p:sp>
        <p:nvSpPr>
          <p:cNvPr id="265" name="TextBox 264"/>
          <p:cNvSpPr txBox="1"/>
          <p:nvPr/>
        </p:nvSpPr>
        <p:spPr>
          <a:xfrm>
            <a:off x="7172325" y="9536668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row</a:t>
            </a:r>
          </a:p>
        </p:txBody>
      </p:sp>
      <p:sp>
        <p:nvSpPr>
          <p:cNvPr id="266" name="TextBox 265"/>
          <p:cNvSpPr txBox="1"/>
          <p:nvPr/>
        </p:nvSpPr>
        <p:spPr>
          <a:xfrm>
            <a:off x="8461272" y="9917668"/>
            <a:ext cx="91132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column</a:t>
            </a:r>
          </a:p>
        </p:txBody>
      </p:sp>
      <p:sp>
        <p:nvSpPr>
          <p:cNvPr id="267" name="TextBox 266"/>
          <p:cNvSpPr txBox="1"/>
          <p:nvPr/>
        </p:nvSpPr>
        <p:spPr>
          <a:xfrm>
            <a:off x="7172325" y="9917668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row</a:t>
            </a:r>
          </a:p>
        </p:txBody>
      </p:sp>
      <p:cxnSp>
        <p:nvCxnSpPr>
          <p:cNvPr id="268" name="Straight Connector 267"/>
          <p:cNvCxnSpPr/>
          <p:nvPr/>
        </p:nvCxnSpPr>
        <p:spPr>
          <a:xfrm>
            <a:off x="870270" y="7728466"/>
            <a:ext cx="1618626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/>
          <p:cNvCxnSpPr>
            <a:cxnSpLocks/>
            <a:endCxn id="273" idx="1"/>
          </p:cNvCxnSpPr>
          <p:nvPr/>
        </p:nvCxnSpPr>
        <p:spPr>
          <a:xfrm>
            <a:off x="304800" y="7987784"/>
            <a:ext cx="2193620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TextBox 271"/>
          <p:cNvSpPr txBox="1"/>
          <p:nvPr/>
        </p:nvSpPr>
        <p:spPr>
          <a:xfrm>
            <a:off x="2479371" y="7543800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ch1</a:t>
            </a:r>
          </a:p>
        </p:txBody>
      </p:sp>
      <p:sp>
        <p:nvSpPr>
          <p:cNvPr id="273" name="TextBox 272"/>
          <p:cNvSpPr txBox="1"/>
          <p:nvPr/>
        </p:nvSpPr>
        <p:spPr>
          <a:xfrm>
            <a:off x="2498420" y="7803118"/>
            <a:ext cx="1006777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ch1_enb</a:t>
            </a:r>
          </a:p>
        </p:txBody>
      </p:sp>
      <p:cxnSp>
        <p:nvCxnSpPr>
          <p:cNvPr id="274" name="Straight Connector 273"/>
          <p:cNvCxnSpPr/>
          <p:nvPr/>
        </p:nvCxnSpPr>
        <p:spPr>
          <a:xfrm>
            <a:off x="870270" y="8261866"/>
            <a:ext cx="1628150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/>
          <p:cNvCxnSpPr>
            <a:cxnSpLocks/>
            <a:endCxn id="279" idx="1"/>
          </p:cNvCxnSpPr>
          <p:nvPr/>
        </p:nvCxnSpPr>
        <p:spPr>
          <a:xfrm>
            <a:off x="304800" y="8521184"/>
            <a:ext cx="2203144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TextBox 277"/>
          <p:cNvSpPr txBox="1"/>
          <p:nvPr/>
        </p:nvSpPr>
        <p:spPr>
          <a:xfrm>
            <a:off x="2488895" y="8077200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ch2</a:t>
            </a:r>
          </a:p>
        </p:txBody>
      </p:sp>
      <p:sp>
        <p:nvSpPr>
          <p:cNvPr id="279" name="TextBox 278"/>
          <p:cNvSpPr txBox="1"/>
          <p:nvPr/>
        </p:nvSpPr>
        <p:spPr>
          <a:xfrm>
            <a:off x="2507944" y="8336518"/>
            <a:ext cx="1006777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ch2_enb</a:t>
            </a:r>
          </a:p>
        </p:txBody>
      </p:sp>
      <p:sp>
        <p:nvSpPr>
          <p:cNvPr id="280" name="TextBox 279"/>
          <p:cNvSpPr txBox="1"/>
          <p:nvPr/>
        </p:nvSpPr>
        <p:spPr>
          <a:xfrm>
            <a:off x="929878" y="7416651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ch1</a:t>
            </a:r>
          </a:p>
        </p:txBody>
      </p:sp>
      <p:sp>
        <p:nvSpPr>
          <p:cNvPr id="281" name="TextBox 280"/>
          <p:cNvSpPr txBox="1"/>
          <p:nvPr/>
        </p:nvSpPr>
        <p:spPr>
          <a:xfrm>
            <a:off x="88182" y="7675969"/>
            <a:ext cx="139168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Switch(0)</a:t>
            </a:r>
          </a:p>
        </p:txBody>
      </p:sp>
      <p:sp>
        <p:nvSpPr>
          <p:cNvPr id="282" name="TextBox 281"/>
          <p:cNvSpPr txBox="1"/>
          <p:nvPr/>
        </p:nvSpPr>
        <p:spPr>
          <a:xfrm>
            <a:off x="939402" y="7950051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ch2</a:t>
            </a:r>
          </a:p>
        </p:txBody>
      </p:sp>
      <p:sp>
        <p:nvSpPr>
          <p:cNvPr id="283" name="TextBox 282"/>
          <p:cNvSpPr txBox="1"/>
          <p:nvPr/>
        </p:nvSpPr>
        <p:spPr>
          <a:xfrm>
            <a:off x="87385" y="8196171"/>
            <a:ext cx="1402009" cy="38253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Switch(1)</a:t>
            </a:r>
          </a:p>
        </p:txBody>
      </p:sp>
      <p:sp>
        <p:nvSpPr>
          <p:cNvPr id="284" name="TextBox 283"/>
          <p:cNvSpPr txBox="1"/>
          <p:nvPr/>
        </p:nvSpPr>
        <p:spPr>
          <a:xfrm>
            <a:off x="1878884" y="7416651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ch1</a:t>
            </a:r>
          </a:p>
        </p:txBody>
      </p:sp>
      <p:sp>
        <p:nvSpPr>
          <p:cNvPr id="285" name="TextBox 284"/>
          <p:cNvSpPr txBox="1"/>
          <p:nvPr/>
        </p:nvSpPr>
        <p:spPr>
          <a:xfrm>
            <a:off x="1406206" y="7675969"/>
            <a:ext cx="102267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ch1_enb</a:t>
            </a:r>
          </a:p>
        </p:txBody>
      </p:sp>
      <p:sp>
        <p:nvSpPr>
          <p:cNvPr id="286" name="TextBox 285"/>
          <p:cNvSpPr txBox="1"/>
          <p:nvPr/>
        </p:nvSpPr>
        <p:spPr>
          <a:xfrm>
            <a:off x="1888408" y="7950051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ch2</a:t>
            </a:r>
          </a:p>
        </p:txBody>
      </p:sp>
      <p:sp>
        <p:nvSpPr>
          <p:cNvPr id="287" name="TextBox 286"/>
          <p:cNvSpPr txBox="1"/>
          <p:nvPr/>
        </p:nvSpPr>
        <p:spPr>
          <a:xfrm>
            <a:off x="1415730" y="8209369"/>
            <a:ext cx="102267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ch2_enb</a:t>
            </a:r>
          </a:p>
        </p:txBody>
      </p:sp>
      <p:cxnSp>
        <p:nvCxnSpPr>
          <p:cNvPr id="288" name="Straight Connector 287"/>
          <p:cNvCxnSpPr>
            <a:endCxn id="289" idx="1"/>
          </p:cNvCxnSpPr>
          <p:nvPr/>
        </p:nvCxnSpPr>
        <p:spPr>
          <a:xfrm>
            <a:off x="48249" y="3857894"/>
            <a:ext cx="485151" cy="0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TextBox 288"/>
          <p:cNvSpPr txBox="1"/>
          <p:nvPr/>
        </p:nvSpPr>
        <p:spPr>
          <a:xfrm>
            <a:off x="533400" y="3673228"/>
            <a:ext cx="7595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btn</a:t>
            </a:r>
            <a:endParaRPr lang="en-US" sz="1800" dirty="0"/>
          </a:p>
        </p:txBody>
      </p:sp>
      <p:cxnSp>
        <p:nvCxnSpPr>
          <p:cNvPr id="290" name="Straight Connector 289"/>
          <p:cNvCxnSpPr>
            <a:endCxn id="294" idx="1"/>
          </p:cNvCxnSpPr>
          <p:nvPr/>
        </p:nvCxnSpPr>
        <p:spPr>
          <a:xfrm>
            <a:off x="48249" y="4230012"/>
            <a:ext cx="1402009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Connector 291"/>
          <p:cNvCxnSpPr>
            <a:endCxn id="295" idx="1"/>
          </p:cNvCxnSpPr>
          <p:nvPr/>
        </p:nvCxnSpPr>
        <p:spPr>
          <a:xfrm>
            <a:off x="48249" y="4463534"/>
            <a:ext cx="1402009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4" name="TextBox 293"/>
          <p:cNvSpPr txBox="1"/>
          <p:nvPr/>
        </p:nvSpPr>
        <p:spPr>
          <a:xfrm>
            <a:off x="1450258" y="4045346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clk</a:t>
            </a:r>
          </a:p>
        </p:txBody>
      </p:sp>
      <p:sp>
        <p:nvSpPr>
          <p:cNvPr id="295" name="TextBox 294"/>
          <p:cNvSpPr txBox="1"/>
          <p:nvPr/>
        </p:nvSpPr>
        <p:spPr>
          <a:xfrm>
            <a:off x="1450258" y="4278868"/>
            <a:ext cx="96202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reset_n</a:t>
            </a:r>
            <a:endParaRPr lang="en-US" sz="1800" dirty="0"/>
          </a:p>
        </p:txBody>
      </p:sp>
      <p:sp>
        <p:nvSpPr>
          <p:cNvPr id="296" name="TextBox 295"/>
          <p:cNvSpPr txBox="1"/>
          <p:nvPr/>
        </p:nvSpPr>
        <p:spPr>
          <a:xfrm>
            <a:off x="545275" y="3928571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clk</a:t>
            </a:r>
          </a:p>
        </p:txBody>
      </p:sp>
      <p:cxnSp>
        <p:nvCxnSpPr>
          <p:cNvPr id="298" name="Straight Connector 297"/>
          <p:cNvCxnSpPr/>
          <p:nvPr/>
        </p:nvCxnSpPr>
        <p:spPr>
          <a:xfrm>
            <a:off x="870273" y="6147316"/>
            <a:ext cx="1618626" cy="0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Connector 298"/>
          <p:cNvCxnSpPr>
            <a:endCxn id="301" idx="1"/>
          </p:cNvCxnSpPr>
          <p:nvPr/>
        </p:nvCxnSpPr>
        <p:spPr>
          <a:xfrm>
            <a:off x="870273" y="6406634"/>
            <a:ext cx="1628151" cy="0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" name="TextBox 296"/>
          <p:cNvSpPr txBox="1"/>
          <p:nvPr/>
        </p:nvSpPr>
        <p:spPr>
          <a:xfrm>
            <a:off x="533400" y="4162093"/>
            <a:ext cx="923817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reset_n</a:t>
            </a:r>
            <a:endParaRPr lang="en-US" sz="1800" dirty="0"/>
          </a:p>
        </p:txBody>
      </p:sp>
      <p:sp>
        <p:nvSpPr>
          <p:cNvPr id="300" name="TextBox 299"/>
          <p:cNvSpPr txBox="1"/>
          <p:nvPr/>
        </p:nvSpPr>
        <p:spPr>
          <a:xfrm>
            <a:off x="2479373" y="5962650"/>
            <a:ext cx="838397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tr_volt</a:t>
            </a:r>
            <a:endParaRPr lang="en-US" sz="1800" dirty="0"/>
          </a:p>
        </p:txBody>
      </p:sp>
      <p:sp>
        <p:nvSpPr>
          <p:cNvPr id="301" name="TextBox 300"/>
          <p:cNvSpPr txBox="1"/>
          <p:nvPr/>
        </p:nvSpPr>
        <p:spPr>
          <a:xfrm>
            <a:off x="2498424" y="6221968"/>
            <a:ext cx="92753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tr_time</a:t>
            </a:r>
            <a:endParaRPr lang="en-US" sz="1800" dirty="0"/>
          </a:p>
        </p:txBody>
      </p:sp>
      <p:sp>
        <p:nvSpPr>
          <p:cNvPr id="302" name="TextBox 301"/>
          <p:cNvSpPr txBox="1"/>
          <p:nvPr/>
        </p:nvSpPr>
        <p:spPr>
          <a:xfrm>
            <a:off x="533400" y="5812466"/>
            <a:ext cx="9298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tr_volt</a:t>
            </a:r>
            <a:endParaRPr lang="en-US" sz="1800" dirty="0"/>
          </a:p>
        </p:txBody>
      </p:sp>
      <p:sp>
        <p:nvSpPr>
          <p:cNvPr id="303" name="TextBox 302"/>
          <p:cNvSpPr txBox="1"/>
          <p:nvPr/>
        </p:nvSpPr>
        <p:spPr>
          <a:xfrm>
            <a:off x="457203" y="6082417"/>
            <a:ext cx="102267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tr_time</a:t>
            </a:r>
            <a:endParaRPr lang="en-US" sz="1800" dirty="0"/>
          </a:p>
        </p:txBody>
      </p:sp>
      <p:sp>
        <p:nvSpPr>
          <p:cNvPr id="304" name="TextBox 303"/>
          <p:cNvSpPr txBox="1"/>
          <p:nvPr/>
        </p:nvSpPr>
        <p:spPr>
          <a:xfrm>
            <a:off x="1489394" y="5812466"/>
            <a:ext cx="922893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tr_volt</a:t>
            </a:r>
            <a:endParaRPr lang="en-US" sz="1800" dirty="0"/>
          </a:p>
        </p:txBody>
      </p:sp>
      <p:sp>
        <p:nvSpPr>
          <p:cNvPr id="305" name="TextBox 304"/>
          <p:cNvSpPr txBox="1"/>
          <p:nvPr/>
        </p:nvSpPr>
        <p:spPr>
          <a:xfrm>
            <a:off x="1406209" y="6082417"/>
            <a:ext cx="102267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tr_time</a:t>
            </a:r>
            <a:endParaRPr lang="en-US" sz="1800" dirty="0"/>
          </a:p>
        </p:txBody>
      </p:sp>
      <p:cxnSp>
        <p:nvCxnSpPr>
          <p:cNvPr id="306" name="Straight Connector 305"/>
          <p:cNvCxnSpPr/>
          <p:nvPr/>
        </p:nvCxnSpPr>
        <p:spPr>
          <a:xfrm>
            <a:off x="14762934" y="4162093"/>
            <a:ext cx="1643" cy="1552907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TextBox 306"/>
          <p:cNvSpPr txBox="1"/>
          <p:nvPr/>
        </p:nvSpPr>
        <p:spPr>
          <a:xfrm rot="16200000">
            <a:off x="13839830" y="4654817"/>
            <a:ext cx="1588273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Serialize_clk_n</a:t>
            </a:r>
            <a:endParaRPr lang="en-US" sz="1800" dirty="0"/>
          </a:p>
        </p:txBody>
      </p:sp>
      <p:cxnSp>
        <p:nvCxnSpPr>
          <p:cNvPr id="308" name="Straight Connector 307"/>
          <p:cNvCxnSpPr/>
          <p:nvPr/>
        </p:nvCxnSpPr>
        <p:spPr>
          <a:xfrm>
            <a:off x="14410634" y="4155347"/>
            <a:ext cx="1643" cy="1552907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TextBox 308"/>
          <p:cNvSpPr txBox="1"/>
          <p:nvPr/>
        </p:nvSpPr>
        <p:spPr>
          <a:xfrm rot="16200000">
            <a:off x="13487530" y="4648071"/>
            <a:ext cx="1588273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Serialize_clk</a:t>
            </a:r>
            <a:endParaRPr lang="en-US" sz="1800" dirty="0"/>
          </a:p>
        </p:txBody>
      </p:sp>
      <p:sp>
        <p:nvSpPr>
          <p:cNvPr id="269" name="TextBox 268"/>
          <p:cNvSpPr txBox="1"/>
          <p:nvPr/>
        </p:nvSpPr>
        <p:spPr>
          <a:xfrm>
            <a:off x="16687800" y="5505442"/>
            <a:ext cx="9881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>
            <a:defPPr>
              <a:defRPr lang="en-US"/>
            </a:defPPr>
            <a:lvl1pPr marL="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8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32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76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20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64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08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52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/>
              <a:t>tmds</a:t>
            </a:r>
            <a:endParaRPr lang="en-US" sz="1800" dirty="0"/>
          </a:p>
        </p:txBody>
      </p:sp>
      <p:sp>
        <p:nvSpPr>
          <p:cNvPr id="271" name="TextBox 270"/>
          <p:cNvSpPr txBox="1"/>
          <p:nvPr/>
        </p:nvSpPr>
        <p:spPr>
          <a:xfrm>
            <a:off x="16698990" y="5879068"/>
            <a:ext cx="9881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>
            <a:defPPr>
              <a:defRPr lang="en-US"/>
            </a:defPPr>
            <a:lvl1pPr marL="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8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32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76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20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64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08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52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/>
              <a:t>tmdsb</a:t>
            </a:r>
            <a:endParaRPr lang="en-US" sz="1800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3B9987E-8953-63B7-495C-FABC7EA9261C}"/>
              </a:ext>
            </a:extLst>
          </p:cNvPr>
          <p:cNvCxnSpPr/>
          <p:nvPr/>
        </p:nvCxnSpPr>
        <p:spPr>
          <a:xfrm>
            <a:off x="5104170" y="5211610"/>
            <a:ext cx="1018413" cy="77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7FB1E10-1F6F-A270-545B-7377BBE8336E}"/>
              </a:ext>
            </a:extLst>
          </p:cNvPr>
          <p:cNvCxnSpPr/>
          <p:nvPr/>
        </p:nvCxnSpPr>
        <p:spPr>
          <a:xfrm>
            <a:off x="6122583" y="5219344"/>
            <a:ext cx="0" cy="5325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820831D-A2D8-4E7F-CF51-174F3616E5DA}"/>
              </a:ext>
            </a:extLst>
          </p:cNvPr>
          <p:cNvCxnSpPr/>
          <p:nvPr/>
        </p:nvCxnSpPr>
        <p:spPr>
          <a:xfrm>
            <a:off x="6122583" y="5751879"/>
            <a:ext cx="0" cy="812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7647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574</TotalTime>
  <Words>245</Words>
  <Application>Microsoft Office PowerPoint</Application>
  <PresentationFormat>Custom</PresentationFormat>
  <Paragraphs>129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Falkinburg, Jeffrey L MAJ USAF USAFA USAFA/DFEC</dc:creator>
  <cp:lastModifiedBy>York, George W CIV USAF USAFA DF/DFEC</cp:lastModifiedBy>
  <cp:revision>44</cp:revision>
  <dcterms:created xsi:type="dcterms:W3CDTF">2006-08-16T00:00:00Z</dcterms:created>
  <dcterms:modified xsi:type="dcterms:W3CDTF">2024-01-26T23:33:37Z</dcterms:modified>
</cp:coreProperties>
</file>