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299" r:id="rId3"/>
    <p:sldId id="300" r:id="rId4"/>
    <p:sldId id="345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1" r:id="rId13"/>
    <p:sldId id="341" r:id="rId14"/>
    <p:sldId id="352" r:id="rId15"/>
    <p:sldId id="355" r:id="rId16"/>
    <p:sldId id="356" r:id="rId17"/>
    <p:sldId id="357" r:id="rId18"/>
    <p:sldId id="358" r:id="rId19"/>
    <p:sldId id="346" r:id="rId20"/>
    <p:sldId id="342" r:id="rId21"/>
    <p:sldId id="343" r:id="rId22"/>
    <p:sldId id="353" r:id="rId23"/>
    <p:sldId id="360" r:id="rId24"/>
    <p:sldId id="359" r:id="rId25"/>
    <p:sldId id="361" r:id="rId26"/>
    <p:sldId id="354" r:id="rId27"/>
    <p:sldId id="333" r:id="rId2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1/10/2016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 – Digital System, Hierarchical Design, and </a:t>
            </a:r>
            <a:r>
              <a:rPr lang="en-US" sz="4000" dirty="0" err="1" smtClean="0"/>
              <a:t>testbench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Industry-Standard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/>
              <a:t>VHDL</a:t>
            </a:r>
          </a:p>
          <a:p>
            <a:pPr lvl="1"/>
            <a:r>
              <a:rPr lang="en-US" sz="1800" b="0" dirty="0"/>
              <a:t>DoD initiative in 1980s</a:t>
            </a:r>
          </a:p>
          <a:p>
            <a:pPr lvl="1"/>
            <a:r>
              <a:rPr lang="en-US" sz="1800" b="0" dirty="0"/>
              <a:t>Transferred to IEEE to standardize</a:t>
            </a:r>
          </a:p>
          <a:p>
            <a:pPr lvl="1"/>
            <a:r>
              <a:rPr lang="en-US" sz="1800" b="0" dirty="0"/>
              <a:t>First released in 1987</a:t>
            </a:r>
          </a:p>
          <a:p>
            <a:pPr lvl="1"/>
            <a:r>
              <a:rPr lang="en-US" sz="1800" b="0" dirty="0"/>
              <a:t>Similar to Ada</a:t>
            </a:r>
          </a:p>
          <a:p>
            <a:pPr lvl="1"/>
            <a:r>
              <a:rPr lang="en-US" sz="1800" b="0" dirty="0"/>
              <a:t>Heavily used in FPGA industry</a:t>
            </a:r>
          </a:p>
          <a:p>
            <a:pPr lvl="1"/>
            <a:r>
              <a:rPr lang="en-US" sz="1800" b="0" dirty="0"/>
              <a:t>New versions: 1993, 2001, 2008</a:t>
            </a:r>
          </a:p>
          <a:p>
            <a:r>
              <a:rPr lang="en-US" sz="1800" b="0" dirty="0"/>
              <a:t>Verilog</a:t>
            </a:r>
          </a:p>
          <a:p>
            <a:pPr lvl="1"/>
            <a:r>
              <a:rPr lang="en-US" sz="1800" b="0" dirty="0"/>
              <a:t>Developed by industry</a:t>
            </a:r>
          </a:p>
          <a:p>
            <a:pPr lvl="1"/>
            <a:r>
              <a:rPr lang="en-US" sz="1800" b="0" dirty="0"/>
              <a:t>Released in early 1980s</a:t>
            </a:r>
          </a:p>
          <a:p>
            <a:pPr lvl="1"/>
            <a:r>
              <a:rPr lang="en-US" sz="1800" b="0" dirty="0"/>
              <a:t>Similar to C</a:t>
            </a:r>
          </a:p>
          <a:p>
            <a:pPr lvl="1"/>
            <a:r>
              <a:rPr lang="en-US" sz="1800" b="0" dirty="0"/>
              <a:t>Heavily used in ASIC industry</a:t>
            </a:r>
          </a:p>
          <a:p>
            <a:pPr lvl="1"/>
            <a:r>
              <a:rPr lang="en-US" sz="1800" b="0" dirty="0"/>
              <a:t>New versions: 1995, 2001, 2005</a:t>
            </a:r>
          </a:p>
          <a:p>
            <a:pPr lvl="1"/>
            <a:r>
              <a:rPr lang="en-US" sz="1800" b="0" dirty="0" err="1"/>
              <a:t>SystemVerilog</a:t>
            </a:r>
            <a:r>
              <a:rPr lang="en-US" sz="1800" b="0" dirty="0"/>
              <a:t> is a superset of Verilog 2005</a:t>
            </a:r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VHDL Concepts By Example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 smtClean="0"/>
              <a:t>Structural Description from Lesson 1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2538484"/>
            <a:ext cx="3995739" cy="33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70" y="2238233"/>
            <a:ext cx="2483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Truth </a:t>
            </a:r>
            <a:r>
              <a:rPr lang="en-US" b="1" u="sng" dirty="0" smtClean="0"/>
              <a:t>Table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b c | f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-------|--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1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0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1 | 1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200622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40706"/>
              <a:gd name="adj4" fmla="val -5291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7001302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8911"/>
              <a:gd name="adj4" fmla="val -306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9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i/o </a:t>
            </a:r>
            <a:r>
              <a:rPr lang="en-US" dirty="0"/>
              <a:t>ports (“outline” of the circuit)</a:t>
            </a:r>
          </a:p>
          <a:p>
            <a:r>
              <a:rPr lang="en-US" dirty="0" smtClean="0"/>
              <a:t>Architecture </a:t>
            </a:r>
            <a:r>
              <a:rPr lang="en-US" dirty="0"/>
              <a:t>body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concurrent statement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thought s a circuit part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timing information</a:t>
            </a:r>
          </a:p>
          <a:p>
            <a:pPr lvl="1"/>
            <a:r>
              <a:rPr lang="en-US" dirty="0" smtClean="0"/>
              <a:t>Arch </a:t>
            </a:r>
            <a:r>
              <a:rPr lang="en-US" dirty="0"/>
              <a:t>body can be thought as a “collection </a:t>
            </a:r>
            <a:r>
              <a:rPr lang="en-US" dirty="0" smtClean="0"/>
              <a:t>of parts</a:t>
            </a:r>
            <a:r>
              <a:rPr lang="en-US" dirty="0"/>
              <a:t>”</a:t>
            </a:r>
          </a:p>
          <a:p>
            <a:r>
              <a:rPr lang="en-US" dirty="0" smtClean="0"/>
              <a:t>What’s </a:t>
            </a:r>
            <a:r>
              <a:rPr lang="en-US" dirty="0"/>
              <a:t>the difference between this and </a:t>
            </a:r>
            <a:r>
              <a:rPr lang="en-US" dirty="0" smtClean="0"/>
              <a:t>a C </a:t>
            </a:r>
            <a:r>
              <a:rPr lang="en-US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structural view, a circuit is </a:t>
            </a:r>
            <a:r>
              <a:rPr lang="en-US" dirty="0" smtClean="0"/>
              <a:t>constructed by </a:t>
            </a:r>
            <a:r>
              <a:rPr lang="en-US" dirty="0"/>
              <a:t>smaller parts.</a:t>
            </a:r>
          </a:p>
          <a:p>
            <a:r>
              <a:rPr lang="en-US" dirty="0" smtClean="0"/>
              <a:t>Structural </a:t>
            </a:r>
            <a:r>
              <a:rPr lang="en-US" dirty="0"/>
              <a:t>description specifies the </a:t>
            </a:r>
            <a:r>
              <a:rPr lang="en-US" dirty="0" smtClean="0"/>
              <a:t>types of </a:t>
            </a:r>
            <a:r>
              <a:rPr lang="en-US" dirty="0"/>
              <a:t>parts and connections.</a:t>
            </a:r>
          </a:p>
          <a:p>
            <a:r>
              <a:rPr lang="en-US" dirty="0" smtClean="0"/>
              <a:t>Essentially </a:t>
            </a:r>
            <a:r>
              <a:rPr lang="en-US" dirty="0"/>
              <a:t>a textual description of </a:t>
            </a:r>
            <a:r>
              <a:rPr lang="en-US" dirty="0" smtClean="0"/>
              <a:t>a schematic</a:t>
            </a:r>
            <a:endParaRPr lang="en-US" dirty="0"/>
          </a:p>
          <a:p>
            <a:r>
              <a:rPr lang="en-US" dirty="0" smtClean="0"/>
              <a:t>Done </a:t>
            </a:r>
            <a:r>
              <a:rPr lang="en-US" dirty="0"/>
              <a:t>by using “component” in VHDL</a:t>
            </a:r>
          </a:p>
          <a:p>
            <a:pPr lvl="1"/>
            <a:r>
              <a:rPr lang="en-US" i="1" dirty="0" smtClean="0"/>
              <a:t>First </a:t>
            </a:r>
            <a:r>
              <a:rPr lang="en-US" i="1" dirty="0"/>
              <a:t>declared (make known)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/>
              <a:t>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structural view, a circuit is </a:t>
            </a:r>
            <a:r>
              <a:rPr lang="en-US" dirty="0" smtClean="0"/>
              <a:t>constructed by </a:t>
            </a:r>
            <a:r>
              <a:rPr lang="en-US" dirty="0"/>
              <a:t>smaller parts.</a:t>
            </a:r>
          </a:p>
          <a:p>
            <a:r>
              <a:rPr lang="en-US" dirty="0" smtClean="0"/>
              <a:t>Structural </a:t>
            </a:r>
            <a:r>
              <a:rPr lang="en-US" dirty="0"/>
              <a:t>description specifies the </a:t>
            </a:r>
            <a:r>
              <a:rPr lang="en-US" dirty="0" smtClean="0"/>
              <a:t>types of </a:t>
            </a:r>
            <a:r>
              <a:rPr lang="en-US" dirty="0"/>
              <a:t>parts and connections.</a:t>
            </a:r>
          </a:p>
          <a:p>
            <a:r>
              <a:rPr lang="en-US" dirty="0" smtClean="0"/>
              <a:t>Essentially </a:t>
            </a:r>
            <a:r>
              <a:rPr lang="en-US" dirty="0"/>
              <a:t>a textual description of </a:t>
            </a:r>
            <a:r>
              <a:rPr lang="en-US" dirty="0" smtClean="0"/>
              <a:t>a schematic</a:t>
            </a:r>
            <a:endParaRPr lang="en-US" dirty="0"/>
          </a:p>
          <a:p>
            <a:r>
              <a:rPr lang="en-US" dirty="0" smtClean="0"/>
              <a:t>Done </a:t>
            </a:r>
            <a:r>
              <a:rPr lang="en-US" dirty="0"/>
              <a:t>by using “component” in VHDL</a:t>
            </a:r>
          </a:p>
          <a:p>
            <a:pPr lvl="1"/>
            <a:r>
              <a:rPr lang="en-US" i="1" dirty="0" smtClean="0"/>
              <a:t>First </a:t>
            </a:r>
            <a:r>
              <a:rPr lang="en-US" i="1" dirty="0"/>
              <a:t>declared (make known)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/>
              <a:t>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 Component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library </a:t>
            </a:r>
            <a:r>
              <a:rPr lang="en-US" sz="1400" dirty="0" err="1"/>
              <a:t>unisim</a:t>
            </a:r>
            <a:r>
              <a:rPr lang="en-US" sz="1400" dirty="0"/>
              <a:t>;			-- Use these libraries if you are using primitive components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</a:t>
            </a:r>
            <a:r>
              <a:rPr lang="en-US" sz="1400" dirty="0" err="1"/>
              <a:t>unisim.vcomponents.all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architecture structure of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 </a:t>
            </a:r>
            <a:r>
              <a:rPr lang="en-US" sz="1400" dirty="0"/>
              <a:t>o 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i1, i2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 </a:t>
            </a:r>
            <a:r>
              <a:rPr lang="en-US" sz="1400" dirty="0"/>
              <a:t>o 	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signal	s1, s2, s3: </a:t>
            </a:r>
            <a:r>
              <a:rPr lang="en-US" sz="1400" dirty="0" err="1"/>
              <a:t>std_logic</a:t>
            </a:r>
            <a:r>
              <a:rPr lang="en-US" sz="1400" dirty="0"/>
              <a:t>;	-- wires which begin and end in the component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–Component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unit1: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s1 &lt;= a and b;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s1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unit2: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s2 &lt;= b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s2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unit3: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s3 &lt;= a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s3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unit4:	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f &lt;= s1 or s2 or s3;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s1,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s2,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i2 =&gt; s3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 =&gt; f);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end structure;</a:t>
            </a:r>
          </a:p>
        </p:txBody>
      </p:sp>
    </p:spTree>
    <p:extLst>
      <p:ext uri="{BB962C8B-B14F-4D97-AF65-F5344CB8AC3E}">
        <p14:creationId xmlns:p14="http://schemas.microsoft.com/office/powerpoint/2010/main" val="2357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/>
              <a:t>A behavioral description of a component describes what the circuit </a:t>
            </a:r>
            <a:r>
              <a:rPr lang="en-US" dirty="0" smtClean="0"/>
              <a:t>does </a:t>
            </a:r>
            <a:r>
              <a:rPr lang="en-US" dirty="0"/>
              <a:t>rather than how it is done.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2241352"/>
            <a:ext cx="832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 is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f &lt;=	'0' when a='0'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a='0' and b='1'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a='1'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essentially an enumeration of a truth table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</a:t>
            </a:r>
            <a:r>
              <a:rPr lang="en-US" sz="1400" dirty="0"/>
              <a:t>Behavioral;</a:t>
            </a:r>
          </a:p>
        </p:txBody>
      </p:sp>
    </p:spTree>
    <p:extLst>
      <p:ext uri="{BB962C8B-B14F-4D97-AF65-F5344CB8AC3E}">
        <p14:creationId xmlns:p14="http://schemas.microsoft.com/office/powerpoint/2010/main" val="1943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operator helps make code more readable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6" y="2243627"/>
            <a:ext cx="83251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</a:t>
            </a:r>
            <a:r>
              <a:rPr lang="en-US" sz="1400" dirty="0" smtClean="0"/>
              <a:t>;	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majority2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signal temp: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temp &lt;= a &amp; b &amp; c;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f &lt;=	'0' when temp = "000" else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"011"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"100"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Behavioral;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059604" y="2052557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225107"/>
              <a:gd name="adj4" fmla="val -1167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Concatenation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Operator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059605" y="3173948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126496"/>
              <a:gd name="adj4" fmla="val -689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800" dirty="0"/>
              <a:t>Double quotes for </a:t>
            </a:r>
            <a:r>
              <a:rPr lang="en-US" sz="2800" dirty="0" err="1"/>
              <a:t>std_logic_vectors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 Sequential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combinational and sequential?</a:t>
            </a:r>
          </a:p>
          <a:p>
            <a:pPr lvl="1"/>
            <a:r>
              <a:rPr lang="en-US" dirty="0" smtClean="0"/>
              <a:t>A clock signal in the entity for the output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VHDL they are called </a:t>
            </a:r>
            <a:r>
              <a:rPr lang="en-US" dirty="0" err="1" smtClean="0"/>
              <a:t>litererals</a:t>
            </a:r>
            <a:r>
              <a:rPr lang="en-US" dirty="0"/>
              <a:t> </a:t>
            </a:r>
            <a:r>
              <a:rPr lang="en-US" dirty="0" smtClean="0"/>
              <a:t>(not a constant)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776" y="2243627"/>
            <a:ext cx="83251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1" indent="0">
              <a:buNone/>
            </a:pPr>
            <a:r>
              <a:rPr lang="en-US" dirty="0" err="1"/>
              <a:t>hexDigit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 (3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406400" lvl="1" indent="0">
              <a:buNone/>
            </a:pPr>
            <a:r>
              <a:rPr lang="en-US" dirty="0"/>
              <a:t>	…</a:t>
            </a:r>
            <a:r>
              <a:rPr lang="en-US" dirty="0" err="1"/>
              <a:t>hexDigit</a:t>
            </a:r>
            <a:r>
              <a:rPr lang="en-US" dirty="0"/>
              <a:t> = </a:t>
            </a:r>
            <a:r>
              <a:rPr lang="en-US" dirty="0" err="1" smtClean="0"/>
              <a:t>x“D</a:t>
            </a:r>
            <a:r>
              <a:rPr lang="en-US" dirty="0" smtClean="0"/>
              <a:t>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“0101”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d“12” else </a:t>
            </a:r>
          </a:p>
          <a:p>
            <a:pPr marL="406400" lvl="1" indent="0">
              <a:buNone/>
            </a:pPr>
            <a:r>
              <a:rPr lang="en-US" dirty="0" smtClean="0"/>
              <a:t>“=” – used to compare</a:t>
            </a:r>
          </a:p>
          <a:p>
            <a:pPr marL="406400" lvl="1" indent="0">
              <a:buNone/>
            </a:pPr>
            <a:r>
              <a:rPr lang="en-US" dirty="0" smtClean="0"/>
              <a:t>“&lt;=” – used to 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Testbenches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ENTITY </a:t>
            </a:r>
            <a:r>
              <a:rPr lang="en-US" sz="1800" dirty="0" err="1"/>
              <a:t>majority_tb</a:t>
            </a:r>
            <a:r>
              <a:rPr lang="en-US" sz="18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</a:t>
            </a:r>
            <a:r>
              <a:rPr lang="en-US" sz="1800" dirty="0" err="1"/>
              <a:t>majority_tb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ARCHITECTURE </a:t>
            </a:r>
            <a:r>
              <a:rPr lang="en-US" sz="1800" dirty="0"/>
              <a:t>behavior OF </a:t>
            </a:r>
            <a:r>
              <a:rPr lang="en-US" sz="1800" dirty="0" err="1"/>
              <a:t>majority_tb</a:t>
            </a:r>
            <a:r>
              <a:rPr lang="en-US" sz="1800" dirty="0"/>
              <a:t> IS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COMPONENT </a:t>
            </a:r>
            <a:r>
              <a:rPr lang="en-US" sz="1800" dirty="0"/>
              <a:t>majority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PORT</a:t>
            </a:r>
            <a:r>
              <a:rPr lang="en-US" sz="1800" dirty="0"/>
              <a:t>(	a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b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c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f : OUT  </a:t>
            </a:r>
            <a:r>
              <a:rPr lang="en-US" sz="1800" dirty="0" err="1"/>
              <a:t>std_logic</a:t>
            </a:r>
            <a:r>
              <a:rPr lang="en-US" sz="18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signal </a:t>
            </a:r>
            <a:r>
              <a:rPr lang="en-US" sz="1800" dirty="0"/>
              <a:t>s1, s2, s3, s4: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begin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uut</a:t>
            </a:r>
            <a:r>
              <a:rPr lang="en-US" sz="1800" dirty="0"/>
              <a:t>: majority PORT MAP (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	a </a:t>
            </a:r>
            <a:r>
              <a:rPr lang="en-US" sz="1800" dirty="0"/>
              <a:t>=&gt; s1,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b =&gt; </a:t>
            </a:r>
            <a:r>
              <a:rPr lang="en-US" sz="1800" dirty="0"/>
              <a:t>s2,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c </a:t>
            </a:r>
            <a:r>
              <a:rPr lang="en-US" sz="1800" dirty="0"/>
              <a:t>=&gt; s3,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f </a:t>
            </a:r>
            <a:r>
              <a:rPr lang="en-US" sz="1800" dirty="0"/>
              <a:t>=&gt; s4);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</a:t>
            </a:r>
            <a:endParaRPr lang="en-US" sz="1800" dirty="0"/>
          </a:p>
        </p:txBody>
      </p:sp>
      <p:pic>
        <p:nvPicPr>
          <p:cNvPr id="1026" name="Picture 2" descr="http://ece.ninja/383/lecture/img/lecture02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10" y="2739147"/>
            <a:ext cx="48387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1509405"/>
            <a:ext cx="8131175" cy="4324350"/>
          </a:xfrm>
        </p:spPr>
        <p:txBody>
          <a:bodyPr/>
          <a:lstStyle/>
          <a:p>
            <a:r>
              <a:rPr lang="en-US" dirty="0" smtClean="0"/>
              <a:t>Test Vector Setup: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 to apply the 8 test input vectors to majority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January 2016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0" y="1886506"/>
            <a:ext cx="851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1</a:t>
            </a:r>
            <a:r>
              <a:rPr lang="en-US" sz="1800" dirty="0" smtClean="0"/>
              <a:t>.	CONSTANT </a:t>
            </a:r>
            <a:r>
              <a:rPr lang="en-US" sz="1800" dirty="0" err="1"/>
              <a:t>TEST_ELEMENTS:integer</a:t>
            </a:r>
            <a:r>
              <a:rPr lang="en-US" sz="1800" dirty="0"/>
              <a:t>:=8;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SUBTYPE INPUT is </a:t>
            </a:r>
            <a:r>
              <a:rPr lang="en-US" sz="1800" dirty="0" err="1"/>
              <a:t>std_logic_vector</a:t>
            </a:r>
            <a:r>
              <a:rPr lang="en-US" sz="1800" dirty="0"/>
              <a:t>(2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TYPE TEST_INPUT_VECTOR is array (1 to TEST_ELEMENTS) of INPUT;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4.	SIGNAL </a:t>
            </a:r>
            <a:r>
              <a:rPr lang="en-US" sz="1800" dirty="0"/>
              <a:t>TEST_INPUT: TEST_INPUT_VECTOR := ("000", "001", "010", "011", "100", "101", "110", "111</a:t>
            </a:r>
            <a:r>
              <a:rPr lang="en-US" sz="1800" dirty="0" smtClean="0"/>
              <a:t>");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1.	for i in 1 to TEST_ELEMENTS loop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    </a:t>
            </a:r>
            <a:r>
              <a:rPr lang="en-US" sz="1800" dirty="0" err="1"/>
              <a:t>testVector</a:t>
            </a:r>
            <a:r>
              <a:rPr lang="en-US" sz="1800" dirty="0"/>
              <a:t> &lt;= </a:t>
            </a:r>
            <a:r>
              <a:rPr lang="en-US" sz="1800" dirty="0" err="1"/>
              <a:t>test_input</a:t>
            </a:r>
            <a:r>
              <a:rPr lang="en-US" sz="1800" dirty="0"/>
              <a:t>(i);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    wait for 1 us;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    assert f = </a:t>
            </a:r>
            <a:r>
              <a:rPr lang="en-US" sz="1800" dirty="0" err="1"/>
              <a:t>test_output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		report "Error in majority circuit for input "  &amp; </a:t>
            </a:r>
            <a:r>
              <a:rPr lang="en-US" sz="1800" dirty="0" err="1"/>
              <a:t>integer'image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		severity failure;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7.	    end loop;</a:t>
            </a:r>
          </a:p>
        </p:txBody>
      </p:sp>
    </p:spTree>
    <p:extLst>
      <p:ext uri="{BB962C8B-B14F-4D97-AF65-F5344CB8AC3E}">
        <p14:creationId xmlns:p14="http://schemas.microsoft.com/office/powerpoint/2010/main" val="5540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Experimentation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to add and remove waveforms to the waveform view.</a:t>
            </a:r>
          </a:p>
          <a:p>
            <a:r>
              <a:rPr lang="en-US" b="0" dirty="0"/>
              <a:t>How to change the radix of a vector waveform</a:t>
            </a:r>
          </a:p>
          <a:p>
            <a:r>
              <a:rPr lang="en-US" b="0" dirty="0"/>
              <a:t>How to change the colors of the waveforms.</a:t>
            </a:r>
          </a:p>
          <a:p>
            <a:r>
              <a:rPr lang="en-US" b="0" dirty="0"/>
              <a:t>How to transcend the design hierarchy.</a:t>
            </a:r>
          </a:p>
          <a:p>
            <a:r>
              <a:rPr lang="en-US" b="0" dirty="0"/>
              <a:t>How to observe signal values in design hierarchy.</a:t>
            </a:r>
          </a:p>
          <a:p>
            <a:r>
              <a:rPr lang="en-US" b="0" dirty="0"/>
              <a:t>How to observe signals values in the VHDL code.</a:t>
            </a:r>
          </a:p>
          <a:p>
            <a:r>
              <a:rPr lang="en-US" b="0" dirty="0"/>
              <a:t>How to save a load a simulation waveform </a:t>
            </a:r>
            <a:r>
              <a:rPr lang="en-US" b="0" dirty="0" err="1"/>
              <a:t>wcfg</a:t>
            </a:r>
            <a:r>
              <a:rPr lang="en-US" b="0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HDL </a:t>
            </a:r>
            <a:r>
              <a:rPr lang="en-US" sz="2600" dirty="0" smtClean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 of HDLs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Can we use C or Java as an HDL?</a:t>
            </a:r>
          </a:p>
          <a:p>
            <a:r>
              <a:rPr lang="en-US" b="0" dirty="0"/>
              <a:t>A computer programming language:</a:t>
            </a:r>
          </a:p>
          <a:p>
            <a:pPr lvl="1"/>
            <a:r>
              <a:rPr lang="en-US" b="0" dirty="0"/>
              <a:t>Semantics ("meaning")</a:t>
            </a:r>
          </a:p>
          <a:p>
            <a:pPr lvl="1"/>
            <a:r>
              <a:rPr lang="en-US" b="0" dirty="0"/>
              <a:t>Syntax ("grammar")</a:t>
            </a:r>
          </a:p>
          <a:p>
            <a:r>
              <a:rPr lang="en-US" b="0" dirty="0"/>
              <a:t>Development of a Language</a:t>
            </a:r>
          </a:p>
          <a:p>
            <a:pPr lvl="1"/>
            <a:r>
              <a:rPr lang="en-US" b="0" dirty="0"/>
              <a:t>Study the characteristics of the underlying processes</a:t>
            </a:r>
          </a:p>
          <a:p>
            <a:pPr lvl="1"/>
            <a:r>
              <a:rPr lang="en-US" b="0" dirty="0"/>
              <a:t>Develop syntactic constructs and their associated semantics to model and express these characteristics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Traditional PL</a:t>
            </a:r>
          </a:p>
          <a:p>
            <a:pPr lvl="1"/>
            <a:r>
              <a:rPr lang="en-US" sz="2000" b="0" dirty="0"/>
              <a:t>Modeled after a sequential process</a:t>
            </a:r>
          </a:p>
          <a:p>
            <a:pPr lvl="1"/>
            <a:r>
              <a:rPr lang="en-US" sz="2000" b="0" dirty="0"/>
              <a:t>Operations performed in a sequential order</a:t>
            </a:r>
          </a:p>
          <a:p>
            <a:pPr lvl="1"/>
            <a:r>
              <a:rPr lang="en-US" sz="2000" b="0" dirty="0"/>
              <a:t>Help human's thinking process to develop an algorithm step-by-step</a:t>
            </a:r>
          </a:p>
          <a:p>
            <a:pPr lvl="1"/>
            <a:r>
              <a:rPr lang="en-US" sz="2000" b="0" dirty="0"/>
              <a:t>Resemble the operation of a basic computer model</a:t>
            </a:r>
          </a:p>
          <a:p>
            <a:r>
              <a:rPr lang="en-US" sz="2000" b="0" dirty="0"/>
              <a:t>HDL</a:t>
            </a:r>
          </a:p>
          <a:p>
            <a:pPr lvl="1"/>
            <a:r>
              <a:rPr lang="en-US" sz="2000" b="0" dirty="0"/>
              <a:t>Characteristics of digital hardware</a:t>
            </a:r>
          </a:p>
          <a:p>
            <a:pPr lvl="2"/>
            <a:r>
              <a:rPr lang="en-US" sz="2000" b="0" dirty="0"/>
              <a:t>Connections of parts</a:t>
            </a:r>
          </a:p>
          <a:p>
            <a:pPr lvl="2"/>
            <a:r>
              <a:rPr lang="en-US" sz="2000" b="0" dirty="0"/>
              <a:t>Concurrent operations</a:t>
            </a:r>
          </a:p>
          <a:p>
            <a:pPr lvl="2"/>
            <a:r>
              <a:rPr lang="en-US" sz="2000" b="0" dirty="0"/>
              <a:t>Concept of propagation delay and timing</a:t>
            </a:r>
          </a:p>
          <a:p>
            <a:pPr lvl="1"/>
            <a:r>
              <a:rPr lang="en-US" sz="2000" b="0" dirty="0"/>
              <a:t>Characteristics cannot be captured by traditional PLs</a:t>
            </a:r>
          </a:p>
          <a:p>
            <a:pPr lvl="1"/>
            <a:r>
              <a:rPr lang="en-US" sz="2000" b="0" dirty="0"/>
              <a:t>Require new languages: HDL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Structural Connections</a:t>
            </a:r>
          </a:p>
          <a:p>
            <a:r>
              <a:rPr lang="en-US" b="0" dirty="0"/>
              <a:t>Timing</a:t>
            </a:r>
          </a:p>
          <a:p>
            <a:r>
              <a:rPr lang="en-US" b="0" dirty="0"/>
              <a:t>Parallel Nature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 of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Documentation</a:t>
            </a:r>
          </a:p>
          <a:p>
            <a:r>
              <a:rPr lang="en-US" dirty="0"/>
              <a:t>Input to a simulator</a:t>
            </a:r>
          </a:p>
          <a:p>
            <a:r>
              <a:rPr lang="en-US" dirty="0"/>
              <a:t>Input to a synthesizer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</a:t>
            </a:r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Capture characteristics of a digital circuit:</a:t>
            </a:r>
          </a:p>
          <a:p>
            <a:pPr lvl="1"/>
            <a:r>
              <a:rPr lang="en-US" b="0" i="1" dirty="0"/>
              <a:t>Entity</a:t>
            </a:r>
            <a:r>
              <a:rPr lang="en-US" b="0" dirty="0"/>
              <a:t> - basic building block (e.g. 7400 chips)</a:t>
            </a:r>
          </a:p>
          <a:p>
            <a:pPr lvl="1"/>
            <a:r>
              <a:rPr lang="en-US" b="0" i="1" dirty="0"/>
              <a:t>Connectivity</a:t>
            </a:r>
            <a:r>
              <a:rPr lang="en-US" b="0" dirty="0"/>
              <a:t> - Connection of entities (e.g. wires)</a:t>
            </a:r>
          </a:p>
          <a:p>
            <a:pPr lvl="1"/>
            <a:r>
              <a:rPr lang="en-US" b="0" i="1" dirty="0"/>
              <a:t>Concurrency</a:t>
            </a:r>
            <a:r>
              <a:rPr lang="en-US" b="0" dirty="0"/>
              <a:t> - parallel operations</a:t>
            </a:r>
          </a:p>
          <a:p>
            <a:pPr lvl="1"/>
            <a:r>
              <a:rPr lang="en-US" b="0" i="1" dirty="0"/>
              <a:t>Timing</a:t>
            </a:r>
            <a:r>
              <a:rPr lang="en-US" b="0" dirty="0"/>
              <a:t> - schedule / order of multiple operations</a:t>
            </a:r>
          </a:p>
          <a:p>
            <a:r>
              <a:rPr lang="en-US" b="0" dirty="0"/>
              <a:t>Must be able to describe a circuit in</a:t>
            </a:r>
          </a:p>
          <a:p>
            <a:pPr lvl="1"/>
            <a:r>
              <a:rPr lang="en-US" b="0" dirty="0"/>
              <a:t>Gate level and RT level</a:t>
            </a:r>
          </a:p>
          <a:p>
            <a:pPr lvl="1"/>
            <a:r>
              <a:rPr lang="en-US" b="0" dirty="0"/>
              <a:t>Structural view and behavioral view (</a:t>
            </a:r>
            <a:r>
              <a:rPr lang="en-US" b="0" i="1" dirty="0"/>
              <a:t>not</a:t>
            </a:r>
            <a:r>
              <a:rPr lang="en-US" b="0" dirty="0"/>
              <a:t> physical)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Modern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the concepts of entity, connectivity, concurrency, and timing</a:t>
            </a:r>
          </a:p>
          <a:p>
            <a:r>
              <a:rPr lang="en-US" dirty="0"/>
              <a:t>Incorporate propagation delay and timing information</a:t>
            </a:r>
          </a:p>
          <a:p>
            <a:r>
              <a:rPr lang="en-US" dirty="0"/>
              <a:t>Consist of constructs for structural implementation</a:t>
            </a:r>
          </a:p>
          <a:p>
            <a:r>
              <a:rPr lang="en-US" dirty="0"/>
              <a:t>Incorporate constructs for behavioral description (sequential execution of traditional PL)</a:t>
            </a:r>
          </a:p>
          <a:p>
            <a:r>
              <a:rPr lang="en-US" dirty="0"/>
              <a:t>Describe the operations and structures in gate level and RT level</a:t>
            </a:r>
          </a:p>
          <a:p>
            <a:r>
              <a:rPr lang="en-US" dirty="0"/>
              <a:t>Consist of constructs to support hierarchical design process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806</Words>
  <Application>Microsoft Office PowerPoint</Application>
  <PresentationFormat>On-screen Show (4:3)</PresentationFormat>
  <Paragraphs>328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1_Blank Presentation</vt:lpstr>
      <vt:lpstr>ECE 383 – Embedded Computer Systems II Lecture 2 – Digital System, Hierarchical Design, and testbench</vt:lpstr>
      <vt:lpstr>Lesson Outline</vt:lpstr>
      <vt:lpstr>Overview of HDLs</vt:lpstr>
      <vt:lpstr>Programming Language</vt:lpstr>
      <vt:lpstr>HDL vs Traditional PL</vt:lpstr>
      <vt:lpstr>HDL vs Traditional PL</vt:lpstr>
      <vt:lpstr>Modern Use of HDLs</vt:lpstr>
      <vt:lpstr>Characteristics of an HDL</vt:lpstr>
      <vt:lpstr>Highlights of Modern HDLs</vt:lpstr>
      <vt:lpstr>Industry-Standard HDLs</vt:lpstr>
      <vt:lpstr>Basic VHDL Concepts By Example</vt:lpstr>
      <vt:lpstr>Structural Description</vt:lpstr>
      <vt:lpstr>Structural Description</vt:lpstr>
      <vt:lpstr>Structural Description</vt:lpstr>
      <vt:lpstr>Structural Description</vt:lpstr>
      <vt:lpstr>Structural Description – Component Declaration</vt:lpstr>
      <vt:lpstr>Structural Description –Component Instantiation</vt:lpstr>
      <vt:lpstr>Behavioral</vt:lpstr>
      <vt:lpstr>Behavioral</vt:lpstr>
      <vt:lpstr>Combinational vs Sequential</vt:lpstr>
      <vt:lpstr>Literals</vt:lpstr>
      <vt:lpstr>Testbenches</vt:lpstr>
      <vt:lpstr>Testbench – Component Declaration and Instantiation</vt:lpstr>
      <vt:lpstr>Testbench – Component Declaration and Instantiation</vt:lpstr>
      <vt:lpstr>Simulation Experimentation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256</cp:revision>
  <cp:lastPrinted>2014-08-12T17:37:01Z</cp:lastPrinted>
  <dcterms:created xsi:type="dcterms:W3CDTF">2001-06-27T14:08:57Z</dcterms:created>
  <dcterms:modified xsi:type="dcterms:W3CDTF">2016-01-11T03:55:00Z</dcterms:modified>
</cp:coreProperties>
</file>