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87" r:id="rId2"/>
  </p:sldMasterIdLst>
  <p:notesMasterIdLst>
    <p:notesMasterId r:id="rId27"/>
  </p:notesMasterIdLst>
  <p:handoutMasterIdLst>
    <p:handoutMasterId r:id="rId28"/>
  </p:handoutMasterIdLst>
  <p:sldIdLst>
    <p:sldId id="378" r:id="rId3"/>
    <p:sldId id="366" r:id="rId4"/>
    <p:sldId id="300" r:id="rId5"/>
    <p:sldId id="349" r:id="rId6"/>
    <p:sldId id="355" r:id="rId7"/>
    <p:sldId id="347" r:id="rId8"/>
    <p:sldId id="352" r:id="rId9"/>
    <p:sldId id="386" r:id="rId10"/>
    <p:sldId id="367" r:id="rId11"/>
    <p:sldId id="368" r:id="rId12"/>
    <p:sldId id="377" r:id="rId13"/>
    <p:sldId id="373" r:id="rId14"/>
    <p:sldId id="382" r:id="rId15"/>
    <p:sldId id="376" r:id="rId16"/>
    <p:sldId id="387" r:id="rId17"/>
    <p:sldId id="383" r:id="rId18"/>
    <p:sldId id="384" r:id="rId19"/>
    <p:sldId id="385" r:id="rId20"/>
    <p:sldId id="345" r:id="rId21"/>
    <p:sldId id="388" r:id="rId22"/>
    <p:sldId id="370" r:id="rId23"/>
    <p:sldId id="371" r:id="rId24"/>
    <p:sldId id="372" r:id="rId25"/>
    <p:sldId id="346" r:id="rId26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-150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43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58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475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Briefing Topic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106548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96941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11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018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83EF015-741B-43DE-8A3A-BDAB099213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E6BC4E5-C517-43F2-870E-64EFEEF1198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11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483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4E23353-4FEE-4528-8A35-E06682B0B9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C7A53D6-9E1F-476B-811C-8B0D7D6C129D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11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554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8D331FD-6F1F-4D9B-AF9A-483E3CAF76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620B285-4050-43FA-AADB-0920DF539A7F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11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242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FF413A6-C1B6-4F62-8CFB-187CFCE215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EA175A4-5690-4F6B-983E-B173AF56C5D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11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9324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4B30F739-B175-493E-BCB7-A2F184EDE3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FB5E55D-52CC-4139-85F7-657F2B75D19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11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9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AA4FB6B9-BF17-439A-AF11-BF4CD9B977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85EA206-6CCF-4F3A-B44D-6D7AD10113F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11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73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957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49A2477-CE7E-45C6-B43D-4B971EC74F5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98E6776-D5C5-46E4-88B5-BCF57C743C8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11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4527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567F1F5-194A-4EF4-8702-89EFF55C2E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44E03DF-8FF9-4CC1-81A9-7D65C03EA82B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11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7338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1B54694-5A4F-4DDE-A246-90E7B842FB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0DCB877-6D3E-4BCA-8EC7-D4670F81984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11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0981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4A63687-7E6C-4DE0-9BEB-8789448141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43D8F38-5EEC-4D31-B27F-2563D8A07911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11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78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5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74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71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296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25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67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49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1/11/2017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49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7" name="Text Box 43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600" b="1" i="1">
                <a:solidFill>
                  <a:srgbClr val="000000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>
                <a:solidFill>
                  <a:srgbClr val="000000"/>
                </a:solidFill>
                <a:latin typeface="Century Schoolbook" pitchFamily="18" charset="0"/>
              </a:rPr>
              <a:t>l</a:t>
            </a:r>
            <a:r>
              <a:rPr lang="en-US" sz="1600" b="1" i="1" dirty="0">
                <a:solidFill>
                  <a:srgbClr val="000000"/>
                </a:solidFill>
                <a:latin typeface="Century Schoolbook" pitchFamily="18" charset="0"/>
              </a:rPr>
              <a:t>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Times New Roman" pitchFamily="18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49C0791-D0EA-4F3B-9503-D0DBAFE8CE0E}" type="slidenum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9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19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3070748" y="1774209"/>
            <a:ext cx="5581888" cy="2854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sz="4000" kern="0" dirty="0">
                <a:effectLst/>
                <a:latin typeface="Trebuchet MS" panose="020B0603020202020204" pitchFamily="34" charset="0"/>
              </a:rPr>
              <a:t>ECE 383 – Embedded </a:t>
            </a:r>
            <a:r>
              <a:rPr lang="en-US" sz="4000" kern="0" dirty="0" smtClean="0">
                <a:effectLst/>
                <a:latin typeface="Trebuchet MS" panose="020B0603020202020204" pitchFamily="34" charset="0"/>
              </a:rPr>
              <a:t>Computer Systems </a:t>
            </a:r>
            <a:r>
              <a:rPr lang="en-US" sz="4000" kern="0" dirty="0">
                <a:effectLst/>
                <a:latin typeface="Trebuchet MS" panose="020B0603020202020204" pitchFamily="34" charset="0"/>
              </a:rPr>
              <a:t>II</a:t>
            </a:r>
            <a:br>
              <a:rPr lang="en-US" sz="4000" kern="0" dirty="0">
                <a:effectLst/>
                <a:latin typeface="Trebuchet MS" panose="020B0603020202020204" pitchFamily="34" charset="0"/>
              </a:rPr>
            </a:br>
            <a:r>
              <a:rPr lang="en-US" sz="4000" kern="0" dirty="0">
                <a:effectLst/>
                <a:latin typeface="Trebuchet MS" panose="020B0603020202020204" pitchFamily="34" charset="0"/>
              </a:rPr>
              <a:t>Lecture 4 – Sequential Element</a:t>
            </a:r>
            <a:endParaRPr lang="en-US" sz="4000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159624" y="4743731"/>
            <a:ext cx="4508500" cy="1489075"/>
          </a:xfrm>
        </p:spPr>
        <p:txBody>
          <a:bodyPr anchor="ctr">
            <a:normAutofit lnSpcReduction="10000"/>
          </a:bodyPr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dirty="0" smtClean="0"/>
              <a:t>Maj Jeffrey </a:t>
            </a:r>
            <a:r>
              <a:rPr lang="en-US" dirty="0"/>
              <a:t>Falkinburg</a:t>
            </a:r>
            <a:br>
              <a:rPr lang="en-US" dirty="0"/>
            </a:br>
            <a:r>
              <a:rPr lang="en-US" dirty="0"/>
              <a:t>Room 2E46E</a:t>
            </a:r>
            <a:br>
              <a:rPr lang="en-US" dirty="0"/>
            </a:br>
            <a:r>
              <a:rPr lang="en-US" dirty="0" smtClean="0"/>
              <a:t>333-9193</a:t>
            </a:r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31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 10 Counter </a:t>
            </a:r>
            <a:r>
              <a:rPr lang="en-US" dirty="0" smtClean="0"/>
              <a:t>-           Timing Diagram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sz="2000" dirty="0" smtClean="0"/>
              <a:t> </a:t>
            </a:r>
          </a:p>
          <a:p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00100" y="2803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40000" b="44774"/>
          <a:stretch/>
        </p:blipFill>
        <p:spPr bwMode="auto">
          <a:xfrm>
            <a:off x="-15365" y="1473970"/>
            <a:ext cx="9173116" cy="3269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032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 10 Counter </a:t>
            </a:r>
            <a:r>
              <a:rPr lang="en-US" dirty="0" smtClean="0"/>
              <a:t>-           Timing Diagram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sz="2000" dirty="0" smtClean="0"/>
              <a:t> </a:t>
            </a:r>
          </a:p>
          <a:p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00100" y="2803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40000" b="44774"/>
          <a:stretch/>
        </p:blipFill>
        <p:spPr bwMode="auto">
          <a:xfrm>
            <a:off x="-29013" y="1471642"/>
            <a:ext cx="9173116" cy="3269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63" t="-1" b="44774"/>
          <a:stretch/>
        </p:blipFill>
        <p:spPr bwMode="auto">
          <a:xfrm>
            <a:off x="2517372" y="1471642"/>
            <a:ext cx="6472679" cy="3269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461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Circuit Diagram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77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Diagram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After completing the timing diagram, see if you can figure out how to construct the counter using the arrangement of devices show in the picture </a:t>
            </a:r>
            <a:r>
              <a:rPr lang="en-US" b="0" dirty="0" smtClean="0"/>
              <a:t>below.</a:t>
            </a:r>
          </a:p>
          <a:p>
            <a:pPr lvl="1"/>
            <a:r>
              <a:rPr lang="en-US" b="0" dirty="0"/>
              <a:t>You may assume that all these inputs are able to handle 4-bit values - to indicate this, draw a hash through the signal lines with a "4" next to it.</a:t>
            </a:r>
          </a:p>
          <a:p>
            <a:pPr lvl="1"/>
            <a:r>
              <a:rPr lang="en-US" b="0" dirty="0"/>
              <a:t>You should not draw additional lines in this picture. Instead, label the wires with names and use these names to create logical connections between signals with the same name.</a:t>
            </a:r>
          </a:p>
          <a:p>
            <a:pPr lvl="1"/>
            <a:r>
              <a:rPr lang="en-US" b="0" dirty="0"/>
              <a:t>Draw a border around your circuit. The only signals that should cross the boundary are those which are part of the entity description.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91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Diagram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 smtClean="0"/>
              <a:t>Build the Architecture for the Mod 10 Counter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122" name="Picture 2" descr="http://ece.ninja/383/lecture/img/lecture04-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3733" y="3137800"/>
            <a:ext cx="946785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94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VHDL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19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 10 Counter </a:t>
            </a:r>
            <a:r>
              <a:rPr lang="en-US" dirty="0" smtClean="0"/>
              <a:t>– VHDL Code Entity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482108"/>
            <a:ext cx="8131175" cy="4324350"/>
          </a:xfrm>
        </p:spPr>
        <p:txBody>
          <a:bodyPr/>
          <a:lstStyle/>
          <a:p>
            <a:pPr marL="6350" lvl="1" indent="0" eaLnBrk="1" hangingPunct="1">
              <a:lnSpc>
                <a:spcPct val="80000"/>
              </a:lnSpc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 smtClean="0">
                <a:solidFill>
                  <a:schemeClr val="accent2"/>
                </a:solidFill>
              </a:rPr>
              <a:t>	entity </a:t>
            </a:r>
            <a:r>
              <a:rPr lang="en-US" sz="1800" dirty="0">
                <a:solidFill>
                  <a:schemeClr val="accent2"/>
                </a:solidFill>
              </a:rPr>
              <a:t>lec4 is</a:t>
            </a:r>
          </a:p>
          <a:p>
            <a:pPr marL="6350" lvl="1" indent="0" eaLnBrk="1" hangingPunct="1">
              <a:lnSpc>
                <a:spcPct val="80000"/>
              </a:lnSpc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 smtClean="0">
                <a:solidFill>
                  <a:schemeClr val="accent2"/>
                </a:solidFill>
              </a:rPr>
              <a:t>	</a:t>
            </a:r>
            <a:r>
              <a:rPr lang="en-US" sz="1800" dirty="0">
                <a:solidFill>
                  <a:schemeClr val="accent2"/>
                </a:solidFill>
              </a:rPr>
              <a:t>	Port(	</a:t>
            </a:r>
            <a:r>
              <a:rPr lang="en-US" sz="1800" dirty="0" err="1">
                <a:solidFill>
                  <a:schemeClr val="accent2"/>
                </a:solidFill>
              </a:rPr>
              <a:t>clk</a:t>
            </a:r>
            <a:r>
              <a:rPr lang="en-US" sz="1800" dirty="0">
                <a:solidFill>
                  <a:schemeClr val="accent2"/>
                </a:solidFill>
              </a:rPr>
              <a:t>: in  STD_LOGIC;</a:t>
            </a:r>
          </a:p>
          <a:p>
            <a:pPr marL="6350" lvl="1" indent="0" eaLnBrk="1" hangingPunct="1">
              <a:lnSpc>
                <a:spcPct val="80000"/>
              </a:lnSpc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 smtClean="0">
                <a:solidFill>
                  <a:schemeClr val="accent2"/>
                </a:solidFill>
              </a:rPr>
              <a:t>	</a:t>
            </a:r>
            <a:r>
              <a:rPr lang="en-US" sz="1800" dirty="0">
                <a:solidFill>
                  <a:schemeClr val="accent2"/>
                </a:solidFill>
              </a:rPr>
              <a:t>		reset : in  STD_LOGIC;</a:t>
            </a:r>
          </a:p>
          <a:p>
            <a:pPr marL="6350" lvl="1" indent="0" eaLnBrk="1" hangingPunct="1">
              <a:lnSpc>
                <a:spcPct val="80000"/>
              </a:lnSpc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>
                <a:solidFill>
                  <a:schemeClr val="accent2"/>
                </a:solidFill>
              </a:rPr>
              <a:t>	</a:t>
            </a:r>
            <a:r>
              <a:rPr lang="en-US" sz="1800" dirty="0" smtClean="0">
                <a:solidFill>
                  <a:schemeClr val="accent2"/>
                </a:solidFill>
              </a:rPr>
              <a:t>	</a:t>
            </a:r>
            <a:r>
              <a:rPr lang="en-US" sz="1800" dirty="0">
                <a:solidFill>
                  <a:schemeClr val="accent2"/>
                </a:solidFill>
              </a:rPr>
              <a:t>	</a:t>
            </a:r>
            <a:r>
              <a:rPr lang="en-US" sz="1800" dirty="0" smtClean="0">
                <a:solidFill>
                  <a:schemeClr val="accent2"/>
                </a:solidFill>
              </a:rPr>
              <a:t>ctrl: </a:t>
            </a:r>
            <a:r>
              <a:rPr lang="en-US" sz="1800" dirty="0">
                <a:solidFill>
                  <a:schemeClr val="accent2"/>
                </a:solidFill>
              </a:rPr>
              <a:t>in </a:t>
            </a:r>
            <a:r>
              <a:rPr lang="en-US" sz="1800" dirty="0" err="1">
                <a:solidFill>
                  <a:schemeClr val="accent2"/>
                </a:solidFill>
              </a:rPr>
              <a:t>std_logic_vector</a:t>
            </a:r>
            <a:r>
              <a:rPr lang="en-US" sz="1800" dirty="0">
                <a:solidFill>
                  <a:schemeClr val="accent2"/>
                </a:solidFill>
              </a:rPr>
              <a:t>(1 </a:t>
            </a:r>
            <a:r>
              <a:rPr lang="en-US" sz="1800" dirty="0" err="1">
                <a:solidFill>
                  <a:schemeClr val="accent2"/>
                </a:solidFill>
              </a:rPr>
              <a:t>downto</a:t>
            </a:r>
            <a:r>
              <a:rPr lang="en-US" sz="1800" dirty="0">
                <a:solidFill>
                  <a:schemeClr val="accent2"/>
                </a:solidFill>
              </a:rPr>
              <a:t> 0);</a:t>
            </a:r>
          </a:p>
          <a:p>
            <a:pPr marL="6350" lvl="1" indent="0" eaLnBrk="1" hangingPunct="1">
              <a:lnSpc>
                <a:spcPct val="80000"/>
              </a:lnSpc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>
                <a:solidFill>
                  <a:schemeClr val="accent2"/>
                </a:solidFill>
              </a:rPr>
              <a:t>	</a:t>
            </a:r>
            <a:r>
              <a:rPr lang="en-US" sz="1800" dirty="0" smtClean="0">
                <a:solidFill>
                  <a:schemeClr val="accent2"/>
                </a:solidFill>
              </a:rPr>
              <a:t>	</a:t>
            </a:r>
            <a:r>
              <a:rPr lang="en-US" sz="1800" dirty="0">
                <a:solidFill>
                  <a:schemeClr val="accent2"/>
                </a:solidFill>
              </a:rPr>
              <a:t>	D: in unsigned (3 </a:t>
            </a:r>
            <a:r>
              <a:rPr lang="en-US" sz="1800" dirty="0" err="1">
                <a:solidFill>
                  <a:schemeClr val="accent2"/>
                </a:solidFill>
              </a:rPr>
              <a:t>downto</a:t>
            </a:r>
            <a:r>
              <a:rPr lang="en-US" sz="1800" dirty="0">
                <a:solidFill>
                  <a:schemeClr val="accent2"/>
                </a:solidFill>
              </a:rPr>
              <a:t> 0);</a:t>
            </a:r>
          </a:p>
          <a:p>
            <a:pPr marL="6350" lvl="1" indent="0" eaLnBrk="1" hangingPunct="1">
              <a:lnSpc>
                <a:spcPct val="80000"/>
              </a:lnSpc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>
                <a:solidFill>
                  <a:schemeClr val="accent2"/>
                </a:solidFill>
              </a:rPr>
              <a:t>	</a:t>
            </a:r>
            <a:r>
              <a:rPr lang="en-US" sz="1800" dirty="0" smtClean="0">
                <a:solidFill>
                  <a:schemeClr val="accent2"/>
                </a:solidFill>
              </a:rPr>
              <a:t>	</a:t>
            </a:r>
            <a:r>
              <a:rPr lang="en-US" sz="1800" dirty="0">
                <a:solidFill>
                  <a:schemeClr val="accent2"/>
                </a:solidFill>
              </a:rPr>
              <a:t>	Q: out unsigned (3 </a:t>
            </a:r>
            <a:r>
              <a:rPr lang="en-US" sz="1800" dirty="0" err="1">
                <a:solidFill>
                  <a:schemeClr val="accent2"/>
                </a:solidFill>
              </a:rPr>
              <a:t>downto</a:t>
            </a:r>
            <a:r>
              <a:rPr lang="en-US" sz="1800" dirty="0">
                <a:solidFill>
                  <a:schemeClr val="accent2"/>
                </a:solidFill>
              </a:rPr>
              <a:t> 0));</a:t>
            </a:r>
          </a:p>
          <a:p>
            <a:pPr marL="6350" lvl="1" indent="0" eaLnBrk="1" hangingPunct="1">
              <a:lnSpc>
                <a:spcPct val="80000"/>
              </a:lnSpc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 smtClean="0">
                <a:solidFill>
                  <a:schemeClr val="accent2"/>
                </a:solidFill>
              </a:rPr>
              <a:t>	end </a:t>
            </a:r>
            <a:r>
              <a:rPr lang="en-US" sz="1800" dirty="0">
                <a:solidFill>
                  <a:schemeClr val="accent2"/>
                </a:solidFill>
              </a:rPr>
              <a:t>lec4</a:t>
            </a:r>
            <a:r>
              <a:rPr lang="en-US" sz="1800" dirty="0" smtClean="0">
                <a:solidFill>
                  <a:schemeClr val="accent2"/>
                </a:solidFill>
              </a:rPr>
              <a:t>;</a:t>
            </a:r>
          </a:p>
          <a:p>
            <a:pPr marL="6350" lvl="1" indent="0" eaLnBrk="1" hangingPunct="1">
              <a:lnSpc>
                <a:spcPct val="80000"/>
              </a:lnSpc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 smtClean="0">
                <a:solidFill>
                  <a:schemeClr val="accent2"/>
                </a:solidFill>
              </a:rPr>
              <a:t>1.	architecture </a:t>
            </a:r>
            <a:r>
              <a:rPr lang="en-US" sz="1800" dirty="0">
                <a:solidFill>
                  <a:schemeClr val="accent2"/>
                </a:solidFill>
              </a:rPr>
              <a:t>behavior of lec4 is</a:t>
            </a:r>
          </a:p>
          <a:p>
            <a:pPr marL="6350" lvl="1" indent="0" eaLnBrk="1" hangingPunct="1">
              <a:lnSpc>
                <a:spcPct val="80000"/>
              </a:lnSpc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>
                <a:solidFill>
                  <a:schemeClr val="accent2"/>
                </a:solidFill>
              </a:rPr>
              <a:t>	</a:t>
            </a:r>
          </a:p>
          <a:p>
            <a:pPr marL="6350" lvl="1" indent="0" eaLnBrk="1" hangingPunct="1">
              <a:lnSpc>
                <a:spcPct val="80000"/>
              </a:lnSpc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 smtClean="0">
                <a:solidFill>
                  <a:schemeClr val="accent2"/>
                </a:solidFill>
              </a:rPr>
              <a:t>2.  </a:t>
            </a:r>
            <a:r>
              <a:rPr lang="en-US" sz="1800" dirty="0">
                <a:solidFill>
                  <a:schemeClr val="accent2"/>
                </a:solidFill>
              </a:rPr>
              <a:t>	</a:t>
            </a:r>
            <a:r>
              <a:rPr lang="en-US" sz="1800" dirty="0" smtClean="0">
                <a:solidFill>
                  <a:schemeClr val="accent2"/>
                </a:solidFill>
              </a:rPr>
              <a:t>	signal </a:t>
            </a:r>
            <a:r>
              <a:rPr lang="en-US" sz="1800" dirty="0" err="1">
                <a:solidFill>
                  <a:schemeClr val="accent2"/>
                </a:solidFill>
              </a:rPr>
              <a:t>rollSynch</a:t>
            </a:r>
            <a:r>
              <a:rPr lang="en-US" sz="1800" dirty="0">
                <a:solidFill>
                  <a:schemeClr val="accent2"/>
                </a:solidFill>
              </a:rPr>
              <a:t>, </a:t>
            </a:r>
            <a:r>
              <a:rPr lang="en-US" sz="1800" dirty="0" err="1">
                <a:solidFill>
                  <a:schemeClr val="accent2"/>
                </a:solidFill>
              </a:rPr>
              <a:t>rollCombo</a:t>
            </a:r>
            <a:r>
              <a:rPr lang="en-US" sz="1800" dirty="0">
                <a:solidFill>
                  <a:schemeClr val="accent2"/>
                </a:solidFill>
              </a:rPr>
              <a:t>: STD_LOGIC;</a:t>
            </a:r>
          </a:p>
          <a:p>
            <a:pPr marL="6350" lvl="1" indent="0" eaLnBrk="1" hangingPunct="1">
              <a:lnSpc>
                <a:spcPct val="80000"/>
              </a:lnSpc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 smtClean="0">
                <a:solidFill>
                  <a:schemeClr val="accent2"/>
                </a:solidFill>
              </a:rPr>
              <a:t>3.  </a:t>
            </a:r>
            <a:r>
              <a:rPr lang="en-US" sz="1800" dirty="0">
                <a:solidFill>
                  <a:schemeClr val="accent2"/>
                </a:solidFill>
              </a:rPr>
              <a:t>	</a:t>
            </a:r>
            <a:r>
              <a:rPr lang="en-US" sz="1800" dirty="0" smtClean="0">
                <a:solidFill>
                  <a:schemeClr val="accent2"/>
                </a:solidFill>
              </a:rPr>
              <a:t>	signal </a:t>
            </a:r>
            <a:r>
              <a:rPr lang="en-US" sz="1800" dirty="0" err="1">
                <a:solidFill>
                  <a:schemeClr val="accent2"/>
                </a:solidFill>
              </a:rPr>
              <a:t>processQ</a:t>
            </a:r>
            <a:r>
              <a:rPr lang="en-US" sz="1800" dirty="0">
                <a:solidFill>
                  <a:schemeClr val="accent2"/>
                </a:solidFill>
              </a:rPr>
              <a:t>: unsigned (3 </a:t>
            </a:r>
            <a:r>
              <a:rPr lang="en-US" sz="1800" dirty="0" err="1">
                <a:solidFill>
                  <a:schemeClr val="accent2"/>
                </a:solidFill>
              </a:rPr>
              <a:t>downto</a:t>
            </a:r>
            <a:r>
              <a:rPr lang="en-US" sz="1800" dirty="0">
                <a:solidFill>
                  <a:schemeClr val="accent2"/>
                </a:solidFill>
              </a:rPr>
              <a:t> 0);</a:t>
            </a:r>
          </a:p>
          <a:p>
            <a:pPr marL="6350" lvl="1" indent="0" eaLnBrk="1" hangingPunct="1">
              <a:lnSpc>
                <a:spcPct val="80000"/>
              </a:lnSpc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endParaRPr lang="en-US" sz="1800" dirty="0">
              <a:solidFill>
                <a:schemeClr val="accent2"/>
              </a:solidFill>
            </a:endParaRPr>
          </a:p>
          <a:p>
            <a:pPr marL="6350" lvl="1" indent="0" eaLnBrk="1" hangingPunct="1">
              <a:lnSpc>
                <a:spcPct val="80000"/>
              </a:lnSpc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 smtClean="0">
                <a:solidFill>
                  <a:schemeClr val="accent2"/>
                </a:solidFill>
              </a:rPr>
              <a:t>4.</a:t>
            </a:r>
            <a:r>
              <a:rPr lang="en-US" sz="1800" dirty="0" smtClean="0">
                <a:solidFill>
                  <a:schemeClr val="accent2"/>
                </a:solidFill>
              </a:rPr>
              <a:t>	begin</a:t>
            </a:r>
          </a:p>
          <a:p>
            <a:pPr marL="6350" lvl="1" indent="0" eaLnBrk="1" hangingPunct="1">
              <a:lnSpc>
                <a:spcPct val="80000"/>
              </a:lnSpc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endParaRPr lang="en-US" sz="1800" dirty="0" smtClean="0"/>
          </a:p>
          <a:p>
            <a:pPr marL="6350" lvl="1" indent="0" eaLnBrk="1" hangingPunct="1">
              <a:lnSpc>
                <a:spcPct val="80000"/>
              </a:lnSpc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endParaRPr lang="en-US" sz="18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39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 10 Counter </a:t>
            </a:r>
            <a:r>
              <a:rPr lang="en-US" dirty="0" smtClean="0"/>
              <a:t>– VHDL Code</a:t>
            </a:r>
            <a:br>
              <a:rPr lang="en-US" dirty="0" smtClean="0"/>
            </a:b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482108"/>
            <a:ext cx="8131175" cy="4324350"/>
          </a:xfrm>
        </p:spPr>
        <p:txBody>
          <a:bodyPr/>
          <a:lstStyle/>
          <a:p>
            <a:pPr marL="349250" lvl="1" indent="-342900" eaLnBrk="1" hangingPunct="1">
              <a:lnSpc>
                <a:spcPct val="80000"/>
              </a:lnSpc>
              <a:buFont typeface="+mj-lt"/>
              <a:buAutoNum type="arabicPeriod" startAt="5"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 smtClean="0">
                <a:solidFill>
                  <a:schemeClr val="accent2"/>
                </a:solidFill>
              </a:rPr>
              <a:t>process(</a:t>
            </a:r>
            <a:r>
              <a:rPr lang="en-US" sz="1800" dirty="0" err="1" smtClean="0">
                <a:solidFill>
                  <a:schemeClr val="accent2"/>
                </a:solidFill>
              </a:rPr>
              <a:t>clk</a:t>
            </a:r>
            <a:r>
              <a:rPr lang="en-US" sz="1800" dirty="0">
                <a:solidFill>
                  <a:schemeClr val="accent2"/>
                </a:solidFill>
              </a:rPr>
              <a:t>)</a:t>
            </a:r>
          </a:p>
          <a:p>
            <a:pPr marL="349250" lvl="1" indent="-342900" eaLnBrk="1" hangingPunct="1">
              <a:lnSpc>
                <a:spcPct val="80000"/>
              </a:lnSpc>
              <a:buFont typeface="+mj-lt"/>
              <a:buAutoNum type="arabicPeriod" startAt="5"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>
                <a:solidFill>
                  <a:schemeClr val="accent2"/>
                </a:solidFill>
              </a:rPr>
              <a:t>	begin</a:t>
            </a:r>
          </a:p>
          <a:p>
            <a:pPr marL="349250" lvl="1" indent="-342900" eaLnBrk="1" hangingPunct="1">
              <a:lnSpc>
                <a:spcPct val="80000"/>
              </a:lnSpc>
              <a:buFont typeface="+mj-lt"/>
              <a:buAutoNum type="arabicPeriod" startAt="5"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>
                <a:solidFill>
                  <a:schemeClr val="accent2"/>
                </a:solidFill>
              </a:rPr>
              <a:t>		if (</a:t>
            </a:r>
            <a:r>
              <a:rPr lang="en-US" sz="1800" dirty="0" err="1">
                <a:solidFill>
                  <a:schemeClr val="accent2"/>
                </a:solidFill>
              </a:rPr>
              <a:t>rising_edge</a:t>
            </a:r>
            <a:r>
              <a:rPr lang="en-US" sz="1800" dirty="0">
                <a:solidFill>
                  <a:schemeClr val="accent2"/>
                </a:solidFill>
              </a:rPr>
              <a:t>(</a:t>
            </a:r>
            <a:r>
              <a:rPr lang="en-US" sz="1800" dirty="0" err="1">
                <a:solidFill>
                  <a:schemeClr val="accent2"/>
                </a:solidFill>
              </a:rPr>
              <a:t>clk</a:t>
            </a:r>
            <a:r>
              <a:rPr lang="en-US" sz="1800" dirty="0">
                <a:solidFill>
                  <a:schemeClr val="accent2"/>
                </a:solidFill>
              </a:rPr>
              <a:t>)) then</a:t>
            </a:r>
          </a:p>
          <a:p>
            <a:pPr marL="349250" lvl="1" indent="-342900" eaLnBrk="1" hangingPunct="1">
              <a:lnSpc>
                <a:spcPct val="80000"/>
              </a:lnSpc>
              <a:buFont typeface="+mj-lt"/>
              <a:buAutoNum type="arabicPeriod" startAt="5"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>
                <a:solidFill>
                  <a:schemeClr val="accent2"/>
                </a:solidFill>
              </a:rPr>
              <a:t>			if (reset = '0') then</a:t>
            </a:r>
          </a:p>
          <a:p>
            <a:pPr marL="349250" lvl="1" indent="-342900" eaLnBrk="1" hangingPunct="1">
              <a:lnSpc>
                <a:spcPct val="80000"/>
              </a:lnSpc>
              <a:buFont typeface="+mj-lt"/>
              <a:buAutoNum type="arabicPeriod" startAt="5"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>
                <a:solidFill>
                  <a:schemeClr val="accent2"/>
                </a:solidFill>
              </a:rPr>
              <a:t>				</a:t>
            </a:r>
            <a:r>
              <a:rPr lang="en-US" sz="1800" dirty="0" err="1">
                <a:solidFill>
                  <a:schemeClr val="accent2"/>
                </a:solidFill>
              </a:rPr>
              <a:t>processQ</a:t>
            </a:r>
            <a:r>
              <a:rPr lang="en-US" sz="1800" dirty="0">
                <a:solidFill>
                  <a:schemeClr val="accent2"/>
                </a:solidFill>
              </a:rPr>
              <a:t> &lt;= (others =&gt; '0');</a:t>
            </a:r>
          </a:p>
          <a:p>
            <a:pPr marL="349250" lvl="1" indent="-342900" eaLnBrk="1" hangingPunct="1">
              <a:lnSpc>
                <a:spcPct val="80000"/>
              </a:lnSpc>
              <a:buFont typeface="+mj-lt"/>
              <a:buAutoNum type="arabicPeriod" startAt="5"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>
                <a:solidFill>
                  <a:schemeClr val="accent2"/>
                </a:solidFill>
              </a:rPr>
              <a:t>				</a:t>
            </a:r>
            <a:r>
              <a:rPr lang="en-US" sz="1800" dirty="0" err="1">
                <a:solidFill>
                  <a:schemeClr val="accent2"/>
                </a:solidFill>
              </a:rPr>
              <a:t>rollSynch</a:t>
            </a:r>
            <a:r>
              <a:rPr lang="en-US" sz="1800" dirty="0">
                <a:solidFill>
                  <a:schemeClr val="accent2"/>
                </a:solidFill>
              </a:rPr>
              <a:t> &lt;= '0';</a:t>
            </a:r>
          </a:p>
          <a:p>
            <a:pPr marL="349250" lvl="1" indent="-342900" eaLnBrk="1" hangingPunct="1">
              <a:lnSpc>
                <a:spcPct val="80000"/>
              </a:lnSpc>
              <a:buFont typeface="+mj-lt"/>
              <a:buAutoNum type="arabicPeriod" startAt="5"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>
                <a:solidFill>
                  <a:schemeClr val="accent2"/>
                </a:solidFill>
              </a:rPr>
              <a:t>			</a:t>
            </a:r>
            <a:r>
              <a:rPr lang="en-US" sz="1800" dirty="0" err="1">
                <a:solidFill>
                  <a:schemeClr val="accent2"/>
                </a:solidFill>
              </a:rPr>
              <a:t>elsif</a:t>
            </a:r>
            <a:r>
              <a:rPr lang="en-US" sz="1800" dirty="0">
                <a:solidFill>
                  <a:schemeClr val="accent2"/>
                </a:solidFill>
              </a:rPr>
              <a:t> ((</a:t>
            </a:r>
            <a:r>
              <a:rPr lang="en-US" sz="1800" dirty="0" err="1">
                <a:solidFill>
                  <a:schemeClr val="accent2"/>
                </a:solidFill>
              </a:rPr>
              <a:t>processQ</a:t>
            </a:r>
            <a:r>
              <a:rPr lang="en-US" sz="1800" dirty="0">
                <a:solidFill>
                  <a:schemeClr val="accent2"/>
                </a:solidFill>
              </a:rPr>
              <a:t> &lt; 9) and </a:t>
            </a:r>
            <a:r>
              <a:rPr lang="en-US" sz="1800" dirty="0" smtClean="0">
                <a:solidFill>
                  <a:schemeClr val="accent2"/>
                </a:solidFill>
              </a:rPr>
              <a:t>(ctrl </a:t>
            </a:r>
            <a:r>
              <a:rPr lang="en-US" sz="1800" dirty="0">
                <a:solidFill>
                  <a:schemeClr val="accent2"/>
                </a:solidFill>
              </a:rPr>
              <a:t>= "01")) </a:t>
            </a:r>
            <a:r>
              <a:rPr lang="en-US" sz="1800" dirty="0" smtClean="0">
                <a:solidFill>
                  <a:schemeClr val="accent2"/>
                </a:solidFill>
              </a:rPr>
              <a:t>then</a:t>
            </a:r>
            <a:endParaRPr lang="en-US" sz="1800" dirty="0">
              <a:solidFill>
                <a:schemeClr val="accent2"/>
              </a:solidFill>
            </a:endParaRPr>
          </a:p>
          <a:p>
            <a:pPr marL="349250" lvl="1" indent="-342900" eaLnBrk="1" hangingPunct="1">
              <a:lnSpc>
                <a:spcPct val="80000"/>
              </a:lnSpc>
              <a:buFont typeface="+mj-lt"/>
              <a:buAutoNum type="arabicPeriod" startAt="5"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>
                <a:solidFill>
                  <a:schemeClr val="accent2"/>
                </a:solidFill>
              </a:rPr>
              <a:t>				</a:t>
            </a:r>
            <a:r>
              <a:rPr lang="en-US" sz="1800" dirty="0" err="1">
                <a:solidFill>
                  <a:schemeClr val="accent2"/>
                </a:solidFill>
              </a:rPr>
              <a:t>processQ</a:t>
            </a:r>
            <a:r>
              <a:rPr lang="en-US" sz="1800" dirty="0">
                <a:solidFill>
                  <a:schemeClr val="accent2"/>
                </a:solidFill>
              </a:rPr>
              <a:t> &lt;= </a:t>
            </a:r>
            <a:r>
              <a:rPr lang="en-US" sz="1800" dirty="0" err="1">
                <a:solidFill>
                  <a:schemeClr val="accent2"/>
                </a:solidFill>
              </a:rPr>
              <a:t>processQ</a:t>
            </a:r>
            <a:r>
              <a:rPr lang="en-US" sz="1800" dirty="0">
                <a:solidFill>
                  <a:schemeClr val="accent2"/>
                </a:solidFill>
              </a:rPr>
              <a:t> + 1;</a:t>
            </a:r>
          </a:p>
          <a:p>
            <a:pPr marL="349250" lvl="1" indent="-342900" eaLnBrk="1" hangingPunct="1">
              <a:lnSpc>
                <a:spcPct val="80000"/>
              </a:lnSpc>
              <a:buFont typeface="+mj-lt"/>
              <a:buAutoNum type="arabicPeriod" startAt="5"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>
                <a:solidFill>
                  <a:schemeClr val="accent2"/>
                </a:solidFill>
              </a:rPr>
              <a:t>				</a:t>
            </a:r>
            <a:r>
              <a:rPr lang="en-US" sz="1800" dirty="0" err="1">
                <a:solidFill>
                  <a:schemeClr val="accent2"/>
                </a:solidFill>
              </a:rPr>
              <a:t>rollSynch</a:t>
            </a:r>
            <a:r>
              <a:rPr lang="en-US" sz="1800" dirty="0">
                <a:solidFill>
                  <a:schemeClr val="accent2"/>
                </a:solidFill>
              </a:rPr>
              <a:t> &lt;= '0';</a:t>
            </a:r>
          </a:p>
          <a:p>
            <a:pPr marL="349250" lvl="1" indent="-342900" eaLnBrk="1" hangingPunct="1">
              <a:lnSpc>
                <a:spcPct val="80000"/>
              </a:lnSpc>
              <a:buFont typeface="+mj-lt"/>
              <a:buAutoNum type="arabicPeriod" startAt="5"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>
                <a:solidFill>
                  <a:schemeClr val="accent2"/>
                </a:solidFill>
              </a:rPr>
              <a:t>			</a:t>
            </a:r>
            <a:r>
              <a:rPr lang="en-US" sz="1800" dirty="0" err="1">
                <a:solidFill>
                  <a:schemeClr val="accent2"/>
                </a:solidFill>
              </a:rPr>
              <a:t>elsif</a:t>
            </a:r>
            <a:r>
              <a:rPr lang="en-US" sz="1800" dirty="0">
                <a:solidFill>
                  <a:schemeClr val="accent2"/>
                </a:solidFill>
              </a:rPr>
              <a:t> ((</a:t>
            </a:r>
            <a:r>
              <a:rPr lang="en-US" sz="1800" dirty="0" err="1">
                <a:solidFill>
                  <a:schemeClr val="accent2"/>
                </a:solidFill>
              </a:rPr>
              <a:t>processQ</a:t>
            </a:r>
            <a:r>
              <a:rPr lang="en-US" sz="1800" dirty="0">
                <a:solidFill>
                  <a:schemeClr val="accent2"/>
                </a:solidFill>
              </a:rPr>
              <a:t> = 9) and </a:t>
            </a:r>
            <a:r>
              <a:rPr lang="en-US" sz="1800" dirty="0" smtClean="0">
                <a:solidFill>
                  <a:schemeClr val="accent2"/>
                </a:solidFill>
              </a:rPr>
              <a:t>(ctrl </a:t>
            </a:r>
            <a:r>
              <a:rPr lang="en-US" sz="1800" dirty="0">
                <a:solidFill>
                  <a:schemeClr val="accent2"/>
                </a:solidFill>
              </a:rPr>
              <a:t>= "01")) then</a:t>
            </a:r>
          </a:p>
          <a:p>
            <a:pPr marL="349250" lvl="1" indent="-342900" eaLnBrk="1" hangingPunct="1">
              <a:lnSpc>
                <a:spcPct val="80000"/>
              </a:lnSpc>
              <a:buFont typeface="+mj-lt"/>
              <a:buAutoNum type="arabicPeriod" startAt="5"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>
                <a:solidFill>
                  <a:schemeClr val="accent2"/>
                </a:solidFill>
              </a:rPr>
              <a:t>				</a:t>
            </a:r>
            <a:r>
              <a:rPr lang="en-US" sz="1800" dirty="0" err="1">
                <a:solidFill>
                  <a:schemeClr val="accent2"/>
                </a:solidFill>
              </a:rPr>
              <a:t>processQ</a:t>
            </a:r>
            <a:r>
              <a:rPr lang="en-US" sz="1800" dirty="0">
                <a:solidFill>
                  <a:schemeClr val="accent2"/>
                </a:solidFill>
              </a:rPr>
              <a:t> &lt;= (others =&gt; '0');</a:t>
            </a:r>
          </a:p>
          <a:p>
            <a:pPr marL="349250" lvl="1" indent="-342900" eaLnBrk="1" hangingPunct="1">
              <a:lnSpc>
                <a:spcPct val="80000"/>
              </a:lnSpc>
              <a:buFont typeface="+mj-lt"/>
              <a:buAutoNum type="arabicPeriod" startAt="5"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>
                <a:solidFill>
                  <a:schemeClr val="accent2"/>
                </a:solidFill>
              </a:rPr>
              <a:t>				</a:t>
            </a:r>
            <a:r>
              <a:rPr lang="en-US" sz="1800" dirty="0" err="1">
                <a:solidFill>
                  <a:schemeClr val="accent2"/>
                </a:solidFill>
              </a:rPr>
              <a:t>rollSynch</a:t>
            </a:r>
            <a:r>
              <a:rPr lang="en-US" sz="1800" dirty="0">
                <a:solidFill>
                  <a:schemeClr val="accent2"/>
                </a:solidFill>
              </a:rPr>
              <a:t> &lt;= '1';</a:t>
            </a:r>
          </a:p>
          <a:p>
            <a:pPr marL="349250" lvl="1" indent="-342900" eaLnBrk="1" hangingPunct="1">
              <a:lnSpc>
                <a:spcPct val="80000"/>
              </a:lnSpc>
              <a:buFont typeface="+mj-lt"/>
              <a:buAutoNum type="arabicPeriod" startAt="5"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>
                <a:solidFill>
                  <a:schemeClr val="accent2"/>
                </a:solidFill>
              </a:rPr>
              <a:t>			</a:t>
            </a:r>
            <a:r>
              <a:rPr lang="en-US" sz="1800" dirty="0" err="1">
                <a:solidFill>
                  <a:schemeClr val="accent2"/>
                </a:solidFill>
              </a:rPr>
              <a:t>elsif</a:t>
            </a:r>
            <a:r>
              <a:rPr lang="en-US" sz="1800" dirty="0">
                <a:solidFill>
                  <a:schemeClr val="accent2"/>
                </a:solidFill>
              </a:rPr>
              <a:t> </a:t>
            </a:r>
            <a:r>
              <a:rPr lang="en-US" sz="1800" dirty="0" smtClean="0">
                <a:solidFill>
                  <a:schemeClr val="accent2"/>
                </a:solidFill>
              </a:rPr>
              <a:t>(ctrl </a:t>
            </a:r>
            <a:r>
              <a:rPr lang="en-US" sz="1800" dirty="0">
                <a:solidFill>
                  <a:schemeClr val="accent2"/>
                </a:solidFill>
              </a:rPr>
              <a:t>= "10") then</a:t>
            </a:r>
          </a:p>
          <a:p>
            <a:pPr marL="349250" lvl="1" indent="-342900" eaLnBrk="1" hangingPunct="1">
              <a:lnSpc>
                <a:spcPct val="80000"/>
              </a:lnSpc>
              <a:buFont typeface="+mj-lt"/>
              <a:buAutoNum type="arabicPeriod" startAt="5"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>
                <a:solidFill>
                  <a:schemeClr val="accent2"/>
                </a:solidFill>
              </a:rPr>
              <a:t>				</a:t>
            </a:r>
            <a:r>
              <a:rPr lang="en-US" sz="1800" dirty="0" err="1">
                <a:solidFill>
                  <a:schemeClr val="accent2"/>
                </a:solidFill>
              </a:rPr>
              <a:t>processQ</a:t>
            </a:r>
            <a:r>
              <a:rPr lang="en-US" sz="1800" dirty="0">
                <a:solidFill>
                  <a:schemeClr val="accent2"/>
                </a:solidFill>
              </a:rPr>
              <a:t> &lt;= unsigned(D);</a:t>
            </a:r>
          </a:p>
          <a:p>
            <a:pPr marL="349250" lvl="1" indent="-342900" eaLnBrk="1" hangingPunct="1">
              <a:lnSpc>
                <a:spcPct val="80000"/>
              </a:lnSpc>
              <a:buFont typeface="+mj-lt"/>
              <a:buAutoNum type="arabicPeriod" startAt="5"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>
                <a:solidFill>
                  <a:schemeClr val="accent2"/>
                </a:solidFill>
              </a:rPr>
              <a:t>			</a:t>
            </a:r>
            <a:r>
              <a:rPr lang="en-US" sz="1800" dirty="0" err="1">
                <a:solidFill>
                  <a:schemeClr val="accent2"/>
                </a:solidFill>
              </a:rPr>
              <a:t>elsif</a:t>
            </a:r>
            <a:r>
              <a:rPr lang="en-US" sz="1800" dirty="0">
                <a:solidFill>
                  <a:schemeClr val="accent2"/>
                </a:solidFill>
              </a:rPr>
              <a:t> </a:t>
            </a:r>
            <a:r>
              <a:rPr lang="en-US" sz="1800" dirty="0" smtClean="0">
                <a:solidFill>
                  <a:schemeClr val="accent2"/>
                </a:solidFill>
              </a:rPr>
              <a:t>(ctrl </a:t>
            </a:r>
            <a:r>
              <a:rPr lang="en-US" sz="1800" dirty="0">
                <a:solidFill>
                  <a:schemeClr val="accent2"/>
                </a:solidFill>
              </a:rPr>
              <a:t>= "11") then</a:t>
            </a:r>
          </a:p>
          <a:p>
            <a:pPr marL="349250" lvl="1" indent="-342900" eaLnBrk="1" hangingPunct="1">
              <a:lnSpc>
                <a:spcPct val="80000"/>
              </a:lnSpc>
              <a:buFont typeface="+mj-lt"/>
              <a:buAutoNum type="arabicPeriod" startAt="5"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>
                <a:solidFill>
                  <a:schemeClr val="accent2"/>
                </a:solidFill>
              </a:rPr>
              <a:t>				</a:t>
            </a:r>
            <a:r>
              <a:rPr lang="en-US" sz="1800" dirty="0" err="1">
                <a:solidFill>
                  <a:schemeClr val="accent2"/>
                </a:solidFill>
              </a:rPr>
              <a:t>processQ</a:t>
            </a:r>
            <a:r>
              <a:rPr lang="en-US" sz="1800" dirty="0">
                <a:solidFill>
                  <a:schemeClr val="accent2"/>
                </a:solidFill>
              </a:rPr>
              <a:t> &lt;= (others =&gt; '0');</a:t>
            </a:r>
          </a:p>
          <a:p>
            <a:pPr marL="349250" lvl="1" indent="-342900" eaLnBrk="1" hangingPunct="1">
              <a:lnSpc>
                <a:spcPct val="80000"/>
              </a:lnSpc>
              <a:buFont typeface="+mj-lt"/>
              <a:buAutoNum type="arabicPeriod" startAt="5"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>
                <a:solidFill>
                  <a:schemeClr val="accent2"/>
                </a:solidFill>
              </a:rPr>
              <a:t>			end if;</a:t>
            </a:r>
          </a:p>
          <a:p>
            <a:pPr marL="349250" lvl="1" indent="-342900" eaLnBrk="1" hangingPunct="1">
              <a:lnSpc>
                <a:spcPct val="80000"/>
              </a:lnSpc>
              <a:buFont typeface="+mj-lt"/>
              <a:buAutoNum type="arabicPeriod" startAt="5"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>
                <a:solidFill>
                  <a:schemeClr val="accent2"/>
                </a:solidFill>
              </a:rPr>
              <a:t>		end if;</a:t>
            </a:r>
          </a:p>
          <a:p>
            <a:pPr marL="349250" lvl="1" indent="-342900" eaLnBrk="1" hangingPunct="1">
              <a:lnSpc>
                <a:spcPct val="80000"/>
              </a:lnSpc>
              <a:buFont typeface="+mj-lt"/>
              <a:buAutoNum type="arabicPeriod" startAt="5"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>
                <a:solidFill>
                  <a:schemeClr val="accent2"/>
                </a:solidFill>
              </a:rPr>
              <a:t>	end process;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46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 10 Counter </a:t>
            </a:r>
            <a:r>
              <a:rPr lang="en-US" dirty="0" smtClean="0"/>
              <a:t>– VHDL Code</a:t>
            </a:r>
            <a:br>
              <a:rPr lang="en-US" dirty="0" smtClean="0"/>
            </a:b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482108"/>
            <a:ext cx="8131175" cy="4324350"/>
          </a:xfrm>
        </p:spPr>
        <p:txBody>
          <a:bodyPr/>
          <a:lstStyle/>
          <a:p>
            <a:pPr marL="349250" lvl="1" indent="-342900" eaLnBrk="1" hangingPunct="1">
              <a:lnSpc>
                <a:spcPct val="80000"/>
              </a:lnSpc>
              <a:buFont typeface="+mj-lt"/>
              <a:buAutoNum type="arabicPeriod" startAt="24"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>
                <a:solidFill>
                  <a:schemeClr val="accent2"/>
                </a:solidFill>
              </a:rPr>
              <a:t>	</a:t>
            </a:r>
            <a:r>
              <a:rPr lang="en-US" sz="1800" dirty="0" err="1">
                <a:solidFill>
                  <a:schemeClr val="accent2"/>
                </a:solidFill>
              </a:rPr>
              <a:t>rollCombo</a:t>
            </a:r>
            <a:r>
              <a:rPr lang="en-US" sz="1800" dirty="0">
                <a:solidFill>
                  <a:schemeClr val="accent2"/>
                </a:solidFill>
              </a:rPr>
              <a:t>  &lt;= '1' when (</a:t>
            </a:r>
            <a:r>
              <a:rPr lang="en-US" sz="1800" dirty="0" err="1">
                <a:solidFill>
                  <a:schemeClr val="accent2"/>
                </a:solidFill>
              </a:rPr>
              <a:t>processQ</a:t>
            </a:r>
            <a:r>
              <a:rPr lang="en-US" sz="1800" dirty="0">
                <a:solidFill>
                  <a:schemeClr val="accent2"/>
                </a:solidFill>
              </a:rPr>
              <a:t> = 9) else '0';</a:t>
            </a:r>
          </a:p>
          <a:p>
            <a:pPr marL="349250" lvl="1" indent="-342900" eaLnBrk="1" hangingPunct="1">
              <a:lnSpc>
                <a:spcPct val="80000"/>
              </a:lnSpc>
              <a:buFont typeface="+mj-lt"/>
              <a:buAutoNum type="arabicPeriod" startAt="24"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>
                <a:solidFill>
                  <a:schemeClr val="accent2"/>
                </a:solidFill>
              </a:rPr>
              <a:t>	Q &lt;= </a:t>
            </a:r>
            <a:r>
              <a:rPr lang="en-US" sz="1800" dirty="0" err="1">
                <a:solidFill>
                  <a:schemeClr val="accent2"/>
                </a:solidFill>
              </a:rPr>
              <a:t>processQ</a:t>
            </a:r>
            <a:r>
              <a:rPr lang="en-US" sz="1800" dirty="0">
                <a:solidFill>
                  <a:schemeClr val="accent2"/>
                </a:solidFill>
              </a:rPr>
              <a:t>;</a:t>
            </a:r>
          </a:p>
          <a:p>
            <a:pPr marL="349250" lvl="1" indent="-342900" eaLnBrk="1" hangingPunct="1">
              <a:lnSpc>
                <a:spcPct val="80000"/>
              </a:lnSpc>
              <a:buFont typeface="+mj-lt"/>
              <a:buAutoNum type="arabicPeriod" startAt="24"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endParaRPr lang="en-US" sz="1800" dirty="0">
              <a:solidFill>
                <a:schemeClr val="accent2"/>
              </a:solidFill>
            </a:endParaRPr>
          </a:p>
          <a:p>
            <a:pPr marL="349250" lvl="1" indent="-342900" eaLnBrk="1" hangingPunct="1">
              <a:lnSpc>
                <a:spcPct val="80000"/>
              </a:lnSpc>
              <a:buFont typeface="+mj-lt"/>
              <a:buAutoNum type="arabicPeriod" startAt="24"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>
                <a:solidFill>
                  <a:schemeClr val="accent2"/>
                </a:solidFill>
              </a:rPr>
              <a:t>end behavior;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09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General VHDL Rules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85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Unsigned and Decimal Numbers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Convert Decimal number to </a:t>
            </a:r>
            <a:r>
              <a:rPr lang="en-US" sz="2000" dirty="0"/>
              <a:t>Unsigned </a:t>
            </a:r>
            <a:r>
              <a:rPr lang="en-US" sz="2000" dirty="0" smtClean="0"/>
              <a:t>Vector (7 </a:t>
            </a:r>
            <a:r>
              <a:rPr lang="en-US" sz="2000" dirty="0" err="1"/>
              <a:t>downto</a:t>
            </a:r>
            <a:r>
              <a:rPr lang="en-US" sz="2000" dirty="0"/>
              <a:t> 0)</a:t>
            </a:r>
            <a:endParaRPr lang="en-US" sz="2000" dirty="0" smtClean="0"/>
          </a:p>
          <a:p>
            <a:pPr marL="406400" lvl="1" indent="0" eaLnBrk="1" hangingPunct="1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</a:rPr>
              <a:t>to_unsigned</a:t>
            </a:r>
            <a:r>
              <a:rPr lang="en-US" sz="1800" dirty="0" smtClean="0">
                <a:solidFill>
                  <a:schemeClr val="accent2"/>
                </a:solidFill>
              </a:rPr>
              <a:t>(17</a:t>
            </a:r>
            <a:r>
              <a:rPr lang="en-US" sz="1800" dirty="0">
                <a:solidFill>
                  <a:schemeClr val="accent2"/>
                </a:solidFill>
              </a:rPr>
              <a:t>, 8</a:t>
            </a:r>
            <a:r>
              <a:rPr lang="en-US" sz="1800" dirty="0" smtClean="0">
                <a:solidFill>
                  <a:schemeClr val="accent2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First argument is the decimal number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Second argument is the number of bits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Conditional with unsigned number</a:t>
            </a:r>
          </a:p>
          <a:p>
            <a:pPr marL="406400" lvl="1" indent="0" eaLnBrk="1" hangingPunct="1">
              <a:lnSpc>
                <a:spcPct val="80000"/>
              </a:lnSpc>
              <a:buNone/>
            </a:pPr>
            <a:r>
              <a:rPr lang="en-US" sz="1800" dirty="0" err="1">
                <a:solidFill>
                  <a:schemeClr val="accent2"/>
                </a:solidFill>
              </a:rPr>
              <a:t>LED_Trigger</a:t>
            </a:r>
            <a:r>
              <a:rPr lang="en-US" sz="1800" dirty="0">
                <a:solidFill>
                  <a:schemeClr val="accent2"/>
                </a:solidFill>
              </a:rPr>
              <a:t> &lt;= '1' when (</a:t>
            </a:r>
            <a:r>
              <a:rPr lang="en-US" sz="1800" dirty="0" err="1">
                <a:solidFill>
                  <a:schemeClr val="accent2"/>
                </a:solidFill>
              </a:rPr>
              <a:t>Binary_Input</a:t>
            </a:r>
            <a:r>
              <a:rPr lang="en-US" sz="1800" dirty="0">
                <a:solidFill>
                  <a:schemeClr val="accent2"/>
                </a:solidFill>
              </a:rPr>
              <a:t> = </a:t>
            </a:r>
            <a:r>
              <a:rPr lang="en-US" sz="1800" dirty="0" err="1">
                <a:solidFill>
                  <a:schemeClr val="accent2"/>
                </a:solidFill>
              </a:rPr>
              <a:t>to_unsigned</a:t>
            </a:r>
            <a:r>
              <a:rPr lang="en-US" sz="1800" dirty="0">
                <a:solidFill>
                  <a:schemeClr val="accent2"/>
                </a:solidFill>
              </a:rPr>
              <a:t>(17, 8) ) else</a:t>
            </a:r>
          </a:p>
          <a:p>
            <a:pPr marL="406400" lvl="1" indent="0" eaLnBrk="1" hangingPunct="1">
              <a:lnSpc>
                <a:spcPct val="80000"/>
              </a:lnSpc>
              <a:buNone/>
            </a:pPr>
            <a:r>
              <a:rPr lang="en-US" sz="1800" dirty="0">
                <a:solidFill>
                  <a:schemeClr val="accent2"/>
                </a:solidFill>
              </a:rPr>
              <a:t>	‘0';</a:t>
            </a:r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19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VHDL Rules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Introduce the following rules for designing in VHDL in order to write code that can be synthesized. </a:t>
            </a:r>
          </a:p>
          <a:p>
            <a:pPr lvl="1"/>
            <a:r>
              <a:rPr lang="en-US" sz="2100" b="0" dirty="0"/>
              <a:t>Never use processes for combinational logic</a:t>
            </a:r>
            <a:r>
              <a:rPr lang="en-US" sz="2100" b="0" dirty="0" smtClean="0"/>
              <a:t>.</a:t>
            </a:r>
          </a:p>
          <a:p>
            <a:pPr lvl="1"/>
            <a:r>
              <a:rPr lang="en-US" sz="2100" b="0" dirty="0" smtClean="0"/>
              <a:t>Only the </a:t>
            </a:r>
            <a:r>
              <a:rPr lang="en-US" sz="2100" b="0" dirty="0" err="1" smtClean="0"/>
              <a:t>clk</a:t>
            </a:r>
            <a:r>
              <a:rPr lang="en-US" sz="2100" b="0" dirty="0" smtClean="0"/>
              <a:t> should appear in the sensitivity list</a:t>
            </a:r>
          </a:p>
          <a:p>
            <a:pPr lvl="1"/>
            <a:r>
              <a:rPr lang="en-US" sz="2100" b="0" dirty="0" smtClean="0"/>
              <a:t>The </a:t>
            </a:r>
            <a:r>
              <a:rPr lang="en-US" sz="2100" b="0" dirty="0"/>
              <a:t>outermost structure should be "if (</a:t>
            </a:r>
            <a:r>
              <a:rPr lang="en-US" sz="2100" b="0" dirty="0" err="1"/>
              <a:t>rising_edge</a:t>
            </a:r>
            <a:r>
              <a:rPr lang="en-US" sz="2100" b="0" dirty="0"/>
              <a:t>(</a:t>
            </a:r>
            <a:r>
              <a:rPr lang="en-US" sz="2100" b="0" dirty="0" err="1"/>
              <a:t>clk</a:t>
            </a:r>
            <a:r>
              <a:rPr lang="en-US" sz="2100" b="0" dirty="0"/>
              <a:t>)) then"</a:t>
            </a:r>
          </a:p>
          <a:p>
            <a:pPr lvl="1"/>
            <a:r>
              <a:rPr lang="en-US" sz="2100" b="0" dirty="0"/>
              <a:t>Inside this structure should be "if (reset = '0') then" to </a:t>
            </a:r>
            <a:r>
              <a:rPr lang="en-US" sz="2100" b="0" dirty="0" smtClean="0"/>
              <a:t>reinitialize the </a:t>
            </a:r>
            <a:r>
              <a:rPr lang="en-US" sz="2100" b="0" dirty="0"/>
              <a:t>state element used by the process</a:t>
            </a:r>
          </a:p>
          <a:p>
            <a:pPr lvl="1"/>
            <a:r>
              <a:rPr lang="en-US" sz="2100" b="0" dirty="0"/>
              <a:t>The else clause of the reset </a:t>
            </a:r>
            <a:r>
              <a:rPr lang="en-US" sz="2100" b="0" dirty="0" smtClean="0"/>
              <a:t>element (the body) </a:t>
            </a:r>
            <a:r>
              <a:rPr lang="en-US" sz="2100" b="0" dirty="0"/>
              <a:t>should consist of a set of exclusive signal conditions in an if/then </a:t>
            </a:r>
            <a:r>
              <a:rPr lang="en-US" sz="2100" b="0" dirty="0" smtClean="0"/>
              <a:t>case </a:t>
            </a:r>
            <a:r>
              <a:rPr lang="en-US" sz="2100" b="0" dirty="0"/>
              <a:t>structure.</a:t>
            </a:r>
          </a:p>
          <a:p>
            <a:pPr lvl="1"/>
            <a:r>
              <a:rPr lang="en-US" sz="2100" b="0" dirty="0"/>
              <a:t>Any signal on the left-hand side of an assignment statement (in the body) may not be put on the left-hand side of any assignment statement outside the process.</a:t>
            </a:r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54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Adding Signals in </a:t>
            </a:r>
            <a:r>
              <a:rPr lang="en-US" cap="none" dirty="0" err="1" smtClean="0"/>
              <a:t>Isim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36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Signals in </a:t>
            </a:r>
            <a:r>
              <a:rPr lang="en-US" dirty="0" err="1"/>
              <a:t>Isim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Sometimes it is necessary to examine signals not directly visible in a design.  In </a:t>
            </a:r>
            <a:r>
              <a:rPr lang="en-US" b="0" dirty="0"/>
              <a:t>the Instances and Process </a:t>
            </a:r>
            <a:r>
              <a:rPr lang="en-US" b="0" dirty="0" err="1"/>
              <a:t>subwindow</a:t>
            </a:r>
            <a:r>
              <a:rPr lang="en-US" b="0" dirty="0"/>
              <a:t>, reveal the instances inside the lec4_tb by clicking on the arrow to the left lec4_tb.</a:t>
            </a:r>
          </a:p>
          <a:p>
            <a:pPr lvl="1"/>
            <a:r>
              <a:rPr lang="en-US" b="0" dirty="0"/>
              <a:t>Reveal the signals inside the lec4 instance (called </a:t>
            </a:r>
            <a:r>
              <a:rPr lang="en-US" b="0" dirty="0" err="1"/>
              <a:t>uut</a:t>
            </a:r>
            <a:r>
              <a:rPr lang="en-US" b="0" dirty="0"/>
              <a:t>) by clicking on the label "</a:t>
            </a:r>
            <a:r>
              <a:rPr lang="en-US" b="0" dirty="0" err="1"/>
              <a:t>uut</a:t>
            </a:r>
            <a:r>
              <a:rPr lang="en-US" b="0" dirty="0"/>
              <a:t>".</a:t>
            </a:r>
          </a:p>
          <a:p>
            <a:pPr lvl="1"/>
            <a:r>
              <a:rPr lang="en-US" b="0" dirty="0"/>
              <a:t>In the Objects </a:t>
            </a:r>
            <a:r>
              <a:rPr lang="en-US" b="0" dirty="0" err="1"/>
              <a:t>subwindow</a:t>
            </a:r>
            <a:r>
              <a:rPr lang="en-US" b="0" dirty="0"/>
              <a:t> select the signal that you want to observe on the timing </a:t>
            </a:r>
            <a:r>
              <a:rPr lang="en-US" b="0" dirty="0" err="1"/>
              <a:t>digram</a:t>
            </a:r>
            <a:r>
              <a:rPr lang="en-US" b="0" dirty="0"/>
              <a:t>. In our case the </a:t>
            </a:r>
            <a:r>
              <a:rPr lang="en-US" b="0" dirty="0" smtClean="0"/>
              <a:t>ctrl </a:t>
            </a:r>
            <a:r>
              <a:rPr lang="en-US" b="0" dirty="0"/>
              <a:t>signal.</a:t>
            </a:r>
          </a:p>
          <a:p>
            <a:pPr lvl="1"/>
            <a:r>
              <a:rPr lang="en-US" b="0" dirty="0"/>
              <a:t>Drag and drop the signal into the timing diagram.</a:t>
            </a:r>
          </a:p>
          <a:p>
            <a:pPr lvl="1"/>
            <a:r>
              <a:rPr lang="en-US" b="0" dirty="0"/>
              <a:t>In most cases you </a:t>
            </a:r>
            <a:r>
              <a:rPr lang="en-US" b="0" dirty="0" err="1"/>
              <a:t>wil</a:t>
            </a:r>
            <a:r>
              <a:rPr lang="en-US" b="0" dirty="0"/>
              <a:t> have to restart the simulation to get a complete trace of the newly added signal.</a:t>
            </a:r>
          </a:p>
          <a:p>
            <a:pPr lvl="1"/>
            <a:r>
              <a:rPr lang="en-US" b="0" dirty="0"/>
              <a:t>And the rerun it for the needed amount of time.</a:t>
            </a:r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80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Signals in </a:t>
            </a:r>
            <a:r>
              <a:rPr lang="en-US" dirty="0" err="1" smtClean="0"/>
              <a:t>Vivado</a:t>
            </a:r>
            <a:r>
              <a:rPr lang="en-US" dirty="0" smtClean="0"/>
              <a:t> Simulator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098" name="Picture 2" descr="http://ece.ninja/383/lecture/img/lecture04-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427344"/>
            <a:ext cx="12195737" cy="660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27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/>
              <a:t>Sequential Elements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/>
              <a:t>Mod 10 Counter Example</a:t>
            </a:r>
          </a:p>
          <a:p>
            <a:pPr marL="917575" lvl="1" indent="-514350" eaLnBrk="1" hangingPunct="1">
              <a:lnSpc>
                <a:spcPct val="80000"/>
              </a:lnSpc>
            </a:pPr>
            <a:r>
              <a:rPr lang="en-US" sz="2600" dirty="0"/>
              <a:t>Truth Table</a:t>
            </a:r>
          </a:p>
          <a:p>
            <a:pPr marL="917575" lvl="1" indent="-514350" eaLnBrk="1" hangingPunct="1">
              <a:lnSpc>
                <a:spcPct val="80000"/>
              </a:lnSpc>
            </a:pPr>
            <a:r>
              <a:rPr lang="en-US" sz="2600" dirty="0"/>
              <a:t>Timing Diagram</a:t>
            </a:r>
          </a:p>
          <a:p>
            <a:pPr marL="917575" lvl="1" indent="-514350" eaLnBrk="1" hangingPunct="1">
              <a:lnSpc>
                <a:spcPct val="80000"/>
              </a:lnSpc>
            </a:pPr>
            <a:r>
              <a:rPr lang="en-US" sz="2600" dirty="0"/>
              <a:t>Circuit Diagram</a:t>
            </a:r>
          </a:p>
          <a:p>
            <a:pPr marL="917575" lvl="1" indent="-514350" eaLnBrk="1" hangingPunct="1">
              <a:lnSpc>
                <a:spcPct val="80000"/>
              </a:lnSpc>
            </a:pPr>
            <a:r>
              <a:rPr lang="en-US" sz="2600" dirty="0"/>
              <a:t>VHDL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/>
              <a:t>General VHDL Rules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/>
              <a:t>Adding Signals to </a:t>
            </a:r>
            <a:r>
              <a:rPr lang="en-US" sz="2800" dirty="0" err="1"/>
              <a:t>Isim</a:t>
            </a:r>
            <a:endParaRPr lang="en-US" sz="2800" dirty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89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Sequential Elements</a:t>
            </a:r>
            <a:endParaRPr lang="en-US" sz="2800" dirty="0"/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Mod 10 Counter Example</a:t>
            </a:r>
            <a:endParaRPr lang="en-US" sz="2800" dirty="0"/>
          </a:p>
          <a:p>
            <a:pPr marL="917575" lvl="1" indent="-514350" eaLnBrk="1" hangingPunct="1">
              <a:lnSpc>
                <a:spcPct val="80000"/>
              </a:lnSpc>
            </a:pPr>
            <a:r>
              <a:rPr lang="en-US" sz="2600" dirty="0" smtClean="0"/>
              <a:t>Truth Table</a:t>
            </a:r>
          </a:p>
          <a:p>
            <a:pPr marL="917575" lvl="1" indent="-514350" eaLnBrk="1" hangingPunct="1">
              <a:lnSpc>
                <a:spcPct val="80000"/>
              </a:lnSpc>
            </a:pPr>
            <a:r>
              <a:rPr lang="en-US" sz="2600" dirty="0" smtClean="0"/>
              <a:t>Timing Diagram</a:t>
            </a:r>
          </a:p>
          <a:p>
            <a:pPr marL="917575" lvl="1" indent="-514350" eaLnBrk="1" hangingPunct="1">
              <a:lnSpc>
                <a:spcPct val="80000"/>
              </a:lnSpc>
            </a:pPr>
            <a:r>
              <a:rPr lang="en-US" sz="2600" dirty="0" smtClean="0"/>
              <a:t>Circuit Diagram</a:t>
            </a:r>
          </a:p>
          <a:p>
            <a:pPr marL="917575" lvl="1" indent="-514350" eaLnBrk="1" hangingPunct="1">
              <a:lnSpc>
                <a:spcPct val="80000"/>
              </a:lnSpc>
            </a:pPr>
            <a:r>
              <a:rPr lang="en-US" sz="2600" dirty="0" smtClean="0"/>
              <a:t>VHDL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General VHDL Rules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Adding Signals to </a:t>
            </a:r>
            <a:r>
              <a:rPr lang="en-US" sz="2800" dirty="0" err="1" smtClean="0"/>
              <a:t>Isim</a:t>
            </a:r>
            <a:endParaRPr lang="en-US" sz="2800" dirty="0" smtClean="0"/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60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Sequential Elements</a:t>
            </a:r>
            <a:r>
              <a:rPr lang="en-US" cap="none" dirty="0"/>
              <a:t/>
            </a:r>
            <a:br>
              <a:rPr lang="en-US" cap="none" dirty="0"/>
            </a:b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01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Elements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Goals:</a:t>
            </a:r>
          </a:p>
          <a:p>
            <a:pPr lvl="1"/>
            <a:r>
              <a:rPr lang="en-US" b="0" dirty="0"/>
              <a:t>basic sequential process and sensitivity list</a:t>
            </a:r>
          </a:p>
          <a:p>
            <a:pPr lvl="1"/>
            <a:r>
              <a:rPr lang="en-US" b="0" dirty="0"/>
              <a:t>register, counter in VHDL</a:t>
            </a:r>
          </a:p>
          <a:p>
            <a:pPr lvl="1"/>
            <a:r>
              <a:rPr lang="en-US" b="0" dirty="0"/>
              <a:t>Combination of sequential and combinational logic (counters)</a:t>
            </a:r>
          </a:p>
          <a:p>
            <a:pPr lvl="1"/>
            <a:r>
              <a:rPr lang="en-US" b="0" dirty="0"/>
              <a:t>Translate between schematic, truth table, and VHDL code</a:t>
            </a:r>
          </a:p>
          <a:p>
            <a:endParaRPr lang="en-US" b="0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52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Mod 10 Counter Example</a:t>
            </a:r>
            <a:r>
              <a:rPr lang="en-US" cap="none" dirty="0"/>
              <a:t/>
            </a:r>
            <a:br>
              <a:rPr lang="en-US" cap="none" dirty="0"/>
            </a:b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48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 10 Counter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sz="2000" dirty="0" smtClean="0"/>
              <a:t>Truth Table</a:t>
            </a:r>
          </a:p>
          <a:p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030529"/>
              </p:ext>
            </p:extLst>
          </p:nvPr>
        </p:nvGraphicFramePr>
        <p:xfrm>
          <a:off x="540792" y="2625478"/>
          <a:ext cx="8131175" cy="2523150"/>
        </p:xfrm>
        <a:graphic>
          <a:graphicData uri="http://schemas.openxmlformats.org/drawingml/2006/table">
            <a:tbl>
              <a:tblPr/>
              <a:tblGrid>
                <a:gridCol w="1626235"/>
                <a:gridCol w="1626235"/>
                <a:gridCol w="1626235"/>
                <a:gridCol w="1626235"/>
                <a:gridCol w="1626235"/>
              </a:tblGrid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 err="1">
                          <a:effectLst/>
                        </a:rPr>
                        <a:t>clk</a:t>
                      </a:r>
                      <a:endParaRPr lang="en-US" sz="2000" b="1" dirty="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effectLst/>
                        </a:rPr>
                        <a:t>reset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 smtClean="0">
                          <a:effectLst/>
                        </a:rPr>
                        <a:t>ctrl</a:t>
                      </a:r>
                      <a:endParaRPr lang="en-US" sz="2000" b="1" dirty="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>
                          <a:effectLst/>
                        </a:rPr>
                        <a:t>D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effectLst/>
                        </a:rPr>
                        <a:t>Q+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0,1,falling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x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xx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x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Q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rising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xx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x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rising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00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x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Q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rising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01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x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Q+1 mod 10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rising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10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D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D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rising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11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smtClean="0">
                          <a:effectLst/>
                        </a:rPr>
                        <a:t>x</a:t>
                      </a:r>
                      <a:endParaRPr lang="en-US" sz="2000" dirty="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00100" y="2803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88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Timing Diagram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66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 10 Counter </a:t>
            </a:r>
            <a:r>
              <a:rPr lang="en-US" dirty="0" smtClean="0"/>
              <a:t>-           Timing Diagram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sz="2000" dirty="0" smtClean="0"/>
              <a:t> </a:t>
            </a:r>
          </a:p>
          <a:p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00100" y="2803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443038"/>
            <a:ext cx="9144000" cy="3540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341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8314</TotalTime>
  <Words>658</Words>
  <Application>Microsoft Office PowerPoint</Application>
  <PresentationFormat>On-screen Show (4:3)</PresentationFormat>
  <Paragraphs>179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1_Blank Presentation</vt:lpstr>
      <vt:lpstr>PowerPoint Presentation</vt:lpstr>
      <vt:lpstr>Using Unsigned and Decimal Numbers</vt:lpstr>
      <vt:lpstr>Lesson Outline</vt:lpstr>
      <vt:lpstr>Sequential Elements </vt:lpstr>
      <vt:lpstr>Sequential Elements</vt:lpstr>
      <vt:lpstr>Mod 10 Counter Example </vt:lpstr>
      <vt:lpstr>Mod 10 Counter Example</vt:lpstr>
      <vt:lpstr>Timing Diagram</vt:lpstr>
      <vt:lpstr>Mod 10 Counter -           Timing Diagram</vt:lpstr>
      <vt:lpstr>Mod 10 Counter -           Timing Diagram</vt:lpstr>
      <vt:lpstr>Mod 10 Counter -           Timing Diagram</vt:lpstr>
      <vt:lpstr>Circuit Diagram</vt:lpstr>
      <vt:lpstr>Circuit Diagram </vt:lpstr>
      <vt:lpstr>Circuit Diagram</vt:lpstr>
      <vt:lpstr>VHDL</vt:lpstr>
      <vt:lpstr>Mod 10 Counter – VHDL Code Entity</vt:lpstr>
      <vt:lpstr>Mod 10 Counter – VHDL Code Architecture</vt:lpstr>
      <vt:lpstr>Mod 10 Counter – VHDL Code Architecture</vt:lpstr>
      <vt:lpstr>General VHDL Rules</vt:lpstr>
      <vt:lpstr>General VHDL Rules</vt:lpstr>
      <vt:lpstr>Adding Signals in Isim</vt:lpstr>
      <vt:lpstr>Adding Signals in Isim</vt:lpstr>
      <vt:lpstr>Adding Signals in Vivado Simulator</vt:lpstr>
      <vt:lpstr>Lesson Outline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Falkinburg, Jeffrey L Capt USAF USAFA USAFA/DFEC</dc:creator>
  <cp:lastModifiedBy>Capt Jeff Falkinburg</cp:lastModifiedBy>
  <cp:revision>319</cp:revision>
  <cp:lastPrinted>2014-08-12T17:37:01Z</cp:lastPrinted>
  <dcterms:created xsi:type="dcterms:W3CDTF">2001-06-27T14:08:57Z</dcterms:created>
  <dcterms:modified xsi:type="dcterms:W3CDTF">2017-01-11T21:34:54Z</dcterms:modified>
</cp:coreProperties>
</file>