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24"/>
  </p:notesMasterIdLst>
  <p:handoutMasterIdLst>
    <p:handoutMasterId r:id="rId25"/>
  </p:handoutMasterIdLst>
  <p:sldIdLst>
    <p:sldId id="299" r:id="rId3"/>
    <p:sldId id="366" r:id="rId4"/>
    <p:sldId id="300" r:id="rId5"/>
    <p:sldId id="349" r:id="rId6"/>
    <p:sldId id="355" r:id="rId7"/>
    <p:sldId id="347" r:id="rId8"/>
    <p:sldId id="352" r:id="rId9"/>
    <p:sldId id="369" r:id="rId10"/>
    <p:sldId id="375" r:id="rId11"/>
    <p:sldId id="367" r:id="rId12"/>
    <p:sldId id="368" r:id="rId13"/>
    <p:sldId id="377" r:id="rId14"/>
    <p:sldId id="373" r:id="rId15"/>
    <p:sldId id="334" r:id="rId16"/>
    <p:sldId id="376" r:id="rId17"/>
    <p:sldId id="345" r:id="rId18"/>
    <p:sldId id="374" r:id="rId19"/>
    <p:sldId id="370" r:id="rId20"/>
    <p:sldId id="371" r:id="rId21"/>
    <p:sldId id="372" r:id="rId22"/>
    <p:sldId id="346" r:id="rId23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14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14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14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14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14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14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14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14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14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14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14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1/14/2016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0"/>
            <a:ext cx="9144000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ECE 383 – Embedded Computer Systems II</a:t>
            </a:r>
            <a:br>
              <a:rPr lang="en-US" sz="4000" dirty="0" smtClean="0"/>
            </a:br>
            <a:r>
              <a:rPr lang="en-US" sz="4000" dirty="0" smtClean="0"/>
              <a:t>Lecture </a:t>
            </a:r>
            <a:r>
              <a:rPr lang="en-US" sz="4000" dirty="0" smtClean="0"/>
              <a:t>4 </a:t>
            </a:r>
            <a:r>
              <a:rPr lang="en-US" sz="4000" dirty="0" smtClean="0"/>
              <a:t>– </a:t>
            </a:r>
            <a:r>
              <a:rPr lang="en-US" sz="4000" dirty="0" smtClean="0"/>
              <a:t>Sequential Element</a:t>
            </a:r>
            <a:endParaRPr lang="en-US" sz="40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Jeffrey Falkinburg</a:t>
            </a:r>
            <a:br>
              <a:rPr lang="en-US" dirty="0" smtClean="0"/>
            </a:br>
            <a:r>
              <a:rPr lang="en-US" dirty="0" smtClean="0"/>
              <a:t>Room 2E46C</a:t>
            </a:r>
            <a:br>
              <a:rPr lang="en-US" dirty="0" smtClean="0"/>
            </a:br>
            <a:r>
              <a:rPr lang="en-US" dirty="0" smtClean="0"/>
              <a:t>333-7366</a:t>
            </a:r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610251" y="500063"/>
            <a:ext cx="58726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dirty="0">
                <a:solidFill>
                  <a:prstClr val="black"/>
                </a:solidFill>
                <a:latin typeface="Calibri"/>
              </a:rPr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70000" y="644416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2000" b="1" i="1" dirty="0" err="1">
                <a:solidFill>
                  <a:prstClr val="black"/>
                </a:solidFill>
                <a:latin typeface="Century Schoolbook" pitchFamily="18" charset="0"/>
              </a:rPr>
              <a:t>l</a:t>
            </a: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 e n c e</a:t>
            </a:r>
          </a:p>
        </p:txBody>
      </p:sp>
    </p:spTree>
    <p:extLst>
      <p:ext uri="{BB962C8B-B14F-4D97-AF65-F5344CB8AC3E}">
        <p14:creationId xmlns:p14="http://schemas.microsoft.com/office/powerpoint/2010/main" val="2545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10 Counter </a:t>
            </a:r>
            <a:r>
              <a:rPr lang="en-US" dirty="0" smtClean="0"/>
              <a:t>-           Timing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43038"/>
            <a:ext cx="9144000" cy="354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4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10 Counter </a:t>
            </a:r>
            <a:r>
              <a:rPr lang="en-US" dirty="0" smtClean="0"/>
              <a:t>-           Timing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0000" b="44774"/>
          <a:stretch/>
        </p:blipFill>
        <p:spPr bwMode="auto">
          <a:xfrm>
            <a:off x="-15365" y="1473970"/>
            <a:ext cx="9173116" cy="326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32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10 Counter </a:t>
            </a:r>
            <a:r>
              <a:rPr lang="en-US" dirty="0" smtClean="0"/>
              <a:t>-           Timing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0000" b="44774"/>
          <a:stretch/>
        </p:blipFill>
        <p:spPr bwMode="auto">
          <a:xfrm>
            <a:off x="-29013" y="1471642"/>
            <a:ext cx="9173116" cy="326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3" t="-1" b="44774"/>
          <a:stretch/>
        </p:blipFill>
        <p:spPr bwMode="auto">
          <a:xfrm>
            <a:off x="2517372" y="1471642"/>
            <a:ext cx="6472679" cy="326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6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Circuit Diagram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77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After completing the timing diagram, see if you can figure out how to construct the counter using the arrangement of devices show in the picture below</a:t>
            </a:r>
            <a:r>
              <a:rPr lang="en-US" b="0" dirty="0" smtClean="0"/>
              <a:t>. You </a:t>
            </a:r>
            <a:r>
              <a:rPr lang="en-US" b="0" dirty="0"/>
              <a:t>may assume that all these elements are able to handle 4-bit values, just make sure to draw a hash through these signals with a "4" next to it.</a:t>
            </a:r>
          </a:p>
          <a:p>
            <a:pPr lvl="1"/>
            <a:r>
              <a:rPr lang="en-US" b="0" dirty="0"/>
              <a:t>You should not draw additional lines in this picture, instead labeled the wires with names and use these names to create logical connections between signals with the same name.</a:t>
            </a:r>
          </a:p>
          <a:p>
            <a:pPr lvl="1"/>
            <a:r>
              <a:rPr lang="en-US" b="0" dirty="0"/>
              <a:t>Draw a border around your circuit. The only signals that should cross the boundary are those which are part of the entity description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1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Build the Architecture for the Mod 10 Counter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2" name="Picture 2" descr="http://ece.ninja/383/lecture/img/lecture04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733" y="3137800"/>
            <a:ext cx="94678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94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General VHDL Rules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VHDL Rules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Introduce </a:t>
            </a:r>
            <a:r>
              <a:rPr lang="en-US" b="0" dirty="0"/>
              <a:t>the following rules </a:t>
            </a:r>
            <a:r>
              <a:rPr lang="en-US" b="0" dirty="0" smtClean="0"/>
              <a:t>for designing </a:t>
            </a:r>
            <a:r>
              <a:rPr lang="en-US" b="0" dirty="0"/>
              <a:t>in </a:t>
            </a:r>
            <a:r>
              <a:rPr lang="en-US" b="0" dirty="0" smtClean="0"/>
              <a:t>VHDL in order to write code that can be synthesized. </a:t>
            </a:r>
            <a:endParaRPr lang="en-US" b="0" dirty="0"/>
          </a:p>
          <a:p>
            <a:pPr lvl="1"/>
            <a:r>
              <a:rPr lang="en-US" b="0" dirty="0"/>
              <a:t>Only the </a:t>
            </a:r>
            <a:r>
              <a:rPr lang="en-US" b="0" dirty="0" err="1"/>
              <a:t>clk</a:t>
            </a:r>
            <a:r>
              <a:rPr lang="en-US" b="0" dirty="0"/>
              <a:t> should appear in the sensitivity list</a:t>
            </a:r>
          </a:p>
          <a:p>
            <a:pPr lvl="1"/>
            <a:r>
              <a:rPr lang="en-US" b="0" dirty="0"/>
              <a:t>The outermost structure should be "if (</a:t>
            </a:r>
            <a:r>
              <a:rPr lang="en-US" b="0" dirty="0" err="1"/>
              <a:t>rising_edge</a:t>
            </a:r>
            <a:r>
              <a:rPr lang="en-US" b="0" dirty="0"/>
              <a:t>(</a:t>
            </a:r>
            <a:r>
              <a:rPr lang="en-US" b="0" dirty="0" err="1"/>
              <a:t>clk</a:t>
            </a:r>
            <a:r>
              <a:rPr lang="en-US" b="0" dirty="0"/>
              <a:t>)) then"</a:t>
            </a:r>
          </a:p>
          <a:p>
            <a:pPr lvl="1"/>
            <a:r>
              <a:rPr lang="en-US" b="0" dirty="0"/>
              <a:t>Inside this structure should be "if (reset = '0') then" to restate the state element used by the process</a:t>
            </a:r>
          </a:p>
          <a:p>
            <a:pPr lvl="1"/>
            <a:r>
              <a:rPr lang="en-US" b="0" dirty="0"/>
              <a:t>The else clause of the reset element, the body, should consist of a set of exclusive signal conditions in an if/then of case structure.</a:t>
            </a:r>
          </a:p>
          <a:p>
            <a:pPr lvl="1"/>
            <a:r>
              <a:rPr lang="en-US" b="0" dirty="0"/>
              <a:t>Any signal on the LHS of an assignment statement (in the body) may not be put on the LHS of any assignment statement outside the process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9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Adding Signals in </a:t>
            </a:r>
            <a:r>
              <a:rPr lang="en-US" cap="none" dirty="0" err="1" smtClean="0"/>
              <a:t>Isim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36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Signals in </a:t>
            </a:r>
            <a:r>
              <a:rPr lang="en-US" dirty="0" err="1"/>
              <a:t>Isim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Sometimes it is necessary to examine signals not directly visible in a design.  In </a:t>
            </a:r>
            <a:r>
              <a:rPr lang="en-US" b="0" dirty="0"/>
              <a:t>the Instances and Process </a:t>
            </a:r>
            <a:r>
              <a:rPr lang="en-US" b="0" dirty="0" err="1"/>
              <a:t>subwindow</a:t>
            </a:r>
            <a:r>
              <a:rPr lang="en-US" b="0" dirty="0"/>
              <a:t>, reveal the instances inside the lec4_tb by clicking on the arrow to the left lec4_tb.</a:t>
            </a:r>
          </a:p>
          <a:p>
            <a:pPr lvl="1"/>
            <a:r>
              <a:rPr lang="en-US" b="0" dirty="0"/>
              <a:t>Reveal the signals inside the lec4 instance (called </a:t>
            </a:r>
            <a:r>
              <a:rPr lang="en-US" b="0" dirty="0" err="1"/>
              <a:t>uut</a:t>
            </a:r>
            <a:r>
              <a:rPr lang="en-US" b="0" dirty="0"/>
              <a:t>) by clicking on the label "</a:t>
            </a:r>
            <a:r>
              <a:rPr lang="en-US" b="0" dirty="0" err="1"/>
              <a:t>uut</a:t>
            </a:r>
            <a:r>
              <a:rPr lang="en-US" b="0" dirty="0"/>
              <a:t>".</a:t>
            </a:r>
          </a:p>
          <a:p>
            <a:pPr lvl="1"/>
            <a:r>
              <a:rPr lang="en-US" b="0" dirty="0"/>
              <a:t>In the Objects </a:t>
            </a:r>
            <a:r>
              <a:rPr lang="en-US" b="0" dirty="0" err="1"/>
              <a:t>subwindow</a:t>
            </a:r>
            <a:r>
              <a:rPr lang="en-US" b="0" dirty="0"/>
              <a:t> select the signal that you want to observe on the timing </a:t>
            </a:r>
            <a:r>
              <a:rPr lang="en-US" b="0" dirty="0" err="1"/>
              <a:t>digram</a:t>
            </a:r>
            <a:r>
              <a:rPr lang="en-US" b="0" dirty="0"/>
              <a:t>. In our case the </a:t>
            </a:r>
            <a:r>
              <a:rPr lang="en-US" b="0" dirty="0" err="1"/>
              <a:t>crtl</a:t>
            </a:r>
            <a:r>
              <a:rPr lang="en-US" b="0" dirty="0"/>
              <a:t> signal.</a:t>
            </a:r>
          </a:p>
          <a:p>
            <a:pPr lvl="1"/>
            <a:r>
              <a:rPr lang="en-US" b="0" dirty="0"/>
              <a:t>Drag and drop the signal into the timing diagram.</a:t>
            </a:r>
          </a:p>
          <a:p>
            <a:pPr lvl="1"/>
            <a:r>
              <a:rPr lang="en-US" b="0" dirty="0"/>
              <a:t>In most cases you </a:t>
            </a:r>
            <a:r>
              <a:rPr lang="en-US" b="0" dirty="0" err="1"/>
              <a:t>wil</a:t>
            </a:r>
            <a:r>
              <a:rPr lang="en-US" b="0" dirty="0"/>
              <a:t> have to restart the simulation to get a complete trace of the newly added signal.</a:t>
            </a:r>
          </a:p>
          <a:p>
            <a:pPr lvl="1"/>
            <a:r>
              <a:rPr lang="en-US" b="0" dirty="0"/>
              <a:t>And the rerun it for the needed amount of time.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Unsigned and Decimal Numbers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Convert Decimal number to </a:t>
            </a:r>
            <a:r>
              <a:rPr lang="en-US" sz="2000" dirty="0"/>
              <a:t>Unsigned </a:t>
            </a:r>
            <a:r>
              <a:rPr lang="en-US" sz="2000" dirty="0" smtClean="0"/>
              <a:t>Vector (7 </a:t>
            </a:r>
            <a:r>
              <a:rPr lang="en-US" sz="2000" dirty="0" err="1"/>
              <a:t>downto</a:t>
            </a:r>
            <a:r>
              <a:rPr lang="en-US" sz="2000" dirty="0"/>
              <a:t> 0)</a:t>
            </a:r>
            <a:endParaRPr lang="en-US" sz="2000" dirty="0" smtClean="0"/>
          </a:p>
          <a:p>
            <a:pPr marL="406400" lvl="1" indent="0" eaLnBrk="1" hangingPunct="1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</a:rPr>
              <a:t>to_unsigned</a:t>
            </a:r>
            <a:r>
              <a:rPr lang="en-US" sz="1800" dirty="0" smtClean="0">
                <a:solidFill>
                  <a:schemeClr val="accent2"/>
                </a:solidFill>
              </a:rPr>
              <a:t>(17</a:t>
            </a:r>
            <a:r>
              <a:rPr lang="en-US" sz="1800" dirty="0">
                <a:solidFill>
                  <a:schemeClr val="accent2"/>
                </a:solidFill>
              </a:rPr>
              <a:t>, 8</a:t>
            </a:r>
            <a:r>
              <a:rPr lang="en-US" sz="1800" dirty="0" smtClean="0">
                <a:solidFill>
                  <a:schemeClr val="accent2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First argument is the decimal number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Second argument is the number of bits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Conditional with unsigned number</a:t>
            </a:r>
          </a:p>
          <a:p>
            <a:pPr marL="406400" lvl="1" indent="0" eaLnBrk="1" hangingPunct="1">
              <a:lnSpc>
                <a:spcPct val="80000"/>
              </a:lnSpc>
              <a:buNone/>
            </a:pPr>
            <a:r>
              <a:rPr lang="en-US" sz="1800" dirty="0" err="1">
                <a:solidFill>
                  <a:schemeClr val="accent2"/>
                </a:solidFill>
              </a:rPr>
              <a:t>LED_Trigger</a:t>
            </a:r>
            <a:r>
              <a:rPr lang="en-US" sz="1800" dirty="0">
                <a:solidFill>
                  <a:schemeClr val="accent2"/>
                </a:solidFill>
              </a:rPr>
              <a:t> &lt;= '1' when (</a:t>
            </a:r>
            <a:r>
              <a:rPr lang="en-US" sz="1800" dirty="0" err="1">
                <a:solidFill>
                  <a:schemeClr val="accent2"/>
                </a:solidFill>
              </a:rPr>
              <a:t>Binary_Input</a:t>
            </a:r>
            <a:r>
              <a:rPr lang="en-US" sz="1800" dirty="0">
                <a:solidFill>
                  <a:schemeClr val="accent2"/>
                </a:solidFill>
              </a:rPr>
              <a:t> = </a:t>
            </a:r>
            <a:r>
              <a:rPr lang="en-US" sz="1800" dirty="0" err="1">
                <a:solidFill>
                  <a:schemeClr val="accent2"/>
                </a:solidFill>
              </a:rPr>
              <a:t>to_unsigned</a:t>
            </a:r>
            <a:r>
              <a:rPr lang="en-US" sz="1800" dirty="0">
                <a:solidFill>
                  <a:schemeClr val="accent2"/>
                </a:solidFill>
              </a:rPr>
              <a:t>(17, 8) ) else</a:t>
            </a:r>
          </a:p>
          <a:p>
            <a:pPr marL="406400" lvl="1" indent="0" eaLnBrk="1" hangingPunct="1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</a:rPr>
              <a:t>	‘0';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1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Signals in </a:t>
            </a:r>
            <a:r>
              <a:rPr lang="en-US" dirty="0" err="1"/>
              <a:t>Isim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 descr="http://ece.ninja/383/lecture/img/lecture04-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27344"/>
            <a:ext cx="12195737" cy="660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27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Sequential Elements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Mod 10 Counter Example</a:t>
            </a:r>
          </a:p>
          <a:p>
            <a:pPr marL="917575" lvl="1" indent="-514350" eaLnBrk="1" hangingPunct="1">
              <a:lnSpc>
                <a:spcPct val="80000"/>
              </a:lnSpc>
            </a:pPr>
            <a:r>
              <a:rPr lang="en-US" sz="2600" dirty="0"/>
              <a:t>Truth Table</a:t>
            </a:r>
          </a:p>
          <a:p>
            <a:pPr marL="917575" lvl="1" indent="-514350" eaLnBrk="1" hangingPunct="1">
              <a:lnSpc>
                <a:spcPct val="80000"/>
              </a:lnSpc>
            </a:pPr>
            <a:r>
              <a:rPr lang="en-US" sz="2600" dirty="0"/>
              <a:t>Timing Diagram</a:t>
            </a:r>
          </a:p>
          <a:p>
            <a:pPr marL="917575" lvl="1" indent="-514350" eaLnBrk="1" hangingPunct="1">
              <a:lnSpc>
                <a:spcPct val="80000"/>
              </a:lnSpc>
            </a:pPr>
            <a:r>
              <a:rPr lang="en-US" sz="2600" dirty="0"/>
              <a:t>Circuit Diagram</a:t>
            </a:r>
          </a:p>
          <a:p>
            <a:pPr marL="917575" lvl="1" indent="-514350" eaLnBrk="1" hangingPunct="1">
              <a:lnSpc>
                <a:spcPct val="80000"/>
              </a:lnSpc>
            </a:pPr>
            <a:r>
              <a:rPr lang="en-US" sz="2600" dirty="0"/>
              <a:t>VHDL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General VHDL Rules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Adding Signals to </a:t>
            </a:r>
            <a:r>
              <a:rPr lang="en-US" sz="2800" dirty="0" err="1"/>
              <a:t>Isim</a:t>
            </a:r>
            <a:endParaRPr lang="en-US" sz="2800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9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Sequential Elements</a:t>
            </a:r>
            <a:endParaRPr lang="en-US" sz="2800" dirty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Mod 10 Counter Example</a:t>
            </a:r>
            <a:endParaRPr lang="en-US" sz="2800" dirty="0"/>
          </a:p>
          <a:p>
            <a:pPr marL="917575" lvl="1" indent="-514350" eaLnBrk="1" hangingPunct="1">
              <a:lnSpc>
                <a:spcPct val="80000"/>
              </a:lnSpc>
            </a:pPr>
            <a:r>
              <a:rPr lang="en-US" sz="2600" dirty="0" smtClean="0"/>
              <a:t>Truth Table</a:t>
            </a:r>
          </a:p>
          <a:p>
            <a:pPr marL="917575" lvl="1" indent="-514350" eaLnBrk="1" hangingPunct="1">
              <a:lnSpc>
                <a:spcPct val="80000"/>
              </a:lnSpc>
            </a:pPr>
            <a:r>
              <a:rPr lang="en-US" sz="2600" dirty="0" smtClean="0"/>
              <a:t>Timing Diagram</a:t>
            </a:r>
          </a:p>
          <a:p>
            <a:pPr marL="917575" lvl="1" indent="-514350" eaLnBrk="1" hangingPunct="1">
              <a:lnSpc>
                <a:spcPct val="80000"/>
              </a:lnSpc>
            </a:pPr>
            <a:r>
              <a:rPr lang="en-US" sz="2600" dirty="0" smtClean="0"/>
              <a:t>Circuit Diagram</a:t>
            </a:r>
          </a:p>
          <a:p>
            <a:pPr marL="917575" lvl="1" indent="-514350" eaLnBrk="1" hangingPunct="1">
              <a:lnSpc>
                <a:spcPct val="80000"/>
              </a:lnSpc>
            </a:pPr>
            <a:r>
              <a:rPr lang="en-US" sz="2600" dirty="0" smtClean="0"/>
              <a:t>VHDL</a:t>
            </a:r>
            <a:endParaRPr lang="en-US" sz="2600" dirty="0" smtClean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General VHDL Rules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Adding Signals to </a:t>
            </a:r>
            <a:r>
              <a:rPr lang="en-US" sz="2800" dirty="0" err="1" smtClean="0"/>
              <a:t>Isim</a:t>
            </a:r>
            <a:endParaRPr lang="en-US" sz="2800" dirty="0" smtClean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Sequential Elements</a:t>
            </a:r>
            <a:r>
              <a:rPr lang="en-US" cap="none" dirty="0"/>
              <a:t/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Goals:</a:t>
            </a:r>
          </a:p>
          <a:p>
            <a:pPr lvl="1"/>
            <a:r>
              <a:rPr lang="en-US" b="0" dirty="0"/>
              <a:t>basic sequential process and sensitivity list</a:t>
            </a:r>
          </a:p>
          <a:p>
            <a:pPr lvl="1"/>
            <a:r>
              <a:rPr lang="en-US" b="0" dirty="0"/>
              <a:t>register, counter in VHDL</a:t>
            </a:r>
          </a:p>
          <a:p>
            <a:pPr lvl="1"/>
            <a:r>
              <a:rPr lang="en-US" b="0" dirty="0"/>
              <a:t>Combination of sequential and combinational logic (counters)</a:t>
            </a:r>
          </a:p>
          <a:p>
            <a:pPr lvl="1"/>
            <a:r>
              <a:rPr lang="en-US" b="0" dirty="0"/>
              <a:t>Translate between schematic, truth table, and VHDL code</a:t>
            </a:r>
          </a:p>
          <a:p>
            <a:endParaRPr lang="en-US" b="0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Mod 10 Counter Example</a:t>
            </a:r>
            <a:r>
              <a:rPr lang="en-US" cap="none" dirty="0"/>
              <a:t/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10 Counter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000" dirty="0" smtClean="0"/>
              <a:t>Truth Table</a:t>
            </a:r>
          </a:p>
          <a:p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283857"/>
              </p:ext>
            </p:extLst>
          </p:nvPr>
        </p:nvGraphicFramePr>
        <p:xfrm>
          <a:off x="540792" y="2625478"/>
          <a:ext cx="8131175" cy="2523150"/>
        </p:xfrm>
        <a:graphic>
          <a:graphicData uri="http://schemas.openxmlformats.org/drawingml/2006/table">
            <a:tbl>
              <a:tblPr/>
              <a:tblGrid>
                <a:gridCol w="1626235"/>
                <a:gridCol w="1626235"/>
                <a:gridCol w="1626235"/>
                <a:gridCol w="1626235"/>
                <a:gridCol w="1626235"/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 err="1">
                          <a:effectLst/>
                        </a:rPr>
                        <a:t>clk</a:t>
                      </a:r>
                      <a:endParaRPr lang="en-US" sz="2000" b="1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reset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 err="1">
                          <a:effectLst/>
                        </a:rPr>
                        <a:t>crtl</a:t>
                      </a:r>
                      <a:endParaRPr lang="en-US" sz="2000" b="1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Q+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0,1,falling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xx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Q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Q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Q+1 mod 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11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8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10 Counter </a:t>
            </a:r>
            <a:r>
              <a:rPr lang="en-US" dirty="0" smtClean="0"/>
              <a:t>– VHDL Code Entity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482108"/>
            <a:ext cx="8131175" cy="4324350"/>
          </a:xfrm>
        </p:spPr>
        <p:txBody>
          <a:bodyPr/>
          <a:lstStyle/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solidFill>
                  <a:schemeClr val="accent2"/>
                </a:solidFill>
              </a:rPr>
              <a:t>	entity </a:t>
            </a:r>
            <a:r>
              <a:rPr lang="en-US" sz="1800" dirty="0">
                <a:solidFill>
                  <a:schemeClr val="accent2"/>
                </a:solidFill>
              </a:rPr>
              <a:t>lec4 is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solidFill>
                  <a:schemeClr val="accent2"/>
                </a:solidFill>
              </a:rPr>
              <a:t>	</a:t>
            </a:r>
            <a:r>
              <a:rPr lang="en-US" sz="1800" dirty="0">
                <a:solidFill>
                  <a:schemeClr val="accent2"/>
                </a:solidFill>
              </a:rPr>
              <a:t>	Port(	</a:t>
            </a:r>
            <a:r>
              <a:rPr lang="en-US" sz="1800" dirty="0" err="1">
                <a:solidFill>
                  <a:schemeClr val="accent2"/>
                </a:solidFill>
              </a:rPr>
              <a:t>clk</a:t>
            </a:r>
            <a:r>
              <a:rPr lang="en-US" sz="1800" dirty="0">
                <a:solidFill>
                  <a:schemeClr val="accent2"/>
                </a:solidFill>
              </a:rPr>
              <a:t>: in  STD_LOGIC;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solidFill>
                  <a:schemeClr val="accent2"/>
                </a:solidFill>
              </a:rPr>
              <a:t>	</a:t>
            </a:r>
            <a:r>
              <a:rPr lang="en-US" sz="1800" dirty="0">
                <a:solidFill>
                  <a:schemeClr val="accent2"/>
                </a:solidFill>
              </a:rPr>
              <a:t>		reset : in  STD_LOGIC;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dirty="0" smtClean="0">
                <a:solidFill>
                  <a:schemeClr val="accent2"/>
                </a:solidFill>
              </a:rPr>
              <a:t>	</a:t>
            </a: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dirty="0" err="1">
                <a:solidFill>
                  <a:schemeClr val="accent2"/>
                </a:solidFill>
              </a:rPr>
              <a:t>crtl</a:t>
            </a:r>
            <a:r>
              <a:rPr lang="en-US" sz="1800" dirty="0">
                <a:solidFill>
                  <a:schemeClr val="accent2"/>
                </a:solidFill>
              </a:rPr>
              <a:t>: in </a:t>
            </a:r>
            <a:r>
              <a:rPr lang="en-US" sz="1800" dirty="0" err="1">
                <a:solidFill>
                  <a:schemeClr val="accent2"/>
                </a:solidFill>
              </a:rPr>
              <a:t>std_logic_vector</a:t>
            </a:r>
            <a:r>
              <a:rPr lang="en-US" sz="1800" dirty="0">
                <a:solidFill>
                  <a:schemeClr val="accent2"/>
                </a:solidFill>
              </a:rPr>
              <a:t>(1 </a:t>
            </a:r>
            <a:r>
              <a:rPr lang="en-US" sz="1800" dirty="0" err="1">
                <a:solidFill>
                  <a:schemeClr val="accent2"/>
                </a:solidFill>
              </a:rPr>
              <a:t>downto</a:t>
            </a:r>
            <a:r>
              <a:rPr lang="en-US" sz="1800" dirty="0">
                <a:solidFill>
                  <a:schemeClr val="accent2"/>
                </a:solidFill>
              </a:rPr>
              <a:t> 0);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dirty="0" smtClean="0">
                <a:solidFill>
                  <a:schemeClr val="accent2"/>
                </a:solidFill>
              </a:rPr>
              <a:t>	</a:t>
            </a:r>
            <a:r>
              <a:rPr lang="en-US" sz="1800" dirty="0">
                <a:solidFill>
                  <a:schemeClr val="accent2"/>
                </a:solidFill>
              </a:rPr>
              <a:t>	D: in unsigned (3 </a:t>
            </a:r>
            <a:r>
              <a:rPr lang="en-US" sz="1800" dirty="0" err="1">
                <a:solidFill>
                  <a:schemeClr val="accent2"/>
                </a:solidFill>
              </a:rPr>
              <a:t>downto</a:t>
            </a:r>
            <a:r>
              <a:rPr lang="en-US" sz="1800" dirty="0">
                <a:solidFill>
                  <a:schemeClr val="accent2"/>
                </a:solidFill>
              </a:rPr>
              <a:t> 0);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dirty="0" smtClean="0">
                <a:solidFill>
                  <a:schemeClr val="accent2"/>
                </a:solidFill>
              </a:rPr>
              <a:t>	</a:t>
            </a:r>
            <a:r>
              <a:rPr lang="en-US" sz="1800" dirty="0">
                <a:solidFill>
                  <a:schemeClr val="accent2"/>
                </a:solidFill>
              </a:rPr>
              <a:t>	Q: out unsigned (3 </a:t>
            </a:r>
            <a:r>
              <a:rPr lang="en-US" sz="1800" dirty="0" err="1">
                <a:solidFill>
                  <a:schemeClr val="accent2"/>
                </a:solidFill>
              </a:rPr>
              <a:t>downto</a:t>
            </a:r>
            <a:r>
              <a:rPr lang="en-US" sz="1800" dirty="0">
                <a:solidFill>
                  <a:schemeClr val="accent2"/>
                </a:solidFill>
              </a:rPr>
              <a:t> 0));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solidFill>
                  <a:schemeClr val="accent2"/>
                </a:solidFill>
              </a:rPr>
              <a:t>	end </a:t>
            </a:r>
            <a:r>
              <a:rPr lang="en-US" sz="1800" dirty="0">
                <a:solidFill>
                  <a:schemeClr val="accent2"/>
                </a:solidFill>
              </a:rPr>
              <a:t>lec4</a:t>
            </a:r>
            <a:r>
              <a:rPr lang="en-US" sz="1800" dirty="0" smtClean="0">
                <a:solidFill>
                  <a:schemeClr val="accent2"/>
                </a:solidFill>
              </a:rPr>
              <a:t>;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solidFill>
                  <a:schemeClr val="accent2"/>
                </a:solidFill>
              </a:rPr>
              <a:t>1.	architecture </a:t>
            </a:r>
            <a:r>
              <a:rPr lang="en-US" sz="1800" dirty="0">
                <a:solidFill>
                  <a:schemeClr val="accent2"/>
                </a:solidFill>
              </a:rPr>
              <a:t>behavior of lec4 is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2.  	</a:t>
            </a:r>
            <a:r>
              <a:rPr lang="en-US" sz="1800" dirty="0" smtClean="0">
                <a:solidFill>
                  <a:schemeClr val="accent2"/>
                </a:solidFill>
              </a:rPr>
              <a:t>	signal </a:t>
            </a:r>
            <a:r>
              <a:rPr lang="en-US" sz="1800" dirty="0" err="1">
                <a:solidFill>
                  <a:schemeClr val="accent2"/>
                </a:solidFill>
              </a:rPr>
              <a:t>rollSynch</a:t>
            </a:r>
            <a:r>
              <a:rPr lang="en-US" sz="1800" dirty="0">
                <a:solidFill>
                  <a:schemeClr val="accent2"/>
                </a:solidFill>
              </a:rPr>
              <a:t>, </a:t>
            </a:r>
            <a:r>
              <a:rPr lang="en-US" sz="1800" dirty="0" err="1">
                <a:solidFill>
                  <a:schemeClr val="accent2"/>
                </a:solidFill>
              </a:rPr>
              <a:t>rollCombo</a:t>
            </a:r>
            <a:r>
              <a:rPr lang="en-US" sz="1800" dirty="0">
                <a:solidFill>
                  <a:schemeClr val="accent2"/>
                </a:solidFill>
              </a:rPr>
              <a:t>: STD_LOGIC;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3.  	</a:t>
            </a:r>
            <a:r>
              <a:rPr lang="en-US" sz="1800" dirty="0" smtClean="0">
                <a:solidFill>
                  <a:schemeClr val="accent2"/>
                </a:solidFill>
              </a:rPr>
              <a:t>	signal </a:t>
            </a:r>
            <a:r>
              <a:rPr lang="en-US" sz="1800" dirty="0" err="1">
                <a:solidFill>
                  <a:schemeClr val="accent2"/>
                </a:solidFill>
              </a:rPr>
              <a:t>processQ</a:t>
            </a:r>
            <a:r>
              <a:rPr lang="en-US" sz="1800" dirty="0">
                <a:solidFill>
                  <a:schemeClr val="accent2"/>
                </a:solidFill>
              </a:rPr>
              <a:t>: unsigned (3 </a:t>
            </a:r>
            <a:r>
              <a:rPr lang="en-US" sz="1800" dirty="0" err="1">
                <a:solidFill>
                  <a:schemeClr val="accent2"/>
                </a:solidFill>
              </a:rPr>
              <a:t>downto</a:t>
            </a:r>
            <a:r>
              <a:rPr lang="en-US" sz="1800" dirty="0">
                <a:solidFill>
                  <a:schemeClr val="accent2"/>
                </a:solidFill>
              </a:rPr>
              <a:t> 0);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endParaRPr lang="en-US" sz="1800" dirty="0">
              <a:solidFill>
                <a:schemeClr val="accent2"/>
              </a:solidFill>
            </a:endParaRP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solidFill>
                  <a:schemeClr val="accent2"/>
                </a:solidFill>
              </a:rPr>
              <a:t>4.	begin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endParaRPr lang="en-US" sz="1800" dirty="0" smtClean="0"/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endParaRPr lang="en-US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47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10 Counter </a:t>
            </a:r>
            <a:r>
              <a:rPr lang="en-US" dirty="0" smtClean="0"/>
              <a:t>– VHDL Code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482108"/>
            <a:ext cx="8131175" cy="4324350"/>
          </a:xfrm>
        </p:spPr>
        <p:txBody>
          <a:bodyPr/>
          <a:lstStyle/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solidFill>
                  <a:schemeClr val="accent2"/>
                </a:solidFill>
              </a:rPr>
              <a:t>process(</a:t>
            </a:r>
            <a:r>
              <a:rPr lang="en-US" sz="1800" dirty="0" err="1" smtClean="0">
                <a:solidFill>
                  <a:schemeClr val="accent2"/>
                </a:solidFill>
              </a:rPr>
              <a:t>clk</a:t>
            </a:r>
            <a:r>
              <a:rPr lang="en-US" sz="1800" dirty="0">
                <a:solidFill>
                  <a:schemeClr val="accent2"/>
                </a:solidFill>
              </a:rPr>
              <a:t>)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begin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if (</a:t>
            </a:r>
            <a:r>
              <a:rPr lang="en-US" sz="1800" dirty="0" err="1">
                <a:solidFill>
                  <a:schemeClr val="accent2"/>
                </a:solidFill>
              </a:rPr>
              <a:t>rising_edge</a:t>
            </a:r>
            <a:r>
              <a:rPr lang="en-US" sz="1800" dirty="0">
                <a:solidFill>
                  <a:schemeClr val="accent2"/>
                </a:solidFill>
              </a:rPr>
              <a:t>(</a:t>
            </a:r>
            <a:r>
              <a:rPr lang="en-US" sz="1800" dirty="0" err="1">
                <a:solidFill>
                  <a:schemeClr val="accent2"/>
                </a:solidFill>
              </a:rPr>
              <a:t>clk</a:t>
            </a:r>
            <a:r>
              <a:rPr lang="en-US" sz="1800" dirty="0">
                <a:solidFill>
                  <a:schemeClr val="accent2"/>
                </a:solidFill>
              </a:rPr>
              <a:t>)) then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if (reset = '0') then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	</a:t>
            </a:r>
            <a:r>
              <a:rPr lang="en-US" sz="1800" dirty="0" err="1">
                <a:solidFill>
                  <a:schemeClr val="accent2"/>
                </a:solidFill>
              </a:rPr>
              <a:t>processQ</a:t>
            </a:r>
            <a:r>
              <a:rPr lang="en-US" sz="1800" dirty="0">
                <a:solidFill>
                  <a:schemeClr val="accent2"/>
                </a:solidFill>
              </a:rPr>
              <a:t> &lt;= (others =&gt; '0');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	</a:t>
            </a:r>
            <a:r>
              <a:rPr lang="en-US" sz="1800" dirty="0" err="1">
                <a:solidFill>
                  <a:schemeClr val="accent2"/>
                </a:solidFill>
              </a:rPr>
              <a:t>rollSynch</a:t>
            </a:r>
            <a:r>
              <a:rPr lang="en-US" sz="1800" dirty="0">
                <a:solidFill>
                  <a:schemeClr val="accent2"/>
                </a:solidFill>
              </a:rPr>
              <a:t> &lt;= '0';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</a:t>
            </a:r>
            <a:r>
              <a:rPr lang="en-US" sz="1800" dirty="0" err="1">
                <a:solidFill>
                  <a:schemeClr val="accent2"/>
                </a:solidFill>
              </a:rPr>
              <a:t>elsif</a:t>
            </a:r>
            <a:r>
              <a:rPr lang="en-US" sz="1800" dirty="0">
                <a:solidFill>
                  <a:schemeClr val="accent2"/>
                </a:solidFill>
              </a:rPr>
              <a:t> ((</a:t>
            </a:r>
            <a:r>
              <a:rPr lang="en-US" sz="1800" dirty="0" err="1">
                <a:solidFill>
                  <a:schemeClr val="accent2"/>
                </a:solidFill>
              </a:rPr>
              <a:t>processQ</a:t>
            </a:r>
            <a:r>
              <a:rPr lang="en-US" sz="1800" dirty="0">
                <a:solidFill>
                  <a:schemeClr val="accent2"/>
                </a:solidFill>
              </a:rPr>
              <a:t> &lt; 9) and (</a:t>
            </a:r>
            <a:r>
              <a:rPr lang="en-US" sz="1800" dirty="0" err="1">
                <a:solidFill>
                  <a:schemeClr val="accent2"/>
                </a:solidFill>
              </a:rPr>
              <a:t>crtl</a:t>
            </a:r>
            <a:r>
              <a:rPr lang="en-US" sz="1800" dirty="0">
                <a:solidFill>
                  <a:schemeClr val="accent2"/>
                </a:solidFill>
              </a:rPr>
              <a:t> = "01")) </a:t>
            </a:r>
            <a:r>
              <a:rPr lang="en-US" sz="1800" dirty="0" smtClean="0">
                <a:solidFill>
                  <a:schemeClr val="accent2"/>
                </a:solidFill>
              </a:rPr>
              <a:t>then</a:t>
            </a:r>
            <a:endParaRPr lang="en-US" sz="1800" dirty="0">
              <a:solidFill>
                <a:schemeClr val="accent2"/>
              </a:solidFill>
            </a:endParaRP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	</a:t>
            </a:r>
            <a:r>
              <a:rPr lang="en-US" sz="1800" dirty="0" err="1">
                <a:solidFill>
                  <a:schemeClr val="accent2"/>
                </a:solidFill>
              </a:rPr>
              <a:t>processQ</a:t>
            </a:r>
            <a:r>
              <a:rPr lang="en-US" sz="1800" dirty="0">
                <a:solidFill>
                  <a:schemeClr val="accent2"/>
                </a:solidFill>
              </a:rPr>
              <a:t> &lt;= </a:t>
            </a:r>
            <a:r>
              <a:rPr lang="en-US" sz="1800" dirty="0" err="1">
                <a:solidFill>
                  <a:schemeClr val="accent2"/>
                </a:solidFill>
              </a:rPr>
              <a:t>processQ</a:t>
            </a:r>
            <a:r>
              <a:rPr lang="en-US" sz="1800" dirty="0">
                <a:solidFill>
                  <a:schemeClr val="accent2"/>
                </a:solidFill>
              </a:rPr>
              <a:t> + 1;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	</a:t>
            </a:r>
            <a:r>
              <a:rPr lang="en-US" sz="1800" dirty="0" err="1">
                <a:solidFill>
                  <a:schemeClr val="accent2"/>
                </a:solidFill>
              </a:rPr>
              <a:t>rollSynch</a:t>
            </a:r>
            <a:r>
              <a:rPr lang="en-US" sz="1800" dirty="0">
                <a:solidFill>
                  <a:schemeClr val="accent2"/>
                </a:solidFill>
              </a:rPr>
              <a:t> &lt;= '0';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</a:t>
            </a:r>
            <a:r>
              <a:rPr lang="en-US" sz="1800" dirty="0" err="1">
                <a:solidFill>
                  <a:schemeClr val="accent2"/>
                </a:solidFill>
              </a:rPr>
              <a:t>elsif</a:t>
            </a:r>
            <a:r>
              <a:rPr lang="en-US" sz="1800" dirty="0">
                <a:solidFill>
                  <a:schemeClr val="accent2"/>
                </a:solidFill>
              </a:rPr>
              <a:t> ((</a:t>
            </a:r>
            <a:r>
              <a:rPr lang="en-US" sz="1800" dirty="0" err="1">
                <a:solidFill>
                  <a:schemeClr val="accent2"/>
                </a:solidFill>
              </a:rPr>
              <a:t>processQ</a:t>
            </a:r>
            <a:r>
              <a:rPr lang="en-US" sz="1800" dirty="0">
                <a:solidFill>
                  <a:schemeClr val="accent2"/>
                </a:solidFill>
              </a:rPr>
              <a:t> = 9) and (</a:t>
            </a:r>
            <a:r>
              <a:rPr lang="en-US" sz="1800" dirty="0" err="1">
                <a:solidFill>
                  <a:schemeClr val="accent2"/>
                </a:solidFill>
              </a:rPr>
              <a:t>crtl</a:t>
            </a:r>
            <a:r>
              <a:rPr lang="en-US" sz="1800" dirty="0">
                <a:solidFill>
                  <a:schemeClr val="accent2"/>
                </a:solidFill>
              </a:rPr>
              <a:t> = "01")) then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	</a:t>
            </a:r>
            <a:r>
              <a:rPr lang="en-US" sz="1800" dirty="0" err="1">
                <a:solidFill>
                  <a:schemeClr val="accent2"/>
                </a:solidFill>
              </a:rPr>
              <a:t>processQ</a:t>
            </a:r>
            <a:r>
              <a:rPr lang="en-US" sz="1800" dirty="0">
                <a:solidFill>
                  <a:schemeClr val="accent2"/>
                </a:solidFill>
              </a:rPr>
              <a:t> &lt;= (others =&gt; '0');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	</a:t>
            </a:r>
            <a:r>
              <a:rPr lang="en-US" sz="1800" dirty="0" err="1">
                <a:solidFill>
                  <a:schemeClr val="accent2"/>
                </a:solidFill>
              </a:rPr>
              <a:t>rollSynch</a:t>
            </a:r>
            <a:r>
              <a:rPr lang="en-US" sz="1800" dirty="0">
                <a:solidFill>
                  <a:schemeClr val="accent2"/>
                </a:solidFill>
              </a:rPr>
              <a:t> &lt;= '1';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</a:t>
            </a:r>
            <a:r>
              <a:rPr lang="en-US" sz="1800" dirty="0" err="1">
                <a:solidFill>
                  <a:schemeClr val="accent2"/>
                </a:solidFill>
              </a:rPr>
              <a:t>elsif</a:t>
            </a:r>
            <a:r>
              <a:rPr lang="en-US" sz="1800" dirty="0">
                <a:solidFill>
                  <a:schemeClr val="accent2"/>
                </a:solidFill>
              </a:rPr>
              <a:t> (</a:t>
            </a:r>
            <a:r>
              <a:rPr lang="en-US" sz="1800" dirty="0" err="1">
                <a:solidFill>
                  <a:schemeClr val="accent2"/>
                </a:solidFill>
              </a:rPr>
              <a:t>crtl</a:t>
            </a:r>
            <a:r>
              <a:rPr lang="en-US" sz="1800" dirty="0">
                <a:solidFill>
                  <a:schemeClr val="accent2"/>
                </a:solidFill>
              </a:rPr>
              <a:t> = "10") then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	</a:t>
            </a:r>
            <a:r>
              <a:rPr lang="en-US" sz="1800" dirty="0" err="1">
                <a:solidFill>
                  <a:schemeClr val="accent2"/>
                </a:solidFill>
              </a:rPr>
              <a:t>processQ</a:t>
            </a:r>
            <a:r>
              <a:rPr lang="en-US" sz="1800" dirty="0">
                <a:solidFill>
                  <a:schemeClr val="accent2"/>
                </a:solidFill>
              </a:rPr>
              <a:t> &lt;= unsigned(D);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</a:t>
            </a:r>
            <a:r>
              <a:rPr lang="en-US" sz="1800" dirty="0" err="1">
                <a:solidFill>
                  <a:schemeClr val="accent2"/>
                </a:solidFill>
              </a:rPr>
              <a:t>elsif</a:t>
            </a:r>
            <a:r>
              <a:rPr lang="en-US" sz="1800" dirty="0">
                <a:solidFill>
                  <a:schemeClr val="accent2"/>
                </a:solidFill>
              </a:rPr>
              <a:t> (</a:t>
            </a:r>
            <a:r>
              <a:rPr lang="en-US" sz="1800" dirty="0" err="1">
                <a:solidFill>
                  <a:schemeClr val="accent2"/>
                </a:solidFill>
              </a:rPr>
              <a:t>crtl</a:t>
            </a:r>
            <a:r>
              <a:rPr lang="en-US" sz="1800" dirty="0">
                <a:solidFill>
                  <a:schemeClr val="accent2"/>
                </a:solidFill>
              </a:rPr>
              <a:t> = "11") then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	</a:t>
            </a:r>
            <a:r>
              <a:rPr lang="en-US" sz="1800" dirty="0" err="1">
                <a:solidFill>
                  <a:schemeClr val="accent2"/>
                </a:solidFill>
              </a:rPr>
              <a:t>processQ</a:t>
            </a:r>
            <a:r>
              <a:rPr lang="en-US" sz="1800" dirty="0">
                <a:solidFill>
                  <a:schemeClr val="accent2"/>
                </a:solidFill>
              </a:rPr>
              <a:t> &lt;= (others =&gt; '0');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end if;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end if;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end process;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95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8256</TotalTime>
  <Words>682</Words>
  <Application>Microsoft Office PowerPoint</Application>
  <PresentationFormat>On-screen Show (4:3)</PresentationFormat>
  <Paragraphs>176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1_Blank Presentation</vt:lpstr>
      <vt:lpstr>ECE 383 – Embedded Computer Systems II Lecture 4 – Sequential Element</vt:lpstr>
      <vt:lpstr>Using Unsigned and Decimal Numbers</vt:lpstr>
      <vt:lpstr>Lesson Outline</vt:lpstr>
      <vt:lpstr>Sequential Elements </vt:lpstr>
      <vt:lpstr>Sequential Elements</vt:lpstr>
      <vt:lpstr>Mod 10 Counter Example </vt:lpstr>
      <vt:lpstr>Mod 10 Counter Example</vt:lpstr>
      <vt:lpstr>Mod 10 Counter – VHDL Code Entity</vt:lpstr>
      <vt:lpstr>Mod 10 Counter – VHDL Code Architecture</vt:lpstr>
      <vt:lpstr>Mod 10 Counter -           Timing Diagram</vt:lpstr>
      <vt:lpstr>Mod 10 Counter -           Timing Diagram</vt:lpstr>
      <vt:lpstr>Mod 10 Counter -           Timing Diagram</vt:lpstr>
      <vt:lpstr>Circuit Diagram</vt:lpstr>
      <vt:lpstr>Circuit Diagram </vt:lpstr>
      <vt:lpstr>Circuit Diagram</vt:lpstr>
      <vt:lpstr>General VHDL Rules</vt:lpstr>
      <vt:lpstr>General VHDL Rules</vt:lpstr>
      <vt:lpstr>Adding Signals in Isim</vt:lpstr>
      <vt:lpstr>Adding Signals in Isim</vt:lpstr>
      <vt:lpstr>Adding Signals in Isim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Falkinburg</cp:lastModifiedBy>
  <cp:revision>313</cp:revision>
  <cp:lastPrinted>2014-08-12T17:37:01Z</cp:lastPrinted>
  <dcterms:created xsi:type="dcterms:W3CDTF">2001-06-27T14:08:57Z</dcterms:created>
  <dcterms:modified xsi:type="dcterms:W3CDTF">2016-01-15T03:24:49Z</dcterms:modified>
</cp:coreProperties>
</file>