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87" r:id="rId2"/>
  </p:sldMasterIdLst>
  <p:notesMasterIdLst>
    <p:notesMasterId r:id="rId23"/>
  </p:notesMasterIdLst>
  <p:handoutMasterIdLst>
    <p:handoutMasterId r:id="rId24"/>
  </p:handoutMasterIdLst>
  <p:sldIdLst>
    <p:sldId id="299" r:id="rId3"/>
    <p:sldId id="300" r:id="rId4"/>
    <p:sldId id="356" r:id="rId5"/>
    <p:sldId id="357" r:id="rId6"/>
    <p:sldId id="358" r:id="rId7"/>
    <p:sldId id="359" r:id="rId8"/>
    <p:sldId id="360" r:id="rId9"/>
    <p:sldId id="370" r:id="rId10"/>
    <p:sldId id="361" r:id="rId11"/>
    <p:sldId id="365" r:id="rId12"/>
    <p:sldId id="362" r:id="rId13"/>
    <p:sldId id="367" r:id="rId14"/>
    <p:sldId id="366" r:id="rId15"/>
    <p:sldId id="369" r:id="rId16"/>
    <p:sldId id="363" r:id="rId17"/>
    <p:sldId id="364" r:id="rId18"/>
    <p:sldId id="371" r:id="rId19"/>
    <p:sldId id="372" r:id="rId20"/>
    <p:sldId id="373" r:id="rId21"/>
    <p:sldId id="374" r:id="rId22"/>
  </p:sldIdLst>
  <p:sldSz cx="9144000" cy="6858000" type="screen4x3"/>
  <p:notesSz cx="6985000" cy="9283700"/>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0" d="100"/>
          <a:sy n="70" d="100"/>
        </p:scale>
        <p:origin x="-130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1756" y="4410076"/>
            <a:ext cx="5121488"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a:ln w="9525"/>
        </p:spPr>
        <p:txBody>
          <a:bodyPr/>
          <a:lstStyle/>
          <a:p>
            <a:r>
              <a:rPr lang="en-US" dirty="0" smtClean="0"/>
              <a:t>Write on board:</a:t>
            </a:r>
          </a:p>
          <a:p>
            <a:endParaRPr lang="en-US" dirty="0" smtClean="0"/>
          </a:p>
          <a:p>
            <a:r>
              <a:rPr lang="en-US" u="sng" dirty="0" smtClean="0"/>
              <a:t>ECE</a:t>
            </a:r>
            <a:r>
              <a:rPr lang="en-US" u="sng" baseline="0" dirty="0" smtClean="0"/>
              <a:t> 315</a:t>
            </a:r>
          </a:p>
          <a:p>
            <a:r>
              <a:rPr lang="en-US" baseline="0" dirty="0" smtClean="0"/>
              <a:t>Day 1 – Admin</a:t>
            </a:r>
          </a:p>
          <a:p>
            <a:r>
              <a:rPr lang="en-US" baseline="0" dirty="0" smtClean="0"/>
              <a:t>Section Marcher</a:t>
            </a:r>
          </a:p>
          <a:p>
            <a:r>
              <a:rPr lang="en-US" baseline="0" dirty="0" smtClean="0"/>
              <a:t>Introductions</a:t>
            </a:r>
          </a:p>
          <a:p>
            <a:r>
              <a:rPr lang="en-US" baseline="0" dirty="0" smtClean="0"/>
              <a:t>Syllabus</a:t>
            </a:r>
          </a:p>
          <a:p>
            <a:endParaRPr lang="en-US" dirty="0" smtClean="0"/>
          </a:p>
        </p:txBody>
      </p:sp>
      <p:sp>
        <p:nvSpPr>
          <p:cNvPr id="15364" name="Slide Number Placeholder 3"/>
          <p:cNvSpPr>
            <a:spLocks noGrp="1"/>
          </p:cNvSpPr>
          <p:nvPr>
            <p:ph type="sldNum" sz="quarter" idx="5"/>
          </p:nvPr>
        </p:nvSpPr>
        <p:spPr>
          <a:noFill/>
        </p:spPr>
        <p:txBody>
          <a:bodyPr/>
          <a:lstStyle/>
          <a:p>
            <a:fld id="{B581BCBC-E066-4910-B192-91C4189936ED}" type="slidenum">
              <a:rPr lang="en-US">
                <a:solidFill>
                  <a:prstClr val="black"/>
                </a:solidFill>
              </a:rPr>
              <a:pPr/>
              <a:t>1</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2/7/2016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8437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2/7/2016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84587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2/7/2016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24475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5" name="Line 28"/>
          <p:cNvSpPr>
            <a:spLocks noChangeShapeType="1"/>
          </p:cNvSpPr>
          <p:nvPr/>
        </p:nvSpPr>
        <p:spPr bwMode="auto">
          <a:xfrm>
            <a:off x="381000" y="12319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33802" name="Rectangle 10"/>
          <p:cNvSpPr>
            <a:spLocks noGrp="1" noChangeArrowheads="1"/>
          </p:cNvSpPr>
          <p:nvPr>
            <p:ph type="subTitle" idx="1"/>
          </p:nvPr>
        </p:nvSpPr>
        <p:spPr>
          <a:xfrm>
            <a:off x="4533900" y="5162550"/>
            <a:ext cx="4038600" cy="1162050"/>
          </a:xfrm>
        </p:spPr>
        <p:txBody>
          <a:bodyPr/>
          <a:lstStyle>
            <a:lvl1pPr marL="0" indent="0" algn="r">
              <a:buFont typeface="Wingdings" pitchFamily="2" charset="2"/>
              <a:buNone/>
              <a:defRPr/>
            </a:lvl1pPr>
          </a:lstStyle>
          <a:p>
            <a:r>
              <a:rPr lang="en-US"/>
              <a:t>Briefer’s Name</a:t>
            </a:r>
          </a:p>
          <a:p>
            <a:r>
              <a:rPr lang="en-US"/>
              <a:t>Office Symbol</a:t>
            </a:r>
          </a:p>
        </p:txBody>
      </p:sp>
      <p:sp>
        <p:nvSpPr>
          <p:cNvPr id="33805" name="Rectangle 13"/>
          <p:cNvSpPr>
            <a:spLocks noGrp="1" noChangeArrowheads="1"/>
          </p:cNvSpPr>
          <p:nvPr>
            <p:ph type="ctrTitle"/>
          </p:nvPr>
        </p:nvSpPr>
        <p:spPr>
          <a:xfrm>
            <a:off x="3848100" y="2286000"/>
            <a:ext cx="4762500" cy="1905000"/>
          </a:xfrm>
        </p:spPr>
        <p:txBody>
          <a:bodyPr/>
          <a:lstStyle>
            <a:lvl1pPr>
              <a:defRPr sz="4400"/>
            </a:lvl1pPr>
          </a:lstStyle>
          <a:p>
            <a:r>
              <a:rPr lang="en-US"/>
              <a:t>Briefing Topic Title Goes Here</a:t>
            </a:r>
          </a:p>
        </p:txBody>
      </p:sp>
    </p:spTree>
    <p:extLst>
      <p:ext uri="{BB962C8B-B14F-4D97-AF65-F5344CB8AC3E}">
        <p14:creationId xmlns:p14="http://schemas.microsoft.com/office/powerpoint/2010/main" val="3106548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xfrm>
            <a:off x="6896941" y="6381750"/>
            <a:ext cx="2133600" cy="476250"/>
          </a:xfrm>
          <a:ln/>
        </p:spPr>
        <p:txBody>
          <a:bodyPr/>
          <a:lstStyle>
            <a:lvl1pPr>
              <a:defRPr/>
            </a:lvl1pPr>
          </a:lstStyle>
          <a:p>
            <a:pPr>
              <a:defRPr/>
            </a:pPr>
            <a:fld id="{62D6D4B2-7611-498F-8780-1EDC26277454}" type="slidenum">
              <a:rPr lang="en-US" smtClean="0">
                <a:solidFill>
                  <a:srgbClr val="000000"/>
                </a:solidFill>
              </a:rPr>
              <a:pPr>
                <a:defRPr/>
              </a:pPr>
              <a:t>‹#›</a:t>
            </a:fld>
            <a:endParaRPr lang="en-US" dirty="0">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D957A480-45FD-4E4A-ABAC-1E7EB071E91C}" type="datetime3">
              <a:rPr lang="en-US" sz="1800">
                <a:solidFill>
                  <a:srgbClr val="000000"/>
                </a:solidFill>
              </a:rPr>
              <a:pPr fontAlgn="auto">
                <a:spcBef>
                  <a:spcPts val="0"/>
                </a:spcBef>
                <a:spcAft>
                  <a:spcPts val="0"/>
                </a:spcAft>
                <a:defRPr/>
              </a:pPr>
              <a:t>7 February 2016</a:t>
            </a:fld>
            <a:endParaRPr lang="en-US" sz="1800">
              <a:solidFill>
                <a:srgbClr val="000000"/>
              </a:solidFill>
            </a:endParaRPr>
          </a:p>
        </p:txBody>
      </p:sp>
    </p:spTree>
    <p:extLst>
      <p:ext uri="{BB962C8B-B14F-4D97-AF65-F5344CB8AC3E}">
        <p14:creationId xmlns:p14="http://schemas.microsoft.com/office/powerpoint/2010/main" val="388201803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683EF015-741B-43DE-8A3A-BDAB0992138F}"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2E6BC4E5-C517-43F2-870E-64EFEEF1198A}" type="datetime3">
              <a:rPr lang="en-US" sz="1800">
                <a:solidFill>
                  <a:srgbClr val="000000"/>
                </a:solidFill>
              </a:rPr>
              <a:pPr fontAlgn="auto">
                <a:spcBef>
                  <a:spcPts val="0"/>
                </a:spcBef>
                <a:spcAft>
                  <a:spcPts val="0"/>
                </a:spcAft>
                <a:defRPr/>
              </a:pPr>
              <a:t>7 February 2016</a:t>
            </a:fld>
            <a:endParaRPr lang="en-US" sz="1800">
              <a:solidFill>
                <a:srgbClr val="000000"/>
              </a:solidFill>
            </a:endParaRPr>
          </a:p>
        </p:txBody>
      </p:sp>
    </p:spTree>
    <p:extLst>
      <p:ext uri="{BB962C8B-B14F-4D97-AF65-F5344CB8AC3E}">
        <p14:creationId xmlns:p14="http://schemas.microsoft.com/office/powerpoint/2010/main" val="3721483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0100" y="1536700"/>
            <a:ext cx="3989388"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41888" y="1536700"/>
            <a:ext cx="3989387"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04E23353-4FEE-4528-8A35-E06682B0B952}"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3C7A53D6-9E1F-476B-811C-8B0D7D6C129D}" type="datetime3">
              <a:rPr lang="en-US" sz="1800">
                <a:solidFill>
                  <a:srgbClr val="000000"/>
                </a:solidFill>
              </a:rPr>
              <a:pPr fontAlgn="auto">
                <a:spcBef>
                  <a:spcPts val="0"/>
                </a:spcBef>
                <a:spcAft>
                  <a:spcPts val="0"/>
                </a:spcAft>
                <a:defRPr/>
              </a:pPr>
              <a:t>7 February 2016</a:t>
            </a:fld>
            <a:endParaRPr lang="en-US" sz="1800">
              <a:solidFill>
                <a:srgbClr val="000000"/>
              </a:solidFill>
            </a:endParaRPr>
          </a:p>
        </p:txBody>
      </p:sp>
    </p:spTree>
    <p:extLst>
      <p:ext uri="{BB962C8B-B14F-4D97-AF65-F5344CB8AC3E}">
        <p14:creationId xmlns:p14="http://schemas.microsoft.com/office/powerpoint/2010/main" val="2518554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E8D331FD-6F1F-4D9B-AF9A-483E3CAF7677}" type="slidenum">
              <a:rPr lang="en-US">
                <a:solidFill>
                  <a:srgbClr val="000000"/>
                </a:solidFill>
              </a:rPr>
              <a:pPr>
                <a:defRPr/>
              </a:pPr>
              <a:t>‹#›</a:t>
            </a:fld>
            <a:endParaRPr lang="en-US">
              <a:solidFill>
                <a:srgbClr val="000000"/>
              </a:solidFill>
            </a:endParaRPr>
          </a:p>
        </p:txBody>
      </p:sp>
      <p:sp>
        <p:nvSpPr>
          <p:cNvPr id="8"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7620B285-4050-43FA-AADB-0920DF539A7F}" type="datetime3">
              <a:rPr lang="en-US" sz="1800">
                <a:solidFill>
                  <a:srgbClr val="000000"/>
                </a:solidFill>
              </a:rPr>
              <a:pPr fontAlgn="auto">
                <a:spcBef>
                  <a:spcPts val="0"/>
                </a:spcBef>
                <a:spcAft>
                  <a:spcPts val="0"/>
                </a:spcAft>
                <a:defRPr/>
              </a:pPr>
              <a:t>7 February 2016</a:t>
            </a:fld>
            <a:endParaRPr lang="en-US" sz="1800">
              <a:solidFill>
                <a:srgbClr val="000000"/>
              </a:solidFill>
            </a:endParaRPr>
          </a:p>
        </p:txBody>
      </p:sp>
    </p:spTree>
    <p:extLst>
      <p:ext uri="{BB962C8B-B14F-4D97-AF65-F5344CB8AC3E}">
        <p14:creationId xmlns:p14="http://schemas.microsoft.com/office/powerpoint/2010/main" val="3394242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7FF413A6-C1B6-4F62-8CFB-187CFCE2157E}" type="slidenum">
              <a:rPr lang="en-US">
                <a:solidFill>
                  <a:srgbClr val="000000"/>
                </a:solidFill>
              </a:rPr>
              <a:pPr>
                <a:defRPr/>
              </a:pPr>
              <a:t>‹#›</a:t>
            </a:fld>
            <a:endParaRPr lang="en-US">
              <a:solidFill>
                <a:srgbClr val="000000"/>
              </a:solidFill>
            </a:endParaRPr>
          </a:p>
        </p:txBody>
      </p:sp>
      <p:sp>
        <p:nvSpPr>
          <p:cNvPr id="4"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0EA175A4-5690-4F6B-983E-B173AF56C5D4}" type="datetime3">
              <a:rPr lang="en-US" sz="1800">
                <a:solidFill>
                  <a:srgbClr val="000000"/>
                </a:solidFill>
              </a:rPr>
              <a:pPr fontAlgn="auto">
                <a:spcBef>
                  <a:spcPts val="0"/>
                </a:spcBef>
                <a:spcAft>
                  <a:spcPts val="0"/>
                </a:spcAft>
                <a:defRPr/>
              </a:pPr>
              <a:t>7 February 2016</a:t>
            </a:fld>
            <a:endParaRPr lang="en-US" sz="1800">
              <a:solidFill>
                <a:srgbClr val="000000"/>
              </a:solidFill>
            </a:endParaRPr>
          </a:p>
        </p:txBody>
      </p:sp>
    </p:spTree>
    <p:extLst>
      <p:ext uri="{BB962C8B-B14F-4D97-AF65-F5344CB8AC3E}">
        <p14:creationId xmlns:p14="http://schemas.microsoft.com/office/powerpoint/2010/main" val="19619324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4B30F739-B175-493E-BCB7-A2F184EDE3CD}" type="slidenum">
              <a:rPr lang="en-US">
                <a:solidFill>
                  <a:srgbClr val="000000"/>
                </a:solidFill>
              </a:rPr>
              <a:pPr>
                <a:defRPr/>
              </a:pPr>
              <a:t>‹#›</a:t>
            </a:fld>
            <a:endParaRPr lang="en-US">
              <a:solidFill>
                <a:srgbClr val="000000"/>
              </a:solidFill>
            </a:endParaRPr>
          </a:p>
        </p:txBody>
      </p:sp>
      <p:sp>
        <p:nvSpPr>
          <p:cNvPr id="3"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6FB5E55D-52CC-4139-85F7-657F2B75D194}" type="datetime3">
              <a:rPr lang="en-US" sz="1800">
                <a:solidFill>
                  <a:srgbClr val="000000"/>
                </a:solidFill>
              </a:rPr>
              <a:pPr fontAlgn="auto">
                <a:spcBef>
                  <a:spcPts val="0"/>
                </a:spcBef>
                <a:spcAft>
                  <a:spcPts val="0"/>
                </a:spcAft>
                <a:defRPr/>
              </a:pPr>
              <a:t>7 February 2016</a:t>
            </a:fld>
            <a:endParaRPr lang="en-US" sz="1800">
              <a:solidFill>
                <a:srgbClr val="000000"/>
              </a:solidFill>
            </a:endParaRPr>
          </a:p>
        </p:txBody>
      </p:sp>
    </p:spTree>
    <p:extLst>
      <p:ext uri="{BB962C8B-B14F-4D97-AF65-F5344CB8AC3E}">
        <p14:creationId xmlns:p14="http://schemas.microsoft.com/office/powerpoint/2010/main" val="127894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AA4FB6B9-BF17-439A-AF11-BF4CD9B977CD}"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085EA206-6CCF-4F3A-B44D-6D7AD10113F2}" type="datetime3">
              <a:rPr lang="en-US" sz="1800">
                <a:solidFill>
                  <a:srgbClr val="000000"/>
                </a:solidFill>
              </a:rPr>
              <a:pPr fontAlgn="auto">
                <a:spcBef>
                  <a:spcPts val="0"/>
                </a:spcBef>
                <a:spcAft>
                  <a:spcPts val="0"/>
                </a:spcAft>
                <a:defRPr/>
              </a:pPr>
              <a:t>7 February 2016</a:t>
            </a:fld>
            <a:endParaRPr lang="en-US" sz="1800">
              <a:solidFill>
                <a:srgbClr val="000000"/>
              </a:solidFill>
            </a:endParaRPr>
          </a:p>
        </p:txBody>
      </p:sp>
    </p:spTree>
    <p:extLst>
      <p:ext uri="{BB962C8B-B14F-4D97-AF65-F5344CB8AC3E}">
        <p14:creationId xmlns:p14="http://schemas.microsoft.com/office/powerpoint/2010/main" val="3947730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2/7/2016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7957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549A2477-CE7E-45C6-B43D-4B971EC74F58}"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F98E6776-D5C5-46E4-88B5-BCF57C743C82}" type="datetime3">
              <a:rPr lang="en-US" sz="1800">
                <a:solidFill>
                  <a:srgbClr val="000000"/>
                </a:solidFill>
              </a:rPr>
              <a:pPr fontAlgn="auto">
                <a:spcBef>
                  <a:spcPts val="0"/>
                </a:spcBef>
                <a:spcAft>
                  <a:spcPts val="0"/>
                </a:spcAft>
                <a:defRPr/>
              </a:pPr>
              <a:t>7 February 2016</a:t>
            </a:fld>
            <a:endParaRPr lang="en-US" sz="1800">
              <a:solidFill>
                <a:srgbClr val="000000"/>
              </a:solidFill>
            </a:endParaRPr>
          </a:p>
        </p:txBody>
      </p:sp>
    </p:spTree>
    <p:extLst>
      <p:ext uri="{BB962C8B-B14F-4D97-AF65-F5344CB8AC3E}">
        <p14:creationId xmlns:p14="http://schemas.microsoft.com/office/powerpoint/2010/main" val="31724527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C567F1F5-194A-4EF4-8702-89EFF55C2EA8}"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144E03DF-8FF9-4CC1-81A9-7D65C03EA82B}" type="datetime3">
              <a:rPr lang="en-US" sz="1800">
                <a:solidFill>
                  <a:srgbClr val="000000"/>
                </a:solidFill>
              </a:rPr>
              <a:pPr fontAlgn="auto">
                <a:spcBef>
                  <a:spcPts val="0"/>
                </a:spcBef>
                <a:spcAft>
                  <a:spcPts val="0"/>
                </a:spcAft>
                <a:defRPr/>
              </a:pPr>
              <a:t>7 February 2016</a:t>
            </a:fld>
            <a:endParaRPr lang="en-US" sz="1800">
              <a:solidFill>
                <a:srgbClr val="000000"/>
              </a:solidFill>
            </a:endParaRPr>
          </a:p>
        </p:txBody>
      </p:sp>
    </p:spTree>
    <p:extLst>
      <p:ext uri="{BB962C8B-B14F-4D97-AF65-F5344CB8AC3E}">
        <p14:creationId xmlns:p14="http://schemas.microsoft.com/office/powerpoint/2010/main" val="18057338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9275" y="76200"/>
            <a:ext cx="2032000" cy="5784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0100" y="76200"/>
            <a:ext cx="5946775" cy="5784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51B54694-5A4F-4DDE-A246-90E7B842FB9E}"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60DCB877-6D3E-4BCA-8EC7-D4670F81984A}" type="datetime3">
              <a:rPr lang="en-US" sz="1800">
                <a:solidFill>
                  <a:srgbClr val="000000"/>
                </a:solidFill>
              </a:rPr>
              <a:pPr fontAlgn="auto">
                <a:spcBef>
                  <a:spcPts val="0"/>
                </a:spcBef>
                <a:spcAft>
                  <a:spcPts val="0"/>
                </a:spcAft>
                <a:defRPr/>
              </a:pPr>
              <a:t>7 February 2016</a:t>
            </a:fld>
            <a:endParaRPr lang="en-US" sz="1800">
              <a:solidFill>
                <a:srgbClr val="000000"/>
              </a:solidFill>
            </a:endParaRPr>
          </a:p>
        </p:txBody>
      </p:sp>
    </p:spTree>
    <p:extLst>
      <p:ext uri="{BB962C8B-B14F-4D97-AF65-F5344CB8AC3E}">
        <p14:creationId xmlns:p14="http://schemas.microsoft.com/office/powerpoint/2010/main" val="21820981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911350" y="76200"/>
            <a:ext cx="6781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00100" y="1536700"/>
            <a:ext cx="8131175" cy="4324350"/>
          </a:xfrm>
        </p:spPr>
        <p:txBody>
          <a:bodyPr/>
          <a:lstStyle/>
          <a:p>
            <a:pPr lvl="0"/>
            <a:endParaRPr lang="en-US" noProof="0" smtClean="0"/>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C4A63687-7E6C-4DE0-9BEB-8789448141D7}"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E43D8F38-5EEC-4D31-B27F-2563D8A07911}" type="datetime3">
              <a:rPr lang="en-US" sz="1800">
                <a:solidFill>
                  <a:srgbClr val="000000"/>
                </a:solidFill>
              </a:rPr>
              <a:pPr fontAlgn="auto">
                <a:spcBef>
                  <a:spcPts val="0"/>
                </a:spcBef>
                <a:spcAft>
                  <a:spcPts val="0"/>
                </a:spcAft>
                <a:defRPr/>
              </a:pPr>
              <a:t>7 February 2016</a:t>
            </a:fld>
            <a:endParaRPr lang="en-US" sz="1800">
              <a:solidFill>
                <a:srgbClr val="000000"/>
              </a:solidFill>
            </a:endParaRPr>
          </a:p>
        </p:txBody>
      </p:sp>
    </p:spTree>
    <p:extLst>
      <p:ext uri="{BB962C8B-B14F-4D97-AF65-F5344CB8AC3E}">
        <p14:creationId xmlns:p14="http://schemas.microsoft.com/office/powerpoint/2010/main" val="2267678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2/7/2016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9158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2/7/2016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4749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BB1F19-4BA3-4ED5-9FA4-8D8D35FFE7BA}" type="datetimeFigureOut">
              <a:rPr lang="en-US" smtClean="0">
                <a:solidFill>
                  <a:prstClr val="black">
                    <a:tint val="75000"/>
                  </a:prstClr>
                </a:solidFill>
              </a:rPr>
              <a:pPr/>
              <a:t>2/7/2016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5717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BB1F19-4BA3-4ED5-9FA4-8D8D35FFE7BA}" type="datetimeFigureOut">
              <a:rPr lang="en-US" smtClean="0">
                <a:solidFill>
                  <a:prstClr val="black">
                    <a:tint val="75000"/>
                  </a:prstClr>
                </a:solidFill>
              </a:rPr>
              <a:pPr/>
              <a:t>2/7/2016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0296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B1F19-4BA3-4ED5-9FA4-8D8D35FFE7BA}" type="datetimeFigureOut">
              <a:rPr lang="en-US" smtClean="0">
                <a:solidFill>
                  <a:prstClr val="black">
                    <a:tint val="75000"/>
                  </a:prstClr>
                </a:solidFill>
              </a:rPr>
              <a:pPr/>
              <a:t>2/7/2016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25254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2/7/2016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0674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2/7/2016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3497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F3BB1F19-4BA3-4ED5-9FA4-8D8D35FFE7BA}" type="datetimeFigureOut">
              <a:rPr lang="en-US" smtClean="0">
                <a:solidFill>
                  <a:prstClr val="black">
                    <a:tint val="75000"/>
                  </a:prstClr>
                </a:solidFill>
                <a:latin typeface="Calibri"/>
              </a:rPr>
              <a:pPr fontAlgn="auto">
                <a:spcBef>
                  <a:spcPts val="0"/>
                </a:spcBef>
                <a:spcAft>
                  <a:spcPts val="0"/>
                </a:spcAft>
              </a:pPr>
              <a:t>2/7/2016</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4D8D7F36-4D84-4D9B-8FFC-A04433F045BE}" type="slidenum">
              <a:rPr lang="en-US" smtClean="0">
                <a:solidFill>
                  <a:prstClr val="black">
                    <a:tint val="75000"/>
                  </a:prstClr>
                </a:solidFill>
                <a:latin typeface="Calibri"/>
              </a:rPr>
              <a:pPr fontAlgn="auto">
                <a:spcBef>
                  <a:spcPts val="0"/>
                </a:spcBef>
                <a:spcAft>
                  <a:spcPts val="0"/>
                </a:spcAft>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0049919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800100" y="1536700"/>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027" name="Rectangle 2"/>
          <p:cNvSpPr>
            <a:spLocks noGrp="1" noChangeArrowheads="1"/>
          </p:cNvSpPr>
          <p:nvPr>
            <p:ph type="title"/>
          </p:nvPr>
        </p:nvSpPr>
        <p:spPr bwMode="auto">
          <a:xfrm>
            <a:off x="1911350" y="76200"/>
            <a:ext cx="6781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9" name="Line 15"/>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1041" name="Line 17"/>
          <p:cNvSpPr>
            <a:spLocks noChangeShapeType="1"/>
          </p:cNvSpPr>
          <p:nvPr/>
        </p:nvSpPr>
        <p:spPr bwMode="auto">
          <a:xfrm>
            <a:off x="422275" y="1414463"/>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pic>
        <p:nvPicPr>
          <p:cNvPr id="1030" name="Picture 41" descr="usafaseal2"/>
          <p:cNvPicPr>
            <a:picLocks noChangeAspect="1" noChangeArrowheads="1"/>
          </p:cNvPicPr>
          <p:nvPr userDrawn="1"/>
        </p:nvPicPr>
        <p:blipFill>
          <a:blip r:embed="rId14" cstate="print"/>
          <a:srcRect/>
          <a:stretch>
            <a:fillRect/>
          </a:stretch>
        </p:blipFill>
        <p:spPr bwMode="auto">
          <a:xfrm>
            <a:off x="385763" y="0"/>
            <a:ext cx="1287462" cy="1352550"/>
          </a:xfrm>
          <a:prstGeom prst="rect">
            <a:avLst/>
          </a:prstGeom>
          <a:noFill/>
          <a:ln w="9525">
            <a:noFill/>
            <a:miter lim="800000"/>
            <a:headEnd/>
            <a:tailEnd/>
          </a:ln>
        </p:spPr>
      </p:pic>
      <p:sp>
        <p:nvSpPr>
          <p:cNvPr id="1067" name="Text Box 43"/>
          <p:cNvSpPr txBox="1">
            <a:spLocks noChangeArrowheads="1"/>
          </p:cNvSpPr>
          <p:nvPr userDrawn="1"/>
        </p:nvSpPr>
        <p:spPr bwMode="auto">
          <a:xfrm>
            <a:off x="1295400" y="6491288"/>
            <a:ext cx="6553200" cy="336550"/>
          </a:xfrm>
          <a:prstGeom prst="rect">
            <a:avLst/>
          </a:prstGeom>
          <a:noFill/>
          <a:ln w="9525">
            <a:noFill/>
            <a:miter lim="800000"/>
            <a:headEnd/>
            <a:tailEnd/>
          </a:ln>
          <a:effectLst/>
        </p:spPr>
        <p:txBody>
          <a:bodyPr>
            <a:spAutoFit/>
          </a:bodyPr>
          <a:lstStyle/>
          <a:p>
            <a:pPr algn="ctr" fontAlgn="auto">
              <a:spcAft>
                <a:spcPts val="0"/>
              </a:spcAft>
              <a:defRPr/>
            </a:pPr>
            <a:r>
              <a:rPr lang="en-US" sz="1600" b="1" i="1">
                <a:solidFill>
                  <a:srgbClr val="000000"/>
                </a:solidFill>
                <a:latin typeface="Century Schoolbook" pitchFamily="18" charset="0"/>
              </a:rPr>
              <a:t>I n t e g r i t y  -  S e r v i c e  -  E x c e l </a:t>
            </a:r>
            <a:r>
              <a:rPr lang="en-US" sz="1600" b="1" i="1" dirty="0" err="1">
                <a:solidFill>
                  <a:srgbClr val="000000"/>
                </a:solidFill>
                <a:latin typeface="Century Schoolbook" pitchFamily="18" charset="0"/>
              </a:rPr>
              <a:t>l</a:t>
            </a:r>
            <a:r>
              <a:rPr lang="en-US" sz="1600" b="1" i="1" dirty="0">
                <a:solidFill>
                  <a:srgbClr val="000000"/>
                </a:solidFill>
                <a:latin typeface="Century Schoolbook" pitchFamily="18" charset="0"/>
              </a:rPr>
              <a:t> e n c e</a:t>
            </a:r>
          </a:p>
        </p:txBody>
      </p:sp>
      <p:sp>
        <p:nvSpPr>
          <p:cNvPr id="1068" name="Rectangle 44"/>
          <p:cNvSpPr>
            <a:spLocks noGrp="1" noChangeArrowheads="1"/>
          </p:cNvSpPr>
          <p:nvPr>
            <p:ph type="sldNum" sz="quarter" idx="4"/>
          </p:nvPr>
        </p:nvSpPr>
        <p:spPr bwMode="auto">
          <a:xfrm>
            <a:off x="6910388" y="625316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mtClean="0">
                <a:latin typeface="Times New Roman" pitchFamily="18" charset="0"/>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F49C0791-D0EA-4F3B-9503-D0DBAFE8CE0E}" type="slidenum">
              <a:rPr lang="en-US" sz="1800">
                <a:solidFill>
                  <a:srgbClr val="000000"/>
                </a:solidFill>
              </a:rPr>
              <a:pPr fontAlgn="auto">
                <a:spcBef>
                  <a:spcPts val="0"/>
                </a:spcBef>
                <a:spcAft>
                  <a:spcPts val="0"/>
                </a:spcAft>
                <a:defRPr/>
              </a:pPr>
              <a:t>‹#›</a:t>
            </a:fld>
            <a:endParaRPr lang="en-US" sz="1800">
              <a:solidFill>
                <a:srgbClr val="000000"/>
              </a:solidFill>
            </a:endParaRPr>
          </a:p>
        </p:txBody>
      </p:sp>
    </p:spTree>
    <p:extLst>
      <p:ext uri="{BB962C8B-B14F-4D97-AF65-F5344CB8AC3E}">
        <p14:creationId xmlns:p14="http://schemas.microsoft.com/office/powerpoint/2010/main" val="155019608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p:txStyles>
    <p:title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pitchFamily="34" charset="0"/>
        </a:defRPr>
      </a:lvl2pPr>
      <a:lvl3pPr algn="r" rtl="0" eaLnBrk="0" fontAlgn="base" hangingPunct="0">
        <a:spcBef>
          <a:spcPct val="0"/>
        </a:spcBef>
        <a:spcAft>
          <a:spcPct val="0"/>
        </a:spcAft>
        <a:defRPr sz="3600" b="1">
          <a:solidFill>
            <a:srgbClr val="0C2D83"/>
          </a:solidFill>
          <a:latin typeface="Arial" pitchFamily="34" charset="0"/>
        </a:defRPr>
      </a:lvl3pPr>
      <a:lvl4pPr algn="r" rtl="0" eaLnBrk="0" fontAlgn="base" hangingPunct="0">
        <a:spcBef>
          <a:spcPct val="0"/>
        </a:spcBef>
        <a:spcAft>
          <a:spcPct val="0"/>
        </a:spcAft>
        <a:defRPr sz="3600" b="1">
          <a:solidFill>
            <a:srgbClr val="0C2D83"/>
          </a:solidFill>
          <a:latin typeface="Arial" pitchFamily="34" charset="0"/>
        </a:defRPr>
      </a:lvl4pPr>
      <a:lvl5pPr algn="r" rtl="0" eaLnBrk="0" fontAlgn="base" hangingPunct="0">
        <a:spcBef>
          <a:spcPct val="0"/>
        </a:spcBef>
        <a:spcAft>
          <a:spcPct val="0"/>
        </a:spcAft>
        <a:defRPr sz="3600" b="1">
          <a:solidFill>
            <a:srgbClr val="0C2D83"/>
          </a:solidFill>
          <a:latin typeface="Arial" pitchFamily="34" charset="0"/>
        </a:defRPr>
      </a:lvl5pPr>
      <a:lvl6pPr marL="457200" algn="r" rtl="0" eaLnBrk="0" fontAlgn="base" hangingPunct="0">
        <a:spcBef>
          <a:spcPct val="0"/>
        </a:spcBef>
        <a:spcAft>
          <a:spcPct val="0"/>
        </a:spcAft>
        <a:defRPr sz="3600" b="1">
          <a:solidFill>
            <a:srgbClr val="0C2D83"/>
          </a:solidFill>
          <a:latin typeface="Arial" pitchFamily="34" charset="0"/>
        </a:defRPr>
      </a:lvl6pPr>
      <a:lvl7pPr marL="914400" algn="r" rtl="0" eaLnBrk="0" fontAlgn="base" hangingPunct="0">
        <a:spcBef>
          <a:spcPct val="0"/>
        </a:spcBef>
        <a:spcAft>
          <a:spcPct val="0"/>
        </a:spcAft>
        <a:defRPr sz="3600" b="1">
          <a:solidFill>
            <a:srgbClr val="0C2D83"/>
          </a:solidFill>
          <a:latin typeface="Arial" pitchFamily="34" charset="0"/>
        </a:defRPr>
      </a:lvl7pPr>
      <a:lvl8pPr marL="1371600" algn="r" rtl="0" eaLnBrk="0" fontAlgn="base" hangingPunct="0">
        <a:spcBef>
          <a:spcPct val="0"/>
        </a:spcBef>
        <a:spcAft>
          <a:spcPct val="0"/>
        </a:spcAft>
        <a:defRPr sz="3600" b="1">
          <a:solidFill>
            <a:srgbClr val="0C2D83"/>
          </a:solidFill>
          <a:latin typeface="Arial" pitchFamily="34" charset="0"/>
        </a:defRPr>
      </a:lvl8pPr>
      <a:lvl9pPr marL="1828800" algn="r" rtl="0" eaLnBrk="0" fontAlgn="base" hangingPunct="0">
        <a:spcBef>
          <a:spcPct val="0"/>
        </a:spcBef>
        <a:spcAft>
          <a:spcPct val="0"/>
        </a:spcAft>
        <a:defRPr sz="3600" b="1">
          <a:solidFill>
            <a:srgbClr val="0C2D83"/>
          </a:solidFill>
          <a:latin typeface="Arial" pitchFamily="34"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0" y="1524000"/>
            <a:ext cx="9144000" cy="1905000"/>
          </a:xfrm>
        </p:spPr>
        <p:txBody>
          <a:bodyPr>
            <a:normAutofit/>
          </a:bodyPr>
          <a:lstStyle/>
          <a:p>
            <a:pPr algn="ctr"/>
            <a:r>
              <a:rPr lang="en-US" sz="4000" dirty="0" smtClean="0"/>
              <a:t>ECE 383 – Embedded Computer Systems II</a:t>
            </a:r>
            <a:br>
              <a:rPr lang="en-US" sz="4000" dirty="0" smtClean="0"/>
            </a:br>
            <a:r>
              <a:rPr lang="en-US" sz="4000" dirty="0" smtClean="0"/>
              <a:t>Lecture </a:t>
            </a:r>
            <a:r>
              <a:rPr lang="en-US" sz="4000" dirty="0" smtClean="0"/>
              <a:t>11 </a:t>
            </a:r>
            <a:r>
              <a:rPr lang="en-US" sz="4000" dirty="0" smtClean="0"/>
              <a:t>– </a:t>
            </a:r>
            <a:r>
              <a:rPr lang="en-US" sz="4000" dirty="0" err="1" smtClean="0"/>
              <a:t>Datapath</a:t>
            </a:r>
            <a:r>
              <a:rPr lang="en-US" sz="4000" dirty="0" smtClean="0"/>
              <a:t> and Control</a:t>
            </a:r>
          </a:p>
        </p:txBody>
      </p:sp>
      <p:sp>
        <p:nvSpPr>
          <p:cNvPr id="4099" name="Rectangle 3"/>
          <p:cNvSpPr>
            <a:spLocks noGrp="1" noChangeArrowheads="1"/>
          </p:cNvSpPr>
          <p:nvPr>
            <p:ph type="subTitle" idx="1"/>
          </p:nvPr>
        </p:nvSpPr>
        <p:spPr>
          <a:xfrm>
            <a:off x="3333750" y="3754438"/>
            <a:ext cx="5048250" cy="2187575"/>
          </a:xfrm>
        </p:spPr>
        <p:txBody>
          <a:bodyPr>
            <a:normAutofit/>
          </a:bodyPr>
          <a:lstStyle/>
          <a:p>
            <a:r>
              <a:rPr lang="en-US" dirty="0" smtClean="0"/>
              <a:t>Capt Jeffrey Falkinburg</a:t>
            </a:r>
            <a:br>
              <a:rPr lang="en-US" dirty="0" smtClean="0"/>
            </a:br>
            <a:r>
              <a:rPr lang="en-US" dirty="0" smtClean="0"/>
              <a:t>Room 2E46C</a:t>
            </a:r>
            <a:br>
              <a:rPr lang="en-US" dirty="0" smtClean="0"/>
            </a:br>
            <a:r>
              <a:rPr lang="en-US" dirty="0" smtClean="0"/>
              <a:t>333-7366</a:t>
            </a:r>
          </a:p>
        </p:txBody>
      </p:sp>
      <p:pic>
        <p:nvPicPr>
          <p:cNvPr id="4101" name="Picture 31" descr="usafaseal2"/>
          <p:cNvPicPr>
            <a:picLocks noChangeAspect="1" noChangeArrowheads="1"/>
          </p:cNvPicPr>
          <p:nvPr/>
        </p:nvPicPr>
        <p:blipFill>
          <a:blip r:embed="rId3" cstate="print"/>
          <a:srcRect/>
          <a:stretch>
            <a:fillRect/>
          </a:stretch>
        </p:blipFill>
        <p:spPr bwMode="auto">
          <a:xfrm>
            <a:off x="520700" y="2903538"/>
            <a:ext cx="3035300" cy="3187700"/>
          </a:xfrm>
          <a:prstGeom prst="rect">
            <a:avLst/>
          </a:prstGeom>
          <a:noFill/>
          <a:ln w="9525">
            <a:noFill/>
            <a:miter lim="800000"/>
            <a:headEnd/>
            <a:tailEnd/>
          </a:ln>
        </p:spPr>
      </p:pic>
      <p:sp>
        <p:nvSpPr>
          <p:cNvPr id="4102" name="Text Box 6"/>
          <p:cNvSpPr txBox="1">
            <a:spLocks noChangeArrowheads="1"/>
          </p:cNvSpPr>
          <p:nvPr/>
        </p:nvSpPr>
        <p:spPr bwMode="auto">
          <a:xfrm>
            <a:off x="1610251" y="500063"/>
            <a:ext cx="5872698" cy="707886"/>
          </a:xfrm>
          <a:prstGeom prst="rect">
            <a:avLst/>
          </a:prstGeom>
          <a:noFill/>
          <a:ln w="9525">
            <a:noFill/>
            <a:miter lim="800000"/>
            <a:headEnd/>
            <a:tailEnd/>
          </a:ln>
          <a:effectLst/>
        </p:spPr>
        <p:txBody>
          <a:bodyPr wrap="none">
            <a:spAutoFit/>
          </a:bodyPr>
          <a:lstStyle/>
          <a:p>
            <a:pPr algn="ctr" fontAlgn="auto">
              <a:spcBef>
                <a:spcPts val="0"/>
              </a:spcBef>
              <a:spcAft>
                <a:spcPts val="0"/>
              </a:spcAft>
            </a:pPr>
            <a:r>
              <a:rPr lang="en-US" sz="4000" b="1" i="1" dirty="0">
                <a:solidFill>
                  <a:prstClr val="black"/>
                </a:solidFill>
                <a:latin typeface="Calibri"/>
              </a:rPr>
              <a:t>HQ U.S. Air Force Academy</a:t>
            </a:r>
          </a:p>
        </p:txBody>
      </p:sp>
      <p:sp>
        <p:nvSpPr>
          <p:cNvPr id="4103" name="Text Box 7"/>
          <p:cNvSpPr txBox="1">
            <a:spLocks noChangeArrowheads="1"/>
          </p:cNvSpPr>
          <p:nvPr/>
        </p:nvSpPr>
        <p:spPr bwMode="auto">
          <a:xfrm>
            <a:off x="1270000" y="6444160"/>
            <a:ext cx="6553200" cy="396875"/>
          </a:xfrm>
          <a:prstGeom prst="rect">
            <a:avLst/>
          </a:prstGeom>
          <a:noFill/>
          <a:ln w="9525">
            <a:noFill/>
            <a:miter lim="800000"/>
            <a:headEnd/>
            <a:tailEnd/>
          </a:ln>
          <a:effectLst/>
        </p:spPr>
        <p:txBody>
          <a:bodyPr>
            <a:spAutoFit/>
          </a:bodyPr>
          <a:lstStyle/>
          <a:p>
            <a:pPr algn="ctr" fontAlgn="auto">
              <a:spcAft>
                <a:spcPts val="0"/>
              </a:spcAft>
            </a:pPr>
            <a:r>
              <a:rPr lang="en-US" sz="2000" b="1" i="1" dirty="0">
                <a:solidFill>
                  <a:prstClr val="black"/>
                </a:solidFill>
                <a:latin typeface="Century Schoolbook" pitchFamily="18" charset="0"/>
              </a:rPr>
              <a:t>I n t e g r i t y  -  S e r v i c e  -  E x c e l </a:t>
            </a:r>
            <a:r>
              <a:rPr lang="en-US" sz="2000" b="1" i="1" dirty="0" err="1">
                <a:solidFill>
                  <a:prstClr val="black"/>
                </a:solidFill>
                <a:latin typeface="Century Schoolbook" pitchFamily="18" charset="0"/>
              </a:rPr>
              <a:t>l</a:t>
            </a:r>
            <a:r>
              <a:rPr lang="en-US" sz="2000" b="1" i="1" dirty="0">
                <a:solidFill>
                  <a:prstClr val="black"/>
                </a:solidFill>
                <a:latin typeface="Century Schoolbook" pitchFamily="18" charset="0"/>
              </a:rPr>
              <a:t> e n c e</a:t>
            </a:r>
          </a:p>
        </p:txBody>
      </p:sp>
    </p:spTree>
    <p:extLst>
      <p:ext uri="{BB962C8B-B14F-4D97-AF65-F5344CB8AC3E}">
        <p14:creationId xmlns:p14="http://schemas.microsoft.com/office/powerpoint/2010/main" val="25453005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VHDL Instantiation</a:t>
            </a:r>
            <a:endParaRPr lang="en-US" dirty="0"/>
          </a:p>
        </p:txBody>
      </p:sp>
      <p:sp>
        <p:nvSpPr>
          <p:cNvPr id="4" name="Content Placeholder 3"/>
          <p:cNvSpPr>
            <a:spLocks noGrp="1"/>
          </p:cNvSpPr>
          <p:nvPr>
            <p:ph idx="1"/>
          </p:nvPr>
        </p:nvSpPr>
        <p:spPr>
          <a:xfrm>
            <a:off x="581736" y="1523052"/>
            <a:ext cx="8131175" cy="4324350"/>
          </a:xfrm>
        </p:spPr>
        <p:txBody>
          <a:bodyPr/>
          <a:lstStyle/>
          <a:p>
            <a:r>
              <a:rPr lang="en-US" dirty="0" smtClean="0"/>
              <a:t>Binding </a:t>
            </a:r>
            <a:r>
              <a:rPr lang="en-US" dirty="0"/>
              <a:t>- technique of assigning signals in the top-level entity (caller) to the signals in the instance</a:t>
            </a:r>
            <a:endParaRPr lang="en-US" dirty="0" smtClean="0"/>
          </a:p>
          <a:p>
            <a:pPr marL="741363" lvl="2" indent="0">
              <a:buNone/>
            </a:pPr>
            <a:r>
              <a:rPr lang="en-US" sz="1800" dirty="0"/>
              <a:t> </a:t>
            </a:r>
            <a:r>
              <a:rPr lang="en-US" sz="1800" dirty="0" err="1"/>
              <a:t>uut</a:t>
            </a:r>
            <a:r>
              <a:rPr lang="en-US" sz="1800" dirty="0"/>
              <a:t>: lec10 </a:t>
            </a:r>
          </a:p>
          <a:p>
            <a:pPr marL="741363" lvl="2" indent="0">
              <a:buNone/>
            </a:pPr>
            <a:r>
              <a:rPr lang="en-US" sz="1800" dirty="0"/>
              <a:t>        Generic map(5)</a:t>
            </a:r>
          </a:p>
          <a:p>
            <a:pPr marL="741363" lvl="2" indent="0">
              <a:buNone/>
            </a:pPr>
            <a:r>
              <a:rPr lang="en-US" sz="1800" dirty="0"/>
              <a:t>        PORT MAP (</a:t>
            </a:r>
          </a:p>
          <a:p>
            <a:pPr marL="741363" lvl="2" indent="0">
              <a:buNone/>
            </a:pPr>
            <a:r>
              <a:rPr lang="en-US" sz="1800" dirty="0"/>
              <a:t>          </a:t>
            </a:r>
            <a:r>
              <a:rPr lang="en-US" sz="1800" dirty="0" err="1"/>
              <a:t>clk</a:t>
            </a:r>
            <a:r>
              <a:rPr lang="en-US" sz="1800" dirty="0"/>
              <a:t> =&gt; </a:t>
            </a:r>
            <a:r>
              <a:rPr lang="en-US" sz="1800" dirty="0" err="1"/>
              <a:t>clk</a:t>
            </a:r>
            <a:r>
              <a:rPr lang="en-US" sz="1800" dirty="0"/>
              <a:t>,</a:t>
            </a:r>
          </a:p>
          <a:p>
            <a:pPr marL="741363" lvl="2" indent="0">
              <a:buNone/>
            </a:pPr>
            <a:r>
              <a:rPr lang="en-US" sz="1800" dirty="0"/>
              <a:t>          reset =&gt; reset,</a:t>
            </a:r>
          </a:p>
          <a:p>
            <a:pPr marL="741363" lvl="2" indent="0">
              <a:buNone/>
            </a:pPr>
            <a:r>
              <a:rPr lang="en-US" sz="1800" dirty="0"/>
              <a:t>          </a:t>
            </a:r>
            <a:r>
              <a:rPr lang="en-US" sz="1800" dirty="0" err="1"/>
              <a:t>crtl</a:t>
            </a:r>
            <a:r>
              <a:rPr lang="en-US" sz="1800" dirty="0"/>
              <a:t> =&gt; </a:t>
            </a:r>
            <a:r>
              <a:rPr lang="en-US" sz="1800" dirty="0" err="1"/>
              <a:t>crtl</a:t>
            </a:r>
            <a:r>
              <a:rPr lang="en-US" sz="1800" dirty="0"/>
              <a:t>,</a:t>
            </a:r>
          </a:p>
          <a:p>
            <a:pPr marL="741363" lvl="2" indent="0">
              <a:buNone/>
            </a:pPr>
            <a:r>
              <a:rPr lang="en-US" sz="1800" dirty="0"/>
              <a:t>          D =&gt; </a:t>
            </a:r>
            <a:r>
              <a:rPr lang="en-US" sz="1800" dirty="0" err="1"/>
              <a:t>loadInput</a:t>
            </a:r>
            <a:r>
              <a:rPr lang="en-US" sz="1800" dirty="0"/>
              <a:t>,</a:t>
            </a:r>
          </a:p>
          <a:p>
            <a:pPr marL="741363" lvl="2" indent="0">
              <a:buNone/>
            </a:pPr>
            <a:r>
              <a:rPr lang="en-US" sz="1800" dirty="0"/>
              <a:t>          Q =&gt; </a:t>
            </a:r>
            <a:r>
              <a:rPr lang="en-US" sz="1800" dirty="0" err="1"/>
              <a:t>cntOutput</a:t>
            </a:r>
            <a:r>
              <a:rPr lang="en-US" sz="1800" dirty="0"/>
              <a:t>);</a:t>
            </a:r>
            <a:endParaRPr lang="en-US" sz="1800" dirty="0" smtClean="0"/>
          </a:p>
          <a:p>
            <a:pPr marL="746125" lvl="1" indent="-342900"/>
            <a:r>
              <a:rPr lang="en-US" dirty="0" smtClean="0"/>
              <a:t>Signals </a:t>
            </a:r>
            <a:r>
              <a:rPr lang="en-US" dirty="0" err="1"/>
              <a:t>clk</a:t>
            </a:r>
            <a:r>
              <a:rPr lang="en-US" dirty="0"/>
              <a:t>, reset, </a:t>
            </a:r>
            <a:r>
              <a:rPr lang="en-US" dirty="0" err="1"/>
              <a:t>crtl</a:t>
            </a:r>
            <a:r>
              <a:rPr lang="en-US" dirty="0"/>
              <a:t>, D and Q were defined inside the lec10 </a:t>
            </a:r>
            <a:r>
              <a:rPr lang="en-US" dirty="0" smtClean="0"/>
              <a:t>component</a:t>
            </a:r>
          </a:p>
          <a:p>
            <a:pPr marL="746125" lvl="1" indent="-342900"/>
            <a:r>
              <a:rPr lang="en-US" dirty="0"/>
              <a:t>signals </a:t>
            </a:r>
            <a:r>
              <a:rPr lang="en-US" dirty="0" err="1"/>
              <a:t>clk</a:t>
            </a:r>
            <a:r>
              <a:rPr lang="en-US" dirty="0"/>
              <a:t>, reset, </a:t>
            </a:r>
            <a:r>
              <a:rPr lang="en-US" dirty="0" err="1"/>
              <a:t>crtl</a:t>
            </a:r>
            <a:r>
              <a:rPr lang="en-US" dirty="0"/>
              <a:t>, </a:t>
            </a:r>
            <a:r>
              <a:rPr lang="en-US" dirty="0" err="1"/>
              <a:t>loadInput</a:t>
            </a:r>
            <a:r>
              <a:rPr lang="en-US" dirty="0"/>
              <a:t>, and </a:t>
            </a:r>
            <a:r>
              <a:rPr lang="en-US" dirty="0" err="1"/>
              <a:t>cntOutput</a:t>
            </a:r>
            <a:r>
              <a:rPr lang="en-US" dirty="0"/>
              <a:t> were defined as signals in the higher-level </a:t>
            </a:r>
            <a:r>
              <a:rPr lang="en-US" dirty="0" err="1"/>
              <a:t>testbench</a:t>
            </a:r>
            <a:endParaRPr lang="en-US" dirty="0" smtClean="0"/>
          </a:p>
          <a:p>
            <a:pPr marL="741363" lvl="2" indent="0">
              <a:buNone/>
            </a:pPr>
            <a:endParaRPr lang="en-US" sz="180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10</a:t>
            </a:fld>
            <a:endParaRPr lang="en-US" dirty="0">
              <a:solidFill>
                <a:srgbClr val="000000"/>
              </a:solidFill>
            </a:endParaRPr>
          </a:p>
        </p:txBody>
      </p:sp>
    </p:spTree>
    <p:extLst>
      <p:ext uri="{BB962C8B-B14F-4D97-AF65-F5344CB8AC3E}">
        <p14:creationId xmlns:p14="http://schemas.microsoft.com/office/powerpoint/2010/main" val="323123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VHDL Instantiation</a:t>
            </a:r>
            <a:endParaRPr lang="en-US" dirty="0"/>
          </a:p>
        </p:txBody>
      </p:sp>
      <p:sp>
        <p:nvSpPr>
          <p:cNvPr id="4" name="Content Placeholder 3"/>
          <p:cNvSpPr>
            <a:spLocks noGrp="1"/>
          </p:cNvSpPr>
          <p:nvPr>
            <p:ph idx="1"/>
          </p:nvPr>
        </p:nvSpPr>
        <p:spPr>
          <a:xfrm>
            <a:off x="581736" y="1523052"/>
            <a:ext cx="8131175" cy="4324350"/>
          </a:xfrm>
        </p:spPr>
        <p:txBody>
          <a:bodyPr/>
          <a:lstStyle/>
          <a:p>
            <a:r>
              <a:rPr lang="en-US" dirty="0" smtClean="0"/>
              <a:t>We </a:t>
            </a:r>
            <a:r>
              <a:rPr lang="en-US" dirty="0"/>
              <a:t>could shorten this instantiation by using the default binding calling convention shown in the code below</a:t>
            </a:r>
            <a:endParaRPr lang="en-US" dirty="0" smtClean="0"/>
          </a:p>
          <a:p>
            <a:pPr marL="741363" lvl="2" indent="0">
              <a:buNone/>
            </a:pPr>
            <a:r>
              <a:rPr lang="en-US" sz="1800" dirty="0" err="1"/>
              <a:t>uut</a:t>
            </a:r>
            <a:r>
              <a:rPr lang="en-US" sz="1800" dirty="0"/>
              <a:t>: lec10 </a:t>
            </a:r>
          </a:p>
          <a:p>
            <a:pPr marL="741363" lvl="2" indent="0">
              <a:buNone/>
            </a:pPr>
            <a:r>
              <a:rPr lang="en-US" sz="1800" dirty="0"/>
              <a:t>        Generic map(5)</a:t>
            </a:r>
          </a:p>
          <a:p>
            <a:pPr marL="741363" lvl="2" indent="0">
              <a:buNone/>
            </a:pPr>
            <a:r>
              <a:rPr lang="en-US" sz="1800" dirty="0"/>
              <a:t>        PORT MAP (</a:t>
            </a:r>
            <a:r>
              <a:rPr lang="en-US" sz="1800" dirty="0" err="1"/>
              <a:t>clk</a:t>
            </a:r>
            <a:r>
              <a:rPr lang="en-US" sz="1800" dirty="0"/>
              <a:t>, reset, </a:t>
            </a:r>
            <a:r>
              <a:rPr lang="en-US" sz="1800" dirty="0" err="1"/>
              <a:t>crtl</a:t>
            </a:r>
            <a:r>
              <a:rPr lang="en-US" sz="1800" dirty="0"/>
              <a:t>, </a:t>
            </a:r>
            <a:r>
              <a:rPr lang="en-US" sz="1800" dirty="0" err="1"/>
              <a:t>loadInput</a:t>
            </a:r>
            <a:r>
              <a:rPr lang="en-US" sz="1800" dirty="0"/>
              <a:t>, </a:t>
            </a:r>
            <a:r>
              <a:rPr lang="en-US" sz="1800" dirty="0" err="1"/>
              <a:t>cntOutput</a:t>
            </a:r>
            <a:r>
              <a:rPr lang="en-US" sz="1800" dirty="0" smtClean="0"/>
              <a:t>);</a:t>
            </a:r>
          </a:p>
          <a:p>
            <a:pPr marL="342900" indent="-342900"/>
            <a:r>
              <a:rPr lang="en-US" dirty="0"/>
              <a:t>Important Note:  When you use the default binding, the order of the signals must match the exact same order that is defined in the entity description. </a:t>
            </a:r>
            <a:endParaRPr lang="en-US" dirty="0" smtClean="0"/>
          </a:p>
          <a:p>
            <a:pPr marL="342900" indent="-342900"/>
            <a:r>
              <a:rPr lang="en-US" dirty="0" smtClean="0"/>
              <a:t>Generates </a:t>
            </a:r>
            <a:r>
              <a:rPr lang="en-US" dirty="0"/>
              <a:t>a more compact instantiation statement. </a:t>
            </a:r>
            <a:endParaRPr lang="en-US"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11</a:t>
            </a:fld>
            <a:endParaRPr lang="en-US" dirty="0">
              <a:solidFill>
                <a:srgbClr val="000000"/>
              </a:solidFill>
            </a:endParaRPr>
          </a:p>
        </p:txBody>
      </p:sp>
    </p:spTree>
    <p:extLst>
      <p:ext uri="{BB962C8B-B14F-4D97-AF65-F5344CB8AC3E}">
        <p14:creationId xmlns:p14="http://schemas.microsoft.com/office/powerpoint/2010/main" val="207439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Unused outputs and open keyword</a:t>
            </a:r>
            <a:endParaRPr lang="en-US" dirty="0"/>
          </a:p>
        </p:txBody>
      </p:sp>
      <p:sp>
        <p:nvSpPr>
          <p:cNvPr id="4" name="Content Placeholder 3"/>
          <p:cNvSpPr>
            <a:spLocks noGrp="1"/>
          </p:cNvSpPr>
          <p:nvPr>
            <p:ph idx="1"/>
          </p:nvPr>
        </p:nvSpPr>
        <p:spPr>
          <a:xfrm>
            <a:off x="581736" y="1523052"/>
            <a:ext cx="8131175" cy="4324350"/>
          </a:xfrm>
        </p:spPr>
        <p:txBody>
          <a:bodyPr/>
          <a:lstStyle/>
          <a:p>
            <a:r>
              <a:rPr lang="en-US" dirty="0"/>
              <a:t>However, we could shorten this instantiation by using the default binding calling </a:t>
            </a:r>
            <a:r>
              <a:rPr lang="en-US" dirty="0" smtClean="0"/>
              <a:t>convention below:</a:t>
            </a:r>
          </a:p>
          <a:p>
            <a:pPr marL="741363" lvl="2" indent="0">
              <a:buNone/>
            </a:pPr>
            <a:r>
              <a:rPr lang="en-US" sz="1800" dirty="0"/>
              <a:t>entity compare is</a:t>
            </a:r>
          </a:p>
          <a:p>
            <a:pPr marL="741363" lvl="2" indent="0">
              <a:buNone/>
            </a:pPr>
            <a:r>
              <a:rPr lang="en-US" sz="1800" dirty="0"/>
              <a:t>    generic(N: integer := 4);</a:t>
            </a:r>
          </a:p>
          <a:p>
            <a:pPr marL="741363" lvl="2" indent="0">
              <a:buNone/>
            </a:pPr>
            <a:r>
              <a:rPr lang="en-US" sz="1800" dirty="0"/>
              <a:t>    port(</a:t>
            </a:r>
            <a:r>
              <a:rPr lang="en-US" sz="1800" dirty="0" err="1"/>
              <a:t>x,y</a:t>
            </a:r>
            <a:r>
              <a:rPr lang="en-US" sz="1800" dirty="0"/>
              <a:t> : in unsigned(N-1 </a:t>
            </a:r>
            <a:r>
              <a:rPr lang="en-US" sz="1800" dirty="0" err="1"/>
              <a:t>downto</a:t>
            </a:r>
            <a:r>
              <a:rPr lang="en-US" sz="1800" dirty="0"/>
              <a:t> 0);</a:t>
            </a:r>
          </a:p>
          <a:p>
            <a:pPr marL="741363" lvl="2" indent="0">
              <a:buNone/>
            </a:pPr>
            <a:r>
              <a:rPr lang="en-US" sz="1800" dirty="0"/>
              <a:t>         </a:t>
            </a:r>
            <a:r>
              <a:rPr lang="en-US" sz="1800" dirty="0" err="1"/>
              <a:t>g,l,e</a:t>
            </a:r>
            <a:r>
              <a:rPr lang="en-US" sz="1800" dirty="0"/>
              <a:t>: out </a:t>
            </a:r>
            <a:r>
              <a:rPr lang="en-US" sz="1800" dirty="0" err="1"/>
              <a:t>std_logic</a:t>
            </a:r>
            <a:r>
              <a:rPr lang="en-US" sz="1800" dirty="0"/>
              <a:t>);</a:t>
            </a:r>
          </a:p>
          <a:p>
            <a:pPr marL="741363" lvl="2" indent="0">
              <a:buNone/>
            </a:pPr>
            <a:r>
              <a:rPr lang="en-US" sz="1800" dirty="0"/>
              <a:t>end compare</a:t>
            </a:r>
            <a:r>
              <a:rPr lang="en-US" sz="1800" dirty="0" smtClean="0"/>
              <a:t>;</a:t>
            </a:r>
          </a:p>
          <a:p>
            <a:pPr marL="342900" indent="-342900"/>
            <a:r>
              <a:rPr lang="en-US" dirty="0" smtClean="0"/>
              <a:t>Important </a:t>
            </a:r>
            <a:r>
              <a:rPr lang="en-US" dirty="0"/>
              <a:t>Note:  Note that g=1 when x&gt;y, and l=1 when </a:t>
            </a:r>
            <a:r>
              <a:rPr lang="en-US" dirty="0" smtClean="0"/>
              <a:t>x&lt;Y and e=1 when x=y </a:t>
            </a:r>
          </a:p>
          <a:p>
            <a:pPr marL="746125" lvl="1" indent="-342900"/>
            <a:r>
              <a:rPr lang="en-US" sz="2000" dirty="0" smtClean="0"/>
              <a:t>example: compare </a:t>
            </a:r>
            <a:r>
              <a:rPr lang="en-US" sz="2000" dirty="0"/>
              <a:t>port map (A,B,OPEN, OPEN, equal); </a:t>
            </a:r>
            <a:endParaRPr lang="en-US" sz="2000" dirty="0" smtClean="0"/>
          </a:p>
          <a:p>
            <a:pPr marL="746125" lvl="1" indent="-342900"/>
            <a:r>
              <a:rPr lang="en-US" dirty="0" smtClean="0"/>
              <a:t>Synthesis </a:t>
            </a:r>
            <a:r>
              <a:rPr lang="en-US" dirty="0"/>
              <a:t>engine </a:t>
            </a:r>
            <a:r>
              <a:rPr lang="en-US" dirty="0" smtClean="0"/>
              <a:t>can remove </a:t>
            </a:r>
            <a:r>
              <a:rPr lang="en-US" dirty="0"/>
              <a:t>the logic associated with any of the OPEN signals and reduce </a:t>
            </a:r>
            <a:r>
              <a:rPr lang="en-US" dirty="0" smtClean="0"/>
              <a:t>the resources </a:t>
            </a:r>
            <a:r>
              <a:rPr lang="en-US" dirty="0"/>
              <a:t>used on the FPGA</a:t>
            </a:r>
            <a:r>
              <a:rPr lang="en-US" dirty="0" smtClean="0"/>
              <a:t>.</a:t>
            </a:r>
            <a:endParaRPr lang="en-US" dirty="0"/>
          </a:p>
          <a:p>
            <a:pPr marL="741363" lvl="2" indent="0">
              <a:buNone/>
            </a:pPr>
            <a:endParaRPr lang="en-US" sz="180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12</a:t>
            </a:fld>
            <a:endParaRPr lang="en-US" dirty="0">
              <a:solidFill>
                <a:srgbClr val="000000"/>
              </a:solidFill>
            </a:endParaRPr>
          </a:p>
        </p:txBody>
      </p:sp>
    </p:spTree>
    <p:extLst>
      <p:ext uri="{BB962C8B-B14F-4D97-AF65-F5344CB8AC3E}">
        <p14:creationId xmlns:p14="http://schemas.microsoft.com/office/powerpoint/2010/main" val="1376756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Subvectors</a:t>
            </a:r>
            <a:r>
              <a:rPr lang="en-US" dirty="0" smtClean="0"/>
              <a:t> and Concatenation</a:t>
            </a:r>
            <a:endParaRPr lang="en-US" dirty="0"/>
          </a:p>
        </p:txBody>
      </p:sp>
      <p:sp>
        <p:nvSpPr>
          <p:cNvPr id="4" name="Content Placeholder 3"/>
          <p:cNvSpPr>
            <a:spLocks noGrp="1"/>
          </p:cNvSpPr>
          <p:nvPr>
            <p:ph idx="1"/>
          </p:nvPr>
        </p:nvSpPr>
        <p:spPr>
          <a:xfrm>
            <a:off x="581736" y="1523052"/>
            <a:ext cx="8131175" cy="4324350"/>
          </a:xfrm>
        </p:spPr>
        <p:txBody>
          <a:bodyPr/>
          <a:lstStyle/>
          <a:p>
            <a:r>
              <a:rPr lang="en-US" dirty="0" smtClean="0"/>
              <a:t>There </a:t>
            </a:r>
            <a:r>
              <a:rPr lang="en-US" dirty="0"/>
              <a:t>are times when we will need to rebuild a </a:t>
            </a:r>
            <a:r>
              <a:rPr lang="en-US" dirty="0" err="1"/>
              <a:t>std_logic_vector</a:t>
            </a:r>
            <a:r>
              <a:rPr lang="en-US" dirty="0"/>
              <a:t> from pieces of other vectors. </a:t>
            </a:r>
            <a:endParaRPr lang="en-US" dirty="0" smtClean="0"/>
          </a:p>
          <a:p>
            <a:r>
              <a:rPr lang="en-US" dirty="0" smtClean="0"/>
              <a:t>Vector is defined </a:t>
            </a:r>
            <a:r>
              <a:rPr lang="en-US" dirty="0"/>
              <a:t>as signal(7 </a:t>
            </a:r>
            <a:r>
              <a:rPr lang="en-US" dirty="0" err="1"/>
              <a:t>downto</a:t>
            </a:r>
            <a:r>
              <a:rPr lang="en-US" dirty="0"/>
              <a:t> 0), you can replace the limits with anything in between to get a small </a:t>
            </a:r>
            <a:r>
              <a:rPr lang="en-US" dirty="0" err="1" smtClean="0"/>
              <a:t>subvector</a:t>
            </a:r>
            <a:endParaRPr lang="en-US" dirty="0"/>
          </a:p>
          <a:p>
            <a:r>
              <a:rPr lang="en-US" dirty="0" smtClean="0"/>
              <a:t>For example</a:t>
            </a:r>
            <a:r>
              <a:rPr lang="en-US" dirty="0"/>
              <a:t>, you could ask for signal(5 </a:t>
            </a:r>
            <a:r>
              <a:rPr lang="en-US" dirty="0" err="1"/>
              <a:t>downto</a:t>
            </a:r>
            <a:r>
              <a:rPr lang="en-US" dirty="0"/>
              <a:t> 2) for a 4-bit sub-vector of signal</a:t>
            </a:r>
            <a:r>
              <a:rPr lang="en-US" dirty="0" smtClean="0"/>
              <a:t>.</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13</a:t>
            </a:fld>
            <a:endParaRPr lang="en-US" dirty="0">
              <a:solidFill>
                <a:srgbClr val="000000"/>
              </a:solidFill>
            </a:endParaRPr>
          </a:p>
        </p:txBody>
      </p:sp>
    </p:spTree>
    <p:extLst>
      <p:ext uri="{BB962C8B-B14F-4D97-AF65-F5344CB8AC3E}">
        <p14:creationId xmlns:p14="http://schemas.microsoft.com/office/powerpoint/2010/main" val="40675560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Subvectors</a:t>
            </a:r>
            <a:r>
              <a:rPr lang="en-US" dirty="0" smtClean="0"/>
              <a:t> and Concatenation</a:t>
            </a:r>
            <a:endParaRPr lang="en-US" dirty="0"/>
          </a:p>
        </p:txBody>
      </p:sp>
      <p:sp>
        <p:nvSpPr>
          <p:cNvPr id="4" name="Content Placeholder 3"/>
          <p:cNvSpPr>
            <a:spLocks noGrp="1"/>
          </p:cNvSpPr>
          <p:nvPr>
            <p:ph idx="1"/>
          </p:nvPr>
        </p:nvSpPr>
        <p:spPr>
          <a:xfrm>
            <a:off x="581736" y="1523052"/>
            <a:ext cx="8131175" cy="4324350"/>
          </a:xfrm>
        </p:spPr>
        <p:txBody>
          <a:bodyPr/>
          <a:lstStyle/>
          <a:p>
            <a:r>
              <a:rPr lang="en-US" dirty="0"/>
              <a:t>The </a:t>
            </a:r>
            <a:r>
              <a:rPr lang="en-US" dirty="0" err="1"/>
              <a:t>concatination</a:t>
            </a:r>
            <a:r>
              <a:rPr lang="en-US" dirty="0"/>
              <a:t> operation, &amp;, is a way to "glue" two vectors together. </a:t>
            </a:r>
            <a:endParaRPr lang="en-US" dirty="0" smtClean="0"/>
          </a:p>
          <a:p>
            <a:r>
              <a:rPr lang="en-US" dirty="0"/>
              <a:t>F</a:t>
            </a:r>
            <a:r>
              <a:rPr lang="en-US" dirty="0" smtClean="0"/>
              <a:t>or </a:t>
            </a:r>
            <a:r>
              <a:rPr lang="en-US" dirty="0"/>
              <a:t>example, to build a 8-bit vector you could legally write in VHDL signal(3 </a:t>
            </a:r>
            <a:r>
              <a:rPr lang="en-US" dirty="0" err="1"/>
              <a:t>downto</a:t>
            </a:r>
            <a:r>
              <a:rPr lang="en-US" dirty="0"/>
              <a:t> 1) &amp; signal (7 </a:t>
            </a:r>
            <a:r>
              <a:rPr lang="en-US" dirty="0" err="1"/>
              <a:t>downto</a:t>
            </a:r>
            <a:r>
              <a:rPr lang="en-US" dirty="0"/>
              <a:t> 3);</a:t>
            </a:r>
          </a:p>
          <a:p>
            <a:r>
              <a:rPr lang="en-US" dirty="0"/>
              <a:t>These two concepts come together in the shift register used in the lecture 11 </a:t>
            </a:r>
            <a:r>
              <a:rPr lang="en-US" dirty="0" smtClean="0"/>
              <a:t>code, which </a:t>
            </a:r>
            <a:r>
              <a:rPr lang="en-US" dirty="0"/>
              <a:t>contains the following line of VHDL code</a:t>
            </a:r>
            <a:r>
              <a:rPr lang="en-US" dirty="0" smtClean="0"/>
              <a:t>.</a:t>
            </a:r>
          </a:p>
          <a:p>
            <a:pPr marL="741363" lvl="2" indent="0">
              <a:buNone/>
            </a:pPr>
            <a:endParaRPr lang="en-US" sz="1800" dirty="0" smtClean="0"/>
          </a:p>
          <a:p>
            <a:pPr marL="741363" lvl="2" indent="0">
              <a:buNone/>
            </a:pPr>
            <a:r>
              <a:rPr lang="en-US" sz="1800" dirty="0" err="1" smtClean="0"/>
              <a:t>shiftReg</a:t>
            </a:r>
            <a:r>
              <a:rPr lang="en-US" sz="1800" dirty="0" smtClean="0"/>
              <a:t> </a:t>
            </a:r>
            <a:r>
              <a:rPr lang="en-US" sz="1800" dirty="0"/>
              <a:t>&lt;= </a:t>
            </a:r>
            <a:r>
              <a:rPr lang="en-US" sz="1800" dirty="0" err="1"/>
              <a:t>kbData</a:t>
            </a:r>
            <a:r>
              <a:rPr lang="en-US" sz="1800" dirty="0"/>
              <a:t> &amp; </a:t>
            </a:r>
            <a:r>
              <a:rPr lang="en-US" sz="1800" dirty="0" err="1"/>
              <a:t>shiftReg</a:t>
            </a:r>
            <a:r>
              <a:rPr lang="en-US" sz="1800" dirty="0"/>
              <a:t> (10 </a:t>
            </a:r>
            <a:r>
              <a:rPr lang="en-US" sz="1800" dirty="0" err="1"/>
              <a:t>downto</a:t>
            </a:r>
            <a:r>
              <a:rPr lang="en-US" sz="1800" dirty="0"/>
              <a:t> 1); </a:t>
            </a:r>
            <a:endParaRPr lang="en-US" sz="1800" dirty="0" smtClean="0"/>
          </a:p>
          <a:p>
            <a:pPr marL="741363" lvl="2" indent="0">
              <a:buNone/>
            </a:pPr>
            <a:endParaRPr lang="en-US" sz="180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14</a:t>
            </a:fld>
            <a:endParaRPr lang="en-US" dirty="0">
              <a:solidFill>
                <a:srgbClr val="000000"/>
              </a:solidFill>
            </a:endParaRPr>
          </a:p>
        </p:txBody>
      </p:sp>
    </p:spTree>
    <p:extLst>
      <p:ext uri="{BB962C8B-B14F-4D97-AF65-F5344CB8AC3E}">
        <p14:creationId xmlns:p14="http://schemas.microsoft.com/office/powerpoint/2010/main" val="35679759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cap="none" dirty="0" smtClean="0"/>
              <a:t>Keyboard Serial to Parallel Converter</a:t>
            </a:r>
            <a:endParaRPr lang="en-US" cap="none" dirty="0"/>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15</a:t>
            </a:fld>
            <a:endParaRPr lang="en-US" dirty="0">
              <a:solidFill>
                <a:srgbClr val="000000"/>
              </a:solidFill>
            </a:endParaRPr>
          </a:p>
        </p:txBody>
      </p:sp>
    </p:spTree>
    <p:extLst>
      <p:ext uri="{BB962C8B-B14F-4D97-AF65-F5344CB8AC3E}">
        <p14:creationId xmlns:p14="http://schemas.microsoft.com/office/powerpoint/2010/main" val="1742930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Keyboard Serial to Parallel Converter</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187853707"/>
              </p:ext>
            </p:extLst>
          </p:nvPr>
        </p:nvGraphicFramePr>
        <p:xfrm>
          <a:off x="506413" y="1976519"/>
          <a:ext cx="8131174" cy="2904963"/>
        </p:xfrm>
        <a:graphic>
          <a:graphicData uri="http://schemas.openxmlformats.org/drawingml/2006/table">
            <a:tbl>
              <a:tblPr/>
              <a:tblGrid>
                <a:gridCol w="1438844"/>
                <a:gridCol w="6692330"/>
              </a:tblGrid>
              <a:tr h="255993">
                <a:tc>
                  <a:txBody>
                    <a:bodyPr/>
                    <a:lstStyle/>
                    <a:p>
                      <a:pPr algn="l" fontAlgn="t"/>
                      <a:r>
                        <a:rPr lang="en-US" sz="1300" dirty="0">
                          <a:effectLst/>
                        </a:rPr>
                        <a:t>Nomenclature:</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PS/2 Keyboard</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255993">
                <a:tc>
                  <a:txBody>
                    <a:bodyPr/>
                    <a:lstStyle/>
                    <a:p>
                      <a:pPr algn="l" fontAlgn="t"/>
                      <a:r>
                        <a:rPr lang="en-US" sz="1300">
                          <a:effectLst/>
                        </a:rPr>
                        <a:t>Data Input:</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none</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55993">
                <a:tc>
                  <a:txBody>
                    <a:bodyPr/>
                    <a:lstStyle/>
                    <a:p>
                      <a:pPr algn="l" fontAlgn="t"/>
                      <a:r>
                        <a:rPr lang="en-US" sz="1300">
                          <a:effectLst/>
                        </a:rPr>
                        <a:t>Data Output:</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1-bit data, nominally logic 1</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255993">
                <a:tc>
                  <a:txBody>
                    <a:bodyPr/>
                    <a:lstStyle/>
                    <a:p>
                      <a:pPr algn="l" fontAlgn="t"/>
                      <a:r>
                        <a:rPr lang="en-US" sz="1300">
                          <a:effectLst/>
                        </a:rPr>
                        <a:t>Control:</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none</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55993">
                <a:tc>
                  <a:txBody>
                    <a:bodyPr/>
                    <a:lstStyle/>
                    <a:p>
                      <a:pPr algn="l" fontAlgn="t"/>
                      <a:r>
                        <a:rPr lang="en-US" sz="1300" dirty="0">
                          <a:effectLst/>
                        </a:rPr>
                        <a:t>Status:</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none</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255993">
                <a:tc>
                  <a:txBody>
                    <a:bodyPr/>
                    <a:lstStyle/>
                    <a:p>
                      <a:pPr algn="l" fontAlgn="t"/>
                      <a:r>
                        <a:rPr lang="en-US" sz="1300">
                          <a:effectLst/>
                        </a:rPr>
                        <a:t>Others:</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dirty="0">
                          <a:effectLst/>
                        </a:rPr>
                        <a:t>1-bit </a:t>
                      </a:r>
                      <a:r>
                        <a:rPr lang="en-US" sz="1300" dirty="0" err="1">
                          <a:effectLst/>
                        </a:rPr>
                        <a:t>clk</a:t>
                      </a:r>
                      <a:r>
                        <a:rPr lang="en-US" sz="1300" dirty="0">
                          <a:effectLst/>
                        </a:rPr>
                        <a:t>, nominally logic 1</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55993">
                <a:tc>
                  <a:txBody>
                    <a:bodyPr/>
                    <a:lstStyle/>
                    <a:p>
                      <a:pPr algn="l" fontAlgn="t"/>
                      <a:r>
                        <a:rPr lang="en-US" sz="1300">
                          <a:effectLst/>
                        </a:rPr>
                        <a:t>Physical Input:</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key press and key release events</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255993">
                <a:tc>
                  <a:txBody>
                    <a:bodyPr/>
                    <a:lstStyle/>
                    <a:p>
                      <a:pPr algn="l" fontAlgn="t"/>
                      <a:r>
                        <a:rPr lang="en-US" sz="1300">
                          <a:effectLst/>
                        </a:rPr>
                        <a:t>Physical Output:</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none</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857019">
                <a:tc>
                  <a:txBody>
                    <a:bodyPr/>
                    <a:lstStyle/>
                    <a:p>
                      <a:pPr algn="l" fontAlgn="t"/>
                      <a:r>
                        <a:rPr lang="en-US" sz="1300">
                          <a:effectLst/>
                        </a:rPr>
                        <a:t>Behavior:</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dirty="0">
                          <a:effectLst/>
                        </a:rPr>
                        <a:t>When a key is pressed, its 8-bit make code is transmitted. When a key is released, an 8-bit break code is transmitted, immediately followed by the key's 8-bit scan code.</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bl>
          </a:graphicData>
        </a:graphic>
      </p:graphicFrame>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16</a:t>
            </a:fld>
            <a:endParaRPr lang="en-US" dirty="0">
              <a:solidFill>
                <a:srgbClr val="000000"/>
              </a:solidFill>
            </a:endParaRPr>
          </a:p>
        </p:txBody>
      </p:sp>
    </p:spTree>
    <p:extLst>
      <p:ext uri="{BB962C8B-B14F-4D97-AF65-F5344CB8AC3E}">
        <p14:creationId xmlns:p14="http://schemas.microsoft.com/office/powerpoint/2010/main" val="3409615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Keyboard Serial to Parallel Converter</a:t>
            </a:r>
            <a:endParaRPr lang="en-US" dirty="0"/>
          </a:p>
        </p:txBody>
      </p:sp>
      <p:sp>
        <p:nvSpPr>
          <p:cNvPr id="4" name="Content Placeholder 3"/>
          <p:cNvSpPr>
            <a:spLocks noGrp="1"/>
          </p:cNvSpPr>
          <p:nvPr>
            <p:ph idx="1"/>
          </p:nvPr>
        </p:nvSpPr>
        <p:spPr>
          <a:xfrm>
            <a:off x="581736" y="1523052"/>
            <a:ext cx="8131175" cy="4324350"/>
          </a:xfrm>
        </p:spPr>
        <p:txBody>
          <a:bodyPr/>
          <a:lstStyle/>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17</a:t>
            </a:fld>
            <a:endParaRPr lang="en-US" dirty="0">
              <a:solidFill>
                <a:srgbClr val="000000"/>
              </a:solidFill>
            </a:endParaRPr>
          </a:p>
        </p:txBody>
      </p:sp>
      <p:pic>
        <p:nvPicPr>
          <p:cNvPr id="5122" name="Picture 2" descr="http://ece.ninja/383/lecture/img/lecture11-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1" y="2158645"/>
            <a:ext cx="9141579" cy="2540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2048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Keyboard Serial to Parallel Converter</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610105334"/>
              </p:ext>
            </p:extLst>
          </p:nvPr>
        </p:nvGraphicFramePr>
        <p:xfrm>
          <a:off x="506413" y="1931999"/>
          <a:ext cx="8131174" cy="2994003"/>
        </p:xfrm>
        <a:graphic>
          <a:graphicData uri="http://schemas.openxmlformats.org/drawingml/2006/table">
            <a:tbl>
              <a:tblPr/>
              <a:tblGrid>
                <a:gridCol w="1417921"/>
                <a:gridCol w="6713253"/>
              </a:tblGrid>
              <a:tr h="255993">
                <a:tc>
                  <a:txBody>
                    <a:bodyPr/>
                    <a:lstStyle/>
                    <a:p>
                      <a:pPr algn="l" fontAlgn="t"/>
                      <a:r>
                        <a:rPr lang="en-US" sz="1300" dirty="0">
                          <a:effectLst/>
                        </a:rPr>
                        <a:t>Nomenclature:</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fontAlgn="t"/>
                      <a:r>
                        <a:rPr lang="en-US" sz="1300" dirty="0">
                          <a:effectLst/>
                        </a:rPr>
                        <a:t>Keyboard scan code reader</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r>
              <a:tr h="456335">
                <a:tc>
                  <a:txBody>
                    <a:bodyPr/>
                    <a:lstStyle/>
                    <a:p>
                      <a:pPr algn="l" fontAlgn="t"/>
                      <a:r>
                        <a:rPr lang="en-US" sz="1300">
                          <a:effectLst/>
                        </a:rPr>
                        <a:t>Data Input:</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300">
                          <a:effectLst/>
                        </a:rPr>
                        <a:t>1-bit kd data, nominally logic 1 1-bit kd clk, nominally logic 1</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55993">
                <a:tc>
                  <a:txBody>
                    <a:bodyPr/>
                    <a:lstStyle/>
                    <a:p>
                      <a:pPr algn="l" fontAlgn="t"/>
                      <a:r>
                        <a:rPr lang="en-US" sz="1300">
                          <a:effectLst/>
                        </a:rPr>
                        <a:t>Data Output:</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fontAlgn="t"/>
                      <a:r>
                        <a:rPr lang="en-US" sz="1300">
                          <a:effectLst/>
                        </a:rPr>
                        <a:t>8-bit scan code</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r>
              <a:tr h="255993">
                <a:tc>
                  <a:txBody>
                    <a:bodyPr/>
                    <a:lstStyle/>
                    <a:p>
                      <a:pPr algn="l" fontAlgn="t"/>
                      <a:r>
                        <a:rPr lang="en-US" sz="1300">
                          <a:effectLst/>
                        </a:rPr>
                        <a:t>Control:</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300">
                          <a:effectLst/>
                        </a:rPr>
                        <a:t>none</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55993">
                <a:tc>
                  <a:txBody>
                    <a:bodyPr/>
                    <a:lstStyle/>
                    <a:p>
                      <a:pPr algn="l" fontAlgn="t"/>
                      <a:r>
                        <a:rPr lang="en-US" sz="1300">
                          <a:effectLst/>
                        </a:rPr>
                        <a:t>Status:</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fontAlgn="t"/>
                      <a:r>
                        <a:rPr lang="en-US" sz="1300">
                          <a:effectLst/>
                        </a:rPr>
                        <a:t>1-bit busy, nominally logic 0</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r>
              <a:tr h="255993">
                <a:tc>
                  <a:txBody>
                    <a:bodyPr/>
                    <a:lstStyle/>
                    <a:p>
                      <a:pPr algn="l" fontAlgn="t"/>
                      <a:r>
                        <a:rPr lang="en-US" sz="1300">
                          <a:effectLst/>
                        </a:rPr>
                        <a:t>Others:</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300">
                          <a:effectLst/>
                        </a:rPr>
                        <a:t>1-bit clk, nominally logic 1</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257703">
                <a:tc>
                  <a:txBody>
                    <a:bodyPr/>
                    <a:lstStyle/>
                    <a:p>
                      <a:pPr algn="l" fontAlgn="t"/>
                      <a:r>
                        <a:rPr lang="en-US" sz="1300">
                          <a:effectLst/>
                        </a:rPr>
                        <a:t>Behavior:</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fontAlgn="t"/>
                      <a:r>
                        <a:rPr lang="en-US" sz="1300" dirty="0">
                          <a:effectLst/>
                        </a:rPr>
                        <a:t>Interprets the PS/2 keyboard </a:t>
                      </a:r>
                      <a:r>
                        <a:rPr lang="en-US" sz="1300" dirty="0" err="1">
                          <a:effectLst/>
                        </a:rPr>
                        <a:t>clk</a:t>
                      </a:r>
                      <a:r>
                        <a:rPr lang="en-US" sz="1300" dirty="0">
                          <a:effectLst/>
                        </a:rPr>
                        <a:t> and data signal from a keypress event and outputs the associated scan code. The busy signal goes high when the first data bit arrives and stays high until the last data bit is received. Busy is low only when there is a valid scan code on the output.</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r>
            </a:tbl>
          </a:graphicData>
        </a:graphic>
      </p:graphicFrame>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18</a:t>
            </a:fld>
            <a:endParaRPr lang="en-US" dirty="0">
              <a:solidFill>
                <a:srgbClr val="000000"/>
              </a:solidFill>
            </a:endParaRPr>
          </a:p>
        </p:txBody>
      </p:sp>
    </p:spTree>
    <p:extLst>
      <p:ext uri="{BB962C8B-B14F-4D97-AF65-F5344CB8AC3E}">
        <p14:creationId xmlns:p14="http://schemas.microsoft.com/office/powerpoint/2010/main" val="19833695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Unused outputs and open keyword</a:t>
            </a:r>
            <a:endParaRPr lang="en-US" dirty="0"/>
          </a:p>
        </p:txBody>
      </p:sp>
      <p:sp>
        <p:nvSpPr>
          <p:cNvPr id="4" name="Content Placeholder 3"/>
          <p:cNvSpPr>
            <a:spLocks noGrp="1"/>
          </p:cNvSpPr>
          <p:nvPr>
            <p:ph idx="1"/>
          </p:nvPr>
        </p:nvSpPr>
        <p:spPr>
          <a:xfrm>
            <a:off x="581736" y="1523052"/>
            <a:ext cx="8131175" cy="4324350"/>
          </a:xfrm>
        </p:spPr>
        <p:txBody>
          <a:bodyPr/>
          <a:lstStyle/>
          <a:p>
            <a:r>
              <a:rPr lang="en-US" dirty="0"/>
              <a:t>Looking at the timing diagram and the description </a:t>
            </a:r>
            <a:r>
              <a:rPr lang="en-US" dirty="0" smtClean="0"/>
              <a:t>on previous slide, we get the </a:t>
            </a:r>
            <a:r>
              <a:rPr lang="en-US" dirty="0"/>
              <a:t>following algorithm.</a:t>
            </a:r>
            <a:endParaRPr lang="en-US" dirty="0" smtClean="0"/>
          </a:p>
          <a:p>
            <a:pPr marL="741363" lvl="2" indent="0">
              <a:buNone/>
            </a:pPr>
            <a:r>
              <a:rPr lang="en-US" sz="1800" dirty="0"/>
              <a:t>1. while(1) {</a:t>
            </a:r>
          </a:p>
          <a:p>
            <a:pPr marL="741363" lvl="2" indent="0">
              <a:buNone/>
            </a:pPr>
            <a:r>
              <a:rPr lang="en-US" sz="1800" dirty="0"/>
              <a:t>2.     busy=0;</a:t>
            </a:r>
          </a:p>
          <a:p>
            <a:pPr marL="741363" lvl="2" indent="0">
              <a:buNone/>
            </a:pPr>
            <a:r>
              <a:rPr lang="en-US" sz="1800" dirty="0"/>
              <a:t>3.     while (</a:t>
            </a:r>
            <a:r>
              <a:rPr lang="en-US" sz="1800" dirty="0" err="1"/>
              <a:t>kb_clk</a:t>
            </a:r>
            <a:r>
              <a:rPr lang="en-US" sz="1800" dirty="0"/>
              <a:t> == 1);</a:t>
            </a:r>
          </a:p>
          <a:p>
            <a:pPr marL="741363" lvl="2" indent="0">
              <a:buNone/>
            </a:pPr>
            <a:r>
              <a:rPr lang="en-US" sz="1800" dirty="0"/>
              <a:t>4.     busy=1;</a:t>
            </a:r>
          </a:p>
          <a:p>
            <a:pPr marL="741363" lvl="2" indent="0">
              <a:buNone/>
            </a:pPr>
            <a:r>
              <a:rPr lang="en-US" sz="1800" dirty="0"/>
              <a:t>5.     for (count=0 count&lt;33; count++) {</a:t>
            </a:r>
          </a:p>
          <a:p>
            <a:pPr marL="741363" lvl="2" indent="0">
              <a:buNone/>
            </a:pPr>
            <a:r>
              <a:rPr lang="en-US" sz="1800" dirty="0"/>
              <a:t>6.         while(</a:t>
            </a:r>
            <a:r>
              <a:rPr lang="en-US" sz="1800" dirty="0" err="1"/>
              <a:t>kb_clk</a:t>
            </a:r>
            <a:r>
              <a:rPr lang="en-US" sz="1800" dirty="0"/>
              <a:t> == 1);</a:t>
            </a:r>
          </a:p>
          <a:p>
            <a:pPr marL="741363" lvl="2" indent="0">
              <a:buNone/>
            </a:pPr>
            <a:r>
              <a:rPr lang="en-US" sz="1800" dirty="0"/>
              <a:t>7.         shift = (shift &lt;&lt; 1) | </a:t>
            </a:r>
            <a:r>
              <a:rPr lang="en-US" sz="1800" dirty="0" err="1"/>
              <a:t>kb_data</a:t>
            </a:r>
            <a:r>
              <a:rPr lang="en-US" sz="1800" dirty="0"/>
              <a:t>;</a:t>
            </a:r>
          </a:p>
          <a:p>
            <a:pPr marL="741363" lvl="2" indent="0">
              <a:buNone/>
            </a:pPr>
            <a:r>
              <a:rPr lang="en-US" sz="1800" dirty="0"/>
              <a:t>8.         while(</a:t>
            </a:r>
            <a:r>
              <a:rPr lang="en-US" sz="1800" dirty="0" err="1"/>
              <a:t>kb_clk</a:t>
            </a:r>
            <a:r>
              <a:rPr lang="en-US" sz="1800" dirty="0"/>
              <a:t> == 0);</a:t>
            </a:r>
          </a:p>
          <a:p>
            <a:pPr marL="741363" lvl="2" indent="0">
              <a:buNone/>
            </a:pPr>
            <a:r>
              <a:rPr lang="en-US" sz="1800" dirty="0"/>
              <a:t>9.     } // end for</a:t>
            </a:r>
          </a:p>
          <a:p>
            <a:pPr marL="741363" lvl="2" indent="0">
              <a:buNone/>
            </a:pPr>
            <a:r>
              <a:rPr lang="en-US" sz="1800" dirty="0"/>
              <a:t>10.     scan = shift[9-2]</a:t>
            </a:r>
          </a:p>
          <a:p>
            <a:pPr marL="741363" lvl="2" indent="0">
              <a:buNone/>
            </a:pPr>
            <a:r>
              <a:rPr lang="en-US" sz="1800" dirty="0"/>
              <a:t>11. } // end while </a:t>
            </a:r>
            <a:r>
              <a:rPr lang="en-US" sz="1800" dirty="0" smtClean="0"/>
              <a:t>1</a:t>
            </a:r>
          </a:p>
          <a:p>
            <a:pPr marL="741363" lvl="2" indent="0">
              <a:buNone/>
            </a:pPr>
            <a:endParaRPr lang="en-US" sz="180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19</a:t>
            </a:fld>
            <a:endParaRPr lang="en-US" dirty="0">
              <a:solidFill>
                <a:srgbClr val="000000"/>
              </a:solidFill>
            </a:endParaRPr>
          </a:p>
        </p:txBody>
      </p:sp>
    </p:spTree>
    <p:extLst>
      <p:ext uri="{BB962C8B-B14F-4D97-AF65-F5344CB8AC3E}">
        <p14:creationId xmlns:p14="http://schemas.microsoft.com/office/powerpoint/2010/main" val="9883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Outline</a:t>
            </a:r>
            <a:endParaRPr lang="en-US" dirty="0"/>
          </a:p>
        </p:txBody>
      </p:sp>
      <p:sp>
        <p:nvSpPr>
          <p:cNvPr id="4" name="Content Placeholder 3"/>
          <p:cNvSpPr>
            <a:spLocks noGrp="1"/>
          </p:cNvSpPr>
          <p:nvPr>
            <p:ph idx="1"/>
          </p:nvPr>
        </p:nvSpPr>
        <p:spPr/>
        <p:txBody>
          <a:bodyPr/>
          <a:lstStyle/>
          <a:p>
            <a:pPr eaLnBrk="1" hangingPunct="1">
              <a:lnSpc>
                <a:spcPct val="80000"/>
              </a:lnSpc>
            </a:pPr>
            <a:r>
              <a:rPr lang="en-US" dirty="0" smtClean="0"/>
              <a:t>Time Logs!</a:t>
            </a:r>
          </a:p>
          <a:p>
            <a:pPr eaLnBrk="1" hangingPunct="1">
              <a:lnSpc>
                <a:spcPct val="80000"/>
              </a:lnSpc>
            </a:pPr>
            <a:r>
              <a:rPr lang="en-US" dirty="0" err="1" smtClean="0"/>
              <a:t>Datapath</a:t>
            </a:r>
            <a:r>
              <a:rPr lang="en-US" dirty="0" smtClean="0"/>
              <a:t> </a:t>
            </a:r>
            <a:r>
              <a:rPr lang="en-US" dirty="0" smtClean="0"/>
              <a:t>and </a:t>
            </a:r>
            <a:r>
              <a:rPr lang="en-US" dirty="0" smtClean="0"/>
              <a:t>Control – Timing</a:t>
            </a:r>
          </a:p>
          <a:p>
            <a:pPr eaLnBrk="1" hangingPunct="1">
              <a:lnSpc>
                <a:spcPct val="80000"/>
              </a:lnSpc>
            </a:pPr>
            <a:r>
              <a:rPr lang="en-US" dirty="0" smtClean="0"/>
              <a:t>VHDL Instantiation</a:t>
            </a:r>
          </a:p>
          <a:p>
            <a:pPr eaLnBrk="1" hangingPunct="1">
              <a:lnSpc>
                <a:spcPct val="80000"/>
              </a:lnSpc>
            </a:pPr>
            <a:r>
              <a:rPr lang="en-US" dirty="0" smtClean="0"/>
              <a:t>Keyboard serial to parallel converter</a:t>
            </a:r>
            <a:endParaRPr lang="en-US"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a:t>
            </a:fld>
            <a:endParaRPr lang="en-US" dirty="0">
              <a:solidFill>
                <a:srgbClr val="000000"/>
              </a:solidFill>
            </a:endParaRPr>
          </a:p>
        </p:txBody>
      </p:sp>
    </p:spTree>
    <p:extLst>
      <p:ext uri="{BB962C8B-B14F-4D97-AF65-F5344CB8AC3E}">
        <p14:creationId xmlns:p14="http://schemas.microsoft.com/office/powerpoint/2010/main" val="39916012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Unused outputs and open keyword</a:t>
            </a:r>
            <a:endParaRPr lang="en-US" dirty="0"/>
          </a:p>
        </p:txBody>
      </p:sp>
      <p:sp>
        <p:nvSpPr>
          <p:cNvPr id="4" name="Content Placeholder 3"/>
          <p:cNvSpPr>
            <a:spLocks noGrp="1"/>
          </p:cNvSpPr>
          <p:nvPr>
            <p:ph idx="1"/>
          </p:nvPr>
        </p:nvSpPr>
        <p:spPr>
          <a:xfrm>
            <a:off x="581736" y="1523052"/>
            <a:ext cx="8131175" cy="4324350"/>
          </a:xfrm>
        </p:spPr>
        <p:txBody>
          <a:bodyPr/>
          <a:lstStyle/>
          <a:p>
            <a:r>
              <a:rPr lang="en-US" dirty="0"/>
              <a:t>Now lets build the </a:t>
            </a:r>
            <a:r>
              <a:rPr lang="en-US" dirty="0" err="1"/>
              <a:t>datapath</a:t>
            </a:r>
            <a:r>
              <a:rPr lang="en-US" dirty="0"/>
              <a:t> and control using the technique learned in lecture 10</a:t>
            </a:r>
            <a:r>
              <a:rPr lang="en-US" dirty="0" smtClean="0"/>
              <a:t>.</a:t>
            </a:r>
          </a:p>
          <a:p>
            <a:r>
              <a:rPr lang="en-US" dirty="0" smtClean="0"/>
              <a:t>Your </a:t>
            </a:r>
            <a:r>
              <a:rPr lang="en-US" dirty="0"/>
              <a:t>homework is to build the control unit for the keyboard </a:t>
            </a:r>
            <a:r>
              <a:rPr lang="en-US" dirty="0" err="1"/>
              <a:t>scancode</a:t>
            </a:r>
            <a:r>
              <a:rPr lang="en-US" dirty="0"/>
              <a:t> reader</a:t>
            </a:r>
            <a:r>
              <a:rPr lang="en-US" dirty="0" smtClean="0"/>
              <a:t>.</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20</a:t>
            </a:fld>
            <a:endParaRPr lang="en-US" dirty="0">
              <a:solidFill>
                <a:srgbClr val="000000"/>
              </a:solidFill>
            </a:endParaRPr>
          </a:p>
        </p:txBody>
      </p:sp>
    </p:spTree>
    <p:extLst>
      <p:ext uri="{BB962C8B-B14F-4D97-AF65-F5344CB8AC3E}">
        <p14:creationId xmlns:p14="http://schemas.microsoft.com/office/powerpoint/2010/main" val="1740760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cap="none" dirty="0" err="1" smtClean="0"/>
              <a:t>Datapath</a:t>
            </a:r>
            <a:r>
              <a:rPr lang="en-US" cap="none" dirty="0" smtClean="0"/>
              <a:t> and </a:t>
            </a:r>
            <a:r>
              <a:rPr lang="en-US" cap="none" dirty="0" smtClean="0"/>
              <a:t>Control - Timing</a:t>
            </a:r>
            <a:endParaRPr lang="en-US" cap="none" dirty="0"/>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3</a:t>
            </a:fld>
            <a:endParaRPr lang="en-US" dirty="0">
              <a:solidFill>
                <a:srgbClr val="000000"/>
              </a:solidFill>
            </a:endParaRPr>
          </a:p>
        </p:txBody>
      </p:sp>
    </p:spTree>
    <p:extLst>
      <p:ext uri="{BB962C8B-B14F-4D97-AF65-F5344CB8AC3E}">
        <p14:creationId xmlns:p14="http://schemas.microsoft.com/office/powerpoint/2010/main" val="2890013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Datapath</a:t>
            </a:r>
            <a:r>
              <a:rPr lang="en-US" dirty="0"/>
              <a:t> and </a:t>
            </a:r>
            <a:r>
              <a:rPr lang="en-US" dirty="0" smtClean="0"/>
              <a:t>Control - Timing</a:t>
            </a:r>
            <a:endParaRPr lang="en-US" dirty="0"/>
          </a:p>
        </p:txBody>
      </p:sp>
      <p:sp>
        <p:nvSpPr>
          <p:cNvPr id="4" name="Content Placeholder 3"/>
          <p:cNvSpPr>
            <a:spLocks noGrp="1"/>
          </p:cNvSpPr>
          <p:nvPr>
            <p:ph idx="1"/>
          </p:nvPr>
        </p:nvSpPr>
        <p:spPr>
          <a:xfrm>
            <a:off x="581736" y="1523052"/>
            <a:ext cx="8131175" cy="4324350"/>
          </a:xfrm>
        </p:spPr>
        <p:txBody>
          <a:bodyPr/>
          <a:lstStyle/>
          <a:p>
            <a:r>
              <a:rPr lang="en-US" b="0" dirty="0" err="1" smtClean="0"/>
              <a:t>Datapath</a:t>
            </a:r>
            <a:r>
              <a:rPr lang="en-US" b="0" dirty="0"/>
              <a:t> </a:t>
            </a:r>
            <a:r>
              <a:rPr lang="en-US" b="0" dirty="0" smtClean="0"/>
              <a:t>and Control Design Methodology</a:t>
            </a:r>
          </a:p>
          <a:p>
            <a:pPr lvl="1"/>
            <a:r>
              <a:rPr lang="en-US" b="0" u="sng" dirty="0" err="1" smtClean="0"/>
              <a:t>Datapath</a:t>
            </a:r>
            <a:r>
              <a:rPr lang="en-US" b="0" dirty="0" smtClean="0"/>
              <a:t> -</a:t>
            </a:r>
            <a:r>
              <a:rPr lang="en-US" b="0" dirty="0"/>
              <a:t> </a:t>
            </a:r>
            <a:r>
              <a:rPr lang="en-US" b="0" dirty="0" smtClean="0"/>
              <a:t>responsible for </a:t>
            </a:r>
            <a:r>
              <a:rPr lang="en-US" b="0" dirty="0" smtClean="0"/>
              <a:t>data manipulations</a:t>
            </a:r>
          </a:p>
          <a:p>
            <a:pPr lvl="1"/>
            <a:r>
              <a:rPr lang="en-US" b="0" u="sng" dirty="0" smtClean="0"/>
              <a:t>Control</a:t>
            </a:r>
            <a:r>
              <a:rPr lang="en-US" b="0" dirty="0" smtClean="0"/>
              <a:t> </a:t>
            </a:r>
            <a:r>
              <a:rPr lang="en-US" b="0" dirty="0"/>
              <a:t>- </a:t>
            </a:r>
            <a:r>
              <a:rPr lang="en-US" b="0" dirty="0" smtClean="0"/>
              <a:t>responsible </a:t>
            </a:r>
            <a:r>
              <a:rPr lang="en-US" b="0" dirty="0"/>
              <a:t>for sequencing the actions of the </a:t>
            </a:r>
            <a:r>
              <a:rPr lang="en-US" b="0" dirty="0" err="1"/>
              <a:t>datapath</a:t>
            </a:r>
            <a:endParaRPr lang="en-US" b="0" dirty="0"/>
          </a:p>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4</a:t>
            </a:fld>
            <a:endParaRPr lang="en-US" dirty="0">
              <a:solidFill>
                <a:srgbClr val="000000"/>
              </a:solidFill>
            </a:endParaRPr>
          </a:p>
        </p:txBody>
      </p:sp>
      <p:pic>
        <p:nvPicPr>
          <p:cNvPr id="8" name="Picture 2" descr="http://ece.ninja/383/lecture/img/lecture1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5" y="3432126"/>
            <a:ext cx="9138555" cy="249630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75314" y="5786082"/>
            <a:ext cx="8441140" cy="369332"/>
          </a:xfrm>
          <a:prstGeom prst="rect">
            <a:avLst/>
          </a:prstGeom>
        </p:spPr>
        <p:txBody>
          <a:bodyPr wrap="square">
            <a:spAutoFit/>
          </a:bodyPr>
          <a:lstStyle/>
          <a:p>
            <a:r>
              <a:rPr lang="en-US" sz="1800" dirty="0"/>
              <a:t>Fig 10.0 - An abstract digital system constructed from a </a:t>
            </a:r>
            <a:r>
              <a:rPr lang="en-US" sz="1800" dirty="0" err="1"/>
              <a:t>datapath</a:t>
            </a:r>
            <a:r>
              <a:rPr lang="en-US" sz="1800" dirty="0"/>
              <a:t> and a control unit.</a:t>
            </a:r>
          </a:p>
        </p:txBody>
      </p:sp>
    </p:spTree>
    <p:extLst>
      <p:ext uri="{BB962C8B-B14F-4D97-AF65-F5344CB8AC3E}">
        <p14:creationId xmlns:p14="http://schemas.microsoft.com/office/powerpoint/2010/main" val="36217209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Datapath</a:t>
            </a:r>
            <a:r>
              <a:rPr lang="en-US" dirty="0"/>
              <a:t> and </a:t>
            </a:r>
            <a:r>
              <a:rPr lang="en-US" dirty="0" smtClean="0"/>
              <a:t>Control - Timing</a:t>
            </a:r>
            <a:endParaRPr lang="en-US" dirty="0"/>
          </a:p>
        </p:txBody>
      </p:sp>
      <p:sp>
        <p:nvSpPr>
          <p:cNvPr id="4" name="Content Placeholder 3"/>
          <p:cNvSpPr>
            <a:spLocks noGrp="1"/>
          </p:cNvSpPr>
          <p:nvPr>
            <p:ph idx="1"/>
          </p:nvPr>
        </p:nvSpPr>
        <p:spPr>
          <a:xfrm>
            <a:off x="581736" y="1523052"/>
            <a:ext cx="8131175" cy="4324350"/>
          </a:xfrm>
        </p:spPr>
        <p:txBody>
          <a:bodyPr/>
          <a:lstStyle/>
          <a:p>
            <a:r>
              <a:rPr lang="en-US" b="0" dirty="0"/>
              <a:t>R</a:t>
            </a:r>
            <a:r>
              <a:rPr lang="en-US" b="0" dirty="0" smtClean="0"/>
              <a:t>easons </a:t>
            </a:r>
            <a:r>
              <a:rPr lang="en-US" b="0" dirty="0"/>
              <a:t>to examine the timing behavior of a </a:t>
            </a:r>
            <a:r>
              <a:rPr lang="en-US" b="0" dirty="0" err="1" smtClean="0"/>
              <a:t>datapath</a:t>
            </a:r>
            <a:r>
              <a:rPr lang="en-US" b="0" dirty="0" smtClean="0"/>
              <a:t> and </a:t>
            </a:r>
            <a:r>
              <a:rPr lang="en-US" b="0" dirty="0"/>
              <a:t>control circuit.  </a:t>
            </a:r>
            <a:endParaRPr lang="en-US" b="0" dirty="0" smtClean="0"/>
          </a:p>
          <a:p>
            <a:pPr marL="863600" lvl="1" indent="-457200">
              <a:buFont typeface="+mj-lt"/>
              <a:buAutoNum type="arabicPeriod"/>
            </a:pPr>
            <a:r>
              <a:rPr lang="en-US" b="0" dirty="0" smtClean="0"/>
              <a:t>First</a:t>
            </a:r>
            <a:r>
              <a:rPr lang="en-US" b="0" dirty="0"/>
              <a:t>, so that we can make informed predictions </a:t>
            </a:r>
            <a:r>
              <a:rPr lang="en-US" b="0" dirty="0" smtClean="0"/>
              <a:t>about the </a:t>
            </a:r>
            <a:r>
              <a:rPr lang="en-US" b="0" dirty="0"/>
              <a:t>expected clocking frequency of our circuits.  </a:t>
            </a:r>
            <a:endParaRPr lang="en-US" b="0" dirty="0" smtClean="0"/>
          </a:p>
          <a:p>
            <a:pPr marL="863600" lvl="1" indent="-457200">
              <a:buFont typeface="+mj-lt"/>
              <a:buAutoNum type="arabicPeriod"/>
            </a:pPr>
            <a:r>
              <a:rPr lang="en-US" b="0" dirty="0" smtClean="0"/>
              <a:t>Second</a:t>
            </a:r>
            <a:r>
              <a:rPr lang="en-US" b="0" dirty="0"/>
              <a:t>, so that we </a:t>
            </a:r>
            <a:r>
              <a:rPr lang="en-US" b="0" dirty="0" smtClean="0"/>
              <a:t>can identify </a:t>
            </a:r>
            <a:r>
              <a:rPr lang="en-US" b="0" dirty="0"/>
              <a:t>critical paths in our circuit.  </a:t>
            </a:r>
            <a:endParaRPr lang="en-US" b="0" dirty="0" smtClean="0"/>
          </a:p>
          <a:p>
            <a:pPr marL="863600" lvl="1" indent="-457200">
              <a:buFont typeface="+mj-lt"/>
              <a:buAutoNum type="arabicPeriod"/>
            </a:pPr>
            <a:r>
              <a:rPr lang="en-US" b="0" dirty="0" smtClean="0"/>
              <a:t>Third</a:t>
            </a:r>
            <a:r>
              <a:rPr lang="en-US" b="0" dirty="0"/>
              <a:t>, so that we can develop </a:t>
            </a:r>
            <a:r>
              <a:rPr lang="en-US" b="0" dirty="0" smtClean="0"/>
              <a:t>our intuition </a:t>
            </a:r>
            <a:r>
              <a:rPr lang="en-US" b="0" dirty="0"/>
              <a:t>about the operation of these complex circuits.</a:t>
            </a:r>
            <a:endParaRPr lang="en-US" b="0" dirty="0" smtClean="0"/>
          </a:p>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5</a:t>
            </a:fld>
            <a:endParaRPr lang="en-US" dirty="0">
              <a:solidFill>
                <a:srgbClr val="000000"/>
              </a:solidFill>
            </a:endParaRPr>
          </a:p>
        </p:txBody>
      </p:sp>
    </p:spTree>
    <p:extLst>
      <p:ext uri="{BB962C8B-B14F-4D97-AF65-F5344CB8AC3E}">
        <p14:creationId xmlns:p14="http://schemas.microsoft.com/office/powerpoint/2010/main" val="678746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Datapath</a:t>
            </a:r>
            <a:r>
              <a:rPr lang="en-US" dirty="0"/>
              <a:t> and </a:t>
            </a:r>
            <a:r>
              <a:rPr lang="en-US" dirty="0" smtClean="0"/>
              <a:t>Control - Timing</a:t>
            </a:r>
            <a:endParaRPr lang="en-US" dirty="0"/>
          </a:p>
        </p:txBody>
      </p:sp>
      <p:sp>
        <p:nvSpPr>
          <p:cNvPr id="4" name="Content Placeholder 3"/>
          <p:cNvSpPr>
            <a:spLocks noGrp="1"/>
          </p:cNvSpPr>
          <p:nvPr>
            <p:ph idx="1"/>
          </p:nvPr>
        </p:nvSpPr>
        <p:spPr>
          <a:xfrm>
            <a:off x="581736" y="1523052"/>
            <a:ext cx="8131175" cy="4324350"/>
          </a:xfrm>
        </p:spPr>
        <p:txBody>
          <a:bodyPr/>
          <a:lstStyle/>
          <a:p>
            <a:r>
              <a:rPr lang="en-US" b="0" dirty="0" smtClean="0"/>
              <a:t>Circuit from Lesson 10 – Search algorithm for minimum</a:t>
            </a:r>
            <a:endParaRPr lang="en-US" b="0" dirty="0" smtClean="0"/>
          </a:p>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6</a:t>
            </a:fld>
            <a:endParaRPr lang="en-US" dirty="0">
              <a:solidFill>
                <a:srgbClr val="000000"/>
              </a:solidFill>
            </a:endParaRPr>
          </a:p>
        </p:txBody>
      </p:sp>
      <p:pic>
        <p:nvPicPr>
          <p:cNvPr id="1026" name="Picture 2" descr="http://ece.ninja/383/lecture/img/lecture11-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532" y="2272473"/>
            <a:ext cx="8538049" cy="4146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4216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Datapath</a:t>
            </a:r>
            <a:r>
              <a:rPr lang="en-US" dirty="0"/>
              <a:t> and </a:t>
            </a:r>
            <a:r>
              <a:rPr lang="en-US" dirty="0" smtClean="0"/>
              <a:t>Control - Timing</a:t>
            </a:r>
            <a:endParaRPr lang="en-US" dirty="0"/>
          </a:p>
        </p:txBody>
      </p:sp>
      <p:sp>
        <p:nvSpPr>
          <p:cNvPr id="4" name="Content Placeholder 3"/>
          <p:cNvSpPr>
            <a:spLocks noGrp="1"/>
          </p:cNvSpPr>
          <p:nvPr>
            <p:ph idx="1"/>
          </p:nvPr>
        </p:nvSpPr>
        <p:spPr>
          <a:xfrm>
            <a:off x="581736" y="1523052"/>
            <a:ext cx="8131175" cy="4324350"/>
          </a:xfrm>
        </p:spPr>
        <p:txBody>
          <a:bodyPr/>
          <a:lstStyle/>
          <a:p>
            <a:r>
              <a:rPr lang="en-US" b="0" dirty="0" err="1" smtClean="0"/>
              <a:t>T</a:t>
            </a:r>
            <a:r>
              <a:rPr lang="en-US" b="0" baseline="-25000" dirty="0" err="1" smtClean="0"/>
              <a:t>p</a:t>
            </a:r>
            <a:r>
              <a:rPr lang="en-US" b="0" dirty="0" smtClean="0"/>
              <a:t>(A) – </a:t>
            </a:r>
            <a:r>
              <a:rPr lang="en-US" b="0" dirty="0" err="1" smtClean="0"/>
              <a:t>T</a:t>
            </a:r>
            <a:r>
              <a:rPr lang="en-US" b="0" baseline="-25000" dirty="0" err="1" smtClean="0"/>
              <a:t>pd</a:t>
            </a:r>
            <a:r>
              <a:rPr lang="en-US" b="0" dirty="0" smtClean="0"/>
              <a:t>(FF) – Propagation Delay of Flip Flops</a:t>
            </a:r>
          </a:p>
          <a:p>
            <a:pPr lvl="1"/>
            <a:r>
              <a:rPr lang="en-US" b="0" dirty="0" smtClean="0"/>
              <a:t>FF is input to OEs</a:t>
            </a:r>
          </a:p>
          <a:p>
            <a:r>
              <a:rPr lang="en-US" b="0" dirty="0" err="1" smtClean="0"/>
              <a:t>T</a:t>
            </a:r>
            <a:r>
              <a:rPr lang="en-US" b="0" baseline="-25000" dirty="0" err="1" smtClean="0"/>
              <a:t>p</a:t>
            </a:r>
            <a:r>
              <a:rPr lang="en-US" b="0" dirty="0" smtClean="0"/>
              <a:t>(B) </a:t>
            </a:r>
            <a:r>
              <a:rPr lang="en-US" b="0" dirty="0"/>
              <a:t>– </a:t>
            </a:r>
            <a:r>
              <a:rPr lang="en-US" b="0" dirty="0" err="1" smtClean="0"/>
              <a:t>Q</a:t>
            </a:r>
            <a:r>
              <a:rPr lang="en-US" b="0" baseline="-25000" dirty="0" err="1" smtClean="0"/>
              <a:t>valid</a:t>
            </a:r>
            <a:r>
              <a:rPr lang="en-US" b="0" dirty="0" smtClean="0"/>
              <a:t> </a:t>
            </a:r>
            <a:r>
              <a:rPr lang="en-US" b="0" dirty="0"/>
              <a:t>– </a:t>
            </a:r>
            <a:r>
              <a:rPr lang="en-US" b="0" dirty="0" smtClean="0"/>
              <a:t>OEs assert their new values</a:t>
            </a:r>
            <a:endParaRPr lang="en-US" b="0" dirty="0"/>
          </a:p>
          <a:p>
            <a:r>
              <a:rPr lang="en-US" b="0" dirty="0" err="1" smtClean="0"/>
              <a:t>T</a:t>
            </a:r>
            <a:r>
              <a:rPr lang="en-US" b="0" baseline="-25000" dirty="0" err="1" smtClean="0"/>
              <a:t>p</a:t>
            </a:r>
            <a:r>
              <a:rPr lang="en-US" b="0" dirty="0" smtClean="0"/>
              <a:t>(C) </a:t>
            </a:r>
            <a:r>
              <a:rPr lang="en-US" b="0" dirty="0"/>
              <a:t>– </a:t>
            </a:r>
            <a:r>
              <a:rPr lang="en-US" b="0" dirty="0" err="1" smtClean="0"/>
              <a:t>SW</a:t>
            </a:r>
            <a:r>
              <a:rPr lang="en-US" b="0" baseline="-25000" dirty="0" err="1" smtClean="0"/>
              <a:t>valid</a:t>
            </a:r>
            <a:r>
              <a:rPr lang="en-US" b="0" dirty="0" smtClean="0"/>
              <a:t> – </a:t>
            </a:r>
            <a:r>
              <a:rPr lang="en-US" b="0" dirty="0"/>
              <a:t> time difference between the application of a valid control word to the </a:t>
            </a:r>
            <a:r>
              <a:rPr lang="en-US" b="0" dirty="0" err="1"/>
              <a:t>datapath</a:t>
            </a:r>
            <a:r>
              <a:rPr lang="en-US" b="0" dirty="0"/>
              <a:t> and the status input to the control unit becoming </a:t>
            </a:r>
            <a:r>
              <a:rPr lang="en-US" b="0" dirty="0" smtClean="0"/>
              <a:t>valid</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7</a:t>
            </a:fld>
            <a:endParaRPr lang="en-US" dirty="0">
              <a:solidFill>
                <a:srgbClr val="000000"/>
              </a:solidFill>
            </a:endParaRPr>
          </a:p>
        </p:txBody>
      </p:sp>
      <p:pic>
        <p:nvPicPr>
          <p:cNvPr id="2050" name="Picture 2" descr="http://ece.ninja/383/lecture/img/lecture11-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611" y="4495821"/>
            <a:ext cx="7581900" cy="192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846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Datapath</a:t>
            </a:r>
            <a:r>
              <a:rPr lang="en-US" dirty="0"/>
              <a:t> and </a:t>
            </a:r>
            <a:r>
              <a:rPr lang="en-US" dirty="0" smtClean="0"/>
              <a:t>Control - Timing</a:t>
            </a:r>
            <a:endParaRPr lang="en-US" dirty="0"/>
          </a:p>
        </p:txBody>
      </p:sp>
      <p:sp>
        <p:nvSpPr>
          <p:cNvPr id="4" name="Content Placeholder 3"/>
          <p:cNvSpPr>
            <a:spLocks noGrp="1"/>
          </p:cNvSpPr>
          <p:nvPr>
            <p:ph idx="1"/>
          </p:nvPr>
        </p:nvSpPr>
        <p:spPr>
          <a:xfrm>
            <a:off x="581736" y="1523052"/>
            <a:ext cx="8131175" cy="4324350"/>
          </a:xfrm>
        </p:spPr>
        <p:txBody>
          <a:bodyPr/>
          <a:lstStyle/>
          <a:p>
            <a:r>
              <a:rPr lang="en-US" b="0" dirty="0" err="1" smtClean="0"/>
              <a:t>T</a:t>
            </a:r>
            <a:r>
              <a:rPr lang="en-US" b="0" baseline="-25000" dirty="0" err="1" smtClean="0"/>
              <a:t>p</a:t>
            </a:r>
            <a:r>
              <a:rPr lang="en-US" b="0" dirty="0" smtClean="0"/>
              <a:t>(D) – </a:t>
            </a:r>
            <a:r>
              <a:rPr lang="en-US" b="0" dirty="0" err="1" smtClean="0"/>
              <a:t>D</a:t>
            </a:r>
            <a:r>
              <a:rPr lang="en-US" b="0" baseline="-25000" dirty="0" err="1" smtClean="0"/>
              <a:t>valid</a:t>
            </a:r>
            <a:r>
              <a:rPr lang="en-US" b="0" dirty="0" smtClean="0"/>
              <a:t> – </a:t>
            </a:r>
            <a:r>
              <a:rPr lang="en-US" b="0" dirty="0"/>
              <a:t>delay between the status inputs becoming valid and the MIEs becoming </a:t>
            </a:r>
            <a:r>
              <a:rPr lang="en-US" b="0" dirty="0" smtClean="0"/>
              <a:t>valid</a:t>
            </a:r>
          </a:p>
          <a:p>
            <a:r>
              <a:rPr lang="en-US" b="0" dirty="0" err="1" smtClean="0"/>
              <a:t>T</a:t>
            </a:r>
            <a:r>
              <a:rPr lang="en-US" b="0" baseline="-25000" dirty="0" err="1" smtClean="0"/>
              <a:t>p</a:t>
            </a:r>
            <a:r>
              <a:rPr lang="en-US" b="0" dirty="0" smtClean="0"/>
              <a:t>(E) – </a:t>
            </a:r>
            <a:r>
              <a:rPr lang="en-US" b="0" dirty="0" err="1" smtClean="0"/>
              <a:t>T</a:t>
            </a:r>
            <a:r>
              <a:rPr lang="en-US" b="0" baseline="-25000" dirty="0" err="1" smtClean="0"/>
              <a:t>setup</a:t>
            </a:r>
            <a:r>
              <a:rPr lang="en-US" b="0" dirty="0" smtClean="0"/>
              <a:t> – </a:t>
            </a:r>
            <a:r>
              <a:rPr lang="en-US" b="0" dirty="0"/>
              <a:t>Once the memory inputs have stabilized, they must be allowed some setup time</a:t>
            </a:r>
            <a:endParaRPr lang="en-US" b="0" dirty="0" smtClean="0"/>
          </a:p>
          <a:p>
            <a:endParaRPr lang="en-US" b="0" dirty="0" smtClean="0"/>
          </a:p>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8</a:t>
            </a:fld>
            <a:endParaRPr lang="en-US" dirty="0">
              <a:solidFill>
                <a:srgbClr val="000000"/>
              </a:solidFill>
            </a:endParaRPr>
          </a:p>
        </p:txBody>
      </p:sp>
      <p:pic>
        <p:nvPicPr>
          <p:cNvPr id="2050" name="Picture 2" descr="http://ece.ninja/383/lecture/img/lecture11-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611" y="4495821"/>
            <a:ext cx="7581900" cy="192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7703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cap="none" dirty="0" smtClean="0"/>
              <a:t>VHDL Instantiation</a:t>
            </a:r>
            <a:endParaRPr lang="en-US" cap="none" dirty="0"/>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9</a:t>
            </a:fld>
            <a:endParaRPr lang="en-US" dirty="0">
              <a:solidFill>
                <a:srgbClr val="000000"/>
              </a:solidFill>
            </a:endParaRPr>
          </a:p>
        </p:txBody>
      </p:sp>
    </p:spTree>
    <p:extLst>
      <p:ext uri="{BB962C8B-B14F-4D97-AF65-F5344CB8AC3E}">
        <p14:creationId xmlns:p14="http://schemas.microsoft.com/office/powerpoint/2010/main" val="1303671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8945</TotalTime>
  <Words>1032</Words>
  <Application>Microsoft Office PowerPoint</Application>
  <PresentationFormat>On-screen Show (4:3)</PresentationFormat>
  <Paragraphs>149</Paragraphs>
  <Slides>20</Slides>
  <Notes>1</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Office Theme</vt:lpstr>
      <vt:lpstr>1_Blank Presentation</vt:lpstr>
      <vt:lpstr>ECE 383 – Embedded Computer Systems II Lecture 11 – Datapath and Control</vt:lpstr>
      <vt:lpstr>Lesson Outline</vt:lpstr>
      <vt:lpstr>Datapath and Control - Timing</vt:lpstr>
      <vt:lpstr>Datapath and Control - Timing</vt:lpstr>
      <vt:lpstr>Datapath and Control - Timing</vt:lpstr>
      <vt:lpstr>Datapath and Control - Timing</vt:lpstr>
      <vt:lpstr>Datapath and Control - Timing</vt:lpstr>
      <vt:lpstr>Datapath and Control - Timing</vt:lpstr>
      <vt:lpstr>VHDL Instantiation</vt:lpstr>
      <vt:lpstr>VHDL Instantiation</vt:lpstr>
      <vt:lpstr>VHDL Instantiation</vt:lpstr>
      <vt:lpstr>Unused outputs and open keyword</vt:lpstr>
      <vt:lpstr>Subvectors and Concatenation</vt:lpstr>
      <vt:lpstr>Subvectors and Concatenation</vt:lpstr>
      <vt:lpstr>Keyboard Serial to Parallel Converter</vt:lpstr>
      <vt:lpstr>Keyboard Serial to Parallel Converter</vt:lpstr>
      <vt:lpstr>Keyboard Serial to Parallel Converter</vt:lpstr>
      <vt:lpstr>Keyboard Serial to Parallel Converter</vt:lpstr>
      <vt:lpstr>Unused outputs and open keyword</vt:lpstr>
      <vt:lpstr>Unused outputs and open keyword</vt:lpstr>
    </vt:vector>
  </TitlesOfParts>
  <Company>usafa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Falkinburg, Jeffrey L Capt USAF USAFA USAFA/DFEC</dc:creator>
  <cp:lastModifiedBy>Falkinburg</cp:lastModifiedBy>
  <cp:revision>421</cp:revision>
  <cp:lastPrinted>2014-08-12T17:37:01Z</cp:lastPrinted>
  <dcterms:created xsi:type="dcterms:W3CDTF">2001-06-27T14:08:57Z</dcterms:created>
  <dcterms:modified xsi:type="dcterms:W3CDTF">2016-02-08T03:14:19Z</dcterms:modified>
</cp:coreProperties>
</file>