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17"/>
  </p:notesMasterIdLst>
  <p:handoutMasterIdLst>
    <p:handoutMasterId r:id="rId18"/>
  </p:handoutMasterIdLst>
  <p:sldIdLst>
    <p:sldId id="369" r:id="rId3"/>
    <p:sldId id="300" r:id="rId4"/>
    <p:sldId id="356" r:id="rId5"/>
    <p:sldId id="358" r:id="rId6"/>
    <p:sldId id="359" r:id="rId7"/>
    <p:sldId id="360" r:id="rId8"/>
    <p:sldId id="361" r:id="rId9"/>
    <p:sldId id="362" r:id="rId10"/>
    <p:sldId id="363" r:id="rId11"/>
    <p:sldId id="364" r:id="rId12"/>
    <p:sldId id="365" r:id="rId13"/>
    <p:sldId id="366" r:id="rId14"/>
    <p:sldId id="367" r:id="rId15"/>
    <p:sldId id="368" r:id="rId16"/>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0" d="100"/>
          <a:sy n="70" d="100"/>
        </p:scale>
        <p:origin x="-13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19 March 2017</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3/19/2017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3/19/2017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eewiki.net/display/LOGIC/IIR+Filter+Design+in+VHDL+Targeted+for+18-Bit,+48+KHz+Audio+Signal+Use"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en.wikipedia.org/wiki/Digital_biquad_filter"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a:effectLst/>
                <a:latin typeface="Trebuchet MS" panose="020B0603020202020204" pitchFamily="34" charset="0"/>
              </a:rPr>
              <a:t>ECE 383 – Embedded Computer Systems II</a:t>
            </a:r>
            <a:br>
              <a:rPr lang="en-US" sz="4000" kern="0" dirty="0">
                <a:effectLst/>
                <a:latin typeface="Trebuchet MS" panose="020B0603020202020204" pitchFamily="34" charset="0"/>
              </a:rPr>
            </a:br>
            <a:r>
              <a:rPr lang="en-US" sz="3600" kern="0" dirty="0">
                <a:effectLst/>
                <a:latin typeface="Trebuchet MS" panose="020B0603020202020204" pitchFamily="34" charset="0"/>
              </a:rPr>
              <a:t>Lecture 26 – Digital Low Pass Filter</a:t>
            </a: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4159624" y="4743733"/>
            <a:ext cx="4508500" cy="1489075"/>
          </a:xfrm>
        </p:spPr>
        <p:txBody>
          <a:bodyPr anchor="ctr">
            <a:normAutofit lnSpcReduction="10000"/>
          </a:bodyPr>
          <a:lstStyle>
            <a:lvl1pPr marL="0" indent="0" algn="r">
              <a:buFont typeface="Wingdings" pitchFamily="2" charset="2"/>
              <a:buNone/>
              <a:defRPr/>
            </a:lvl1pPr>
          </a:lstStyle>
          <a:p>
            <a:r>
              <a:rPr lang="en-US" dirty="0" smtClean="0"/>
              <a:t>Maj Jeffrey </a:t>
            </a:r>
            <a:r>
              <a:rPr lang="en-US" dirty="0"/>
              <a:t>Falkinburg</a:t>
            </a:r>
            <a:br>
              <a:rPr lang="en-US" dirty="0"/>
            </a:br>
            <a:r>
              <a:rPr lang="en-US" dirty="0"/>
              <a:t>Room 2E46E</a:t>
            </a:r>
            <a:br>
              <a:rPr lang="en-US" dirty="0"/>
            </a:br>
            <a:r>
              <a:rPr lang="en-US" dirty="0" smtClean="0"/>
              <a:t>333-9193</a:t>
            </a: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146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t>
            </a:r>
            <a:r>
              <a:rPr lang="en-US" dirty="0" smtClean="0"/>
              <a:t>Point</a:t>
            </a:r>
            <a:r>
              <a:rPr lang="en-US" dirty="0"/>
              <a:t> </a:t>
            </a:r>
            <a:r>
              <a:rPr lang="en-US" dirty="0" smtClean="0"/>
              <a:t>Tab</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pic>
        <p:nvPicPr>
          <p:cNvPr id="6146" name="Picture 2" descr="http://ece.ninja/383/lecture/img/lecture26-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43" y="1814160"/>
            <a:ext cx="8282904" cy="460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804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b="0" dirty="0"/>
              <a:t>I borrowed code from </a:t>
            </a:r>
            <a:r>
              <a:rPr lang="en-US" b="0" dirty="0" err="1">
                <a:hlinkClick r:id="rId2"/>
              </a:rPr>
              <a:t>eewiki</a:t>
            </a:r>
            <a:r>
              <a:rPr lang="en-US" b="0" dirty="0"/>
              <a:t> for the filter linked </a:t>
            </a:r>
            <a:r>
              <a:rPr lang="en-US" b="0" dirty="0" smtClean="0"/>
              <a:t>here.</a:t>
            </a:r>
            <a:r>
              <a:rPr lang="en-US" b="0" dirty="0"/>
              <a:t> </a:t>
            </a:r>
            <a:endParaRPr lang="en-US" b="0" dirty="0" smtClean="0"/>
          </a:p>
          <a:p>
            <a:pPr marL="0" indent="0">
              <a:buNone/>
            </a:pPr>
            <a:r>
              <a:rPr lang="en-US" sz="1400" b="0" dirty="0"/>
              <a:t>------------------------------------------------------------------</a:t>
            </a:r>
          </a:p>
          <a:p>
            <a:pPr marL="0" indent="0">
              <a:buNone/>
            </a:pPr>
            <a:r>
              <a:rPr lang="en-US" sz="1400" b="0" dirty="0"/>
              <a:t>--	Low pass  2nd order </a:t>
            </a:r>
            <a:r>
              <a:rPr lang="en-US" sz="1400" b="0" dirty="0" err="1"/>
              <a:t>butterworth</a:t>
            </a:r>
            <a:r>
              <a:rPr lang="en-US" sz="1400" b="0" dirty="0"/>
              <a:t> filter with  </a:t>
            </a:r>
          </a:p>
          <a:p>
            <a:pPr marL="0" indent="0">
              <a:buNone/>
            </a:pPr>
            <a:r>
              <a:rPr lang="en-US" sz="1400" b="0" dirty="0"/>
              <a:t>--	f0 = 1000Hz, Fs = 48000Hz</a:t>
            </a:r>
          </a:p>
          <a:p>
            <a:pPr marL="0" indent="0">
              <a:buNone/>
            </a:pPr>
            <a:r>
              <a:rPr lang="en-US" sz="1400" b="0" dirty="0"/>
              <a:t>------------------------------------------------------------------</a:t>
            </a:r>
          </a:p>
          <a:p>
            <a:pPr marL="0" indent="0">
              <a:buNone/>
            </a:pPr>
            <a:r>
              <a:rPr lang="en-US" sz="1400" b="0" dirty="0"/>
              <a:t>left_filter_lpf500: entity </a:t>
            </a:r>
            <a:r>
              <a:rPr lang="en-US" sz="1400" b="0" dirty="0" err="1"/>
              <a:t>work.IIR_Biquad</a:t>
            </a:r>
            <a:r>
              <a:rPr lang="en-US" sz="1400" b="0" dirty="0"/>
              <a:t>(arch)</a:t>
            </a:r>
          </a:p>
          <a:p>
            <a:pPr marL="0" indent="0">
              <a:buNone/>
            </a:pPr>
            <a:r>
              <a:rPr lang="en-US" sz="1400" b="0" dirty="0"/>
              <a:t>generic map(</a:t>
            </a:r>
          </a:p>
          <a:p>
            <a:pPr marL="0" indent="0">
              <a:buNone/>
            </a:pPr>
            <a:r>
              <a:rPr lang="en-US" sz="1400" b="0" dirty="0"/>
              <a:t>	Coef_b0 =&gt; B"00_00_0000_0100_0000_0010_1001_0110_1101",	-- +</a:t>
            </a:r>
            <a:r>
              <a:rPr lang="en-US" sz="1400" b="0" dirty="0" smtClean="0"/>
              <a:t>0.003916127</a:t>
            </a:r>
            <a:endParaRPr lang="en-US" sz="1400" b="0" dirty="0"/>
          </a:p>
          <a:p>
            <a:pPr marL="0" indent="0">
              <a:buNone/>
            </a:pPr>
            <a:r>
              <a:rPr lang="en-US" sz="1400" b="0" dirty="0"/>
              <a:t>	Coef_b1 =&gt; B"00_00_0000_1000_0000_0101_0010_1101_1010",	-- +</a:t>
            </a:r>
            <a:r>
              <a:rPr lang="en-US" sz="1400" b="0" dirty="0" smtClean="0"/>
              <a:t>0.007832253</a:t>
            </a:r>
            <a:endParaRPr lang="en-US" sz="1400" b="0" dirty="0"/>
          </a:p>
          <a:p>
            <a:pPr marL="0" indent="0">
              <a:buNone/>
            </a:pPr>
            <a:r>
              <a:rPr lang="en-US" sz="1400" b="0" dirty="0"/>
              <a:t>	Coef_b2 =&gt; B"00_00_0000_0100_0000_0010_1001_0110_1101",	-- +0.003916127	</a:t>
            </a:r>
            <a:r>
              <a:rPr lang="en-US" sz="1400" b="0" dirty="0" smtClean="0"/>
              <a:t>Coef_a1 </a:t>
            </a:r>
            <a:r>
              <a:rPr lang="en-US" sz="1400" b="0" dirty="0"/>
              <a:t>=&gt; B"10_00_1011_1101_0001_0111_0011_1010_0010",	-- -1.815341083	</a:t>
            </a:r>
            <a:r>
              <a:rPr lang="en-US" sz="1400" b="0" dirty="0" smtClean="0"/>
              <a:t>Coef_a2 </a:t>
            </a:r>
            <a:r>
              <a:rPr lang="en-US" sz="1400" b="0" dirty="0"/>
              <a:t>=&gt; B"00_11_0101_0010_1111_0011_0010_0001_0001")	-- +0.831005589</a:t>
            </a:r>
          </a:p>
          <a:p>
            <a:pPr marL="0" indent="0">
              <a:buNone/>
            </a:pPr>
            <a:r>
              <a:rPr lang="en-US" sz="1400" b="0" dirty="0"/>
              <a:t>port map </a:t>
            </a:r>
            <a:r>
              <a:rPr lang="en-US" sz="1400" b="0" dirty="0" smtClean="0"/>
              <a:t>(</a:t>
            </a:r>
            <a:r>
              <a:rPr lang="en-US" sz="1400" b="0" dirty="0"/>
              <a:t>	</a:t>
            </a:r>
            <a:r>
              <a:rPr lang="en-US" sz="1400" b="0" dirty="0" err="1"/>
              <a:t>clk</a:t>
            </a:r>
            <a:r>
              <a:rPr lang="en-US" sz="1400" b="0" dirty="0"/>
              <a:t> =&gt; </a:t>
            </a:r>
            <a:r>
              <a:rPr lang="en-US" sz="1400" b="0" dirty="0" err="1"/>
              <a:t>clk</a:t>
            </a:r>
            <a:r>
              <a:rPr lang="en-US" sz="1400" b="0" dirty="0"/>
              <a:t>, 			-- Normal 100Mhz clock</a:t>
            </a:r>
          </a:p>
          <a:p>
            <a:pPr marL="0" indent="0">
              <a:buNone/>
            </a:pPr>
            <a:r>
              <a:rPr lang="en-US" sz="1400" b="0" dirty="0"/>
              <a:t>	</a:t>
            </a:r>
            <a:r>
              <a:rPr lang="en-US" sz="1400" b="0" dirty="0" err="1"/>
              <a:t>n_reset</a:t>
            </a:r>
            <a:r>
              <a:rPr lang="en-US" sz="1400" b="0" dirty="0"/>
              <a:t> =&gt; reset, 		-- Our normal active low reset</a:t>
            </a:r>
          </a:p>
          <a:p>
            <a:pPr marL="0" indent="0">
              <a:buNone/>
            </a:pPr>
            <a:r>
              <a:rPr lang="en-US" sz="1400" b="0" dirty="0"/>
              <a:t>	</a:t>
            </a:r>
            <a:r>
              <a:rPr lang="en-US" sz="1400" b="0" dirty="0" err="1"/>
              <a:t>sample_trig</a:t>
            </a:r>
            <a:r>
              <a:rPr lang="en-US" sz="1400" b="0" dirty="0"/>
              <a:t> =&gt; ready, 		-- This is the ready signal from the AC'97 wrapper</a:t>
            </a:r>
          </a:p>
          <a:p>
            <a:pPr marL="0" indent="0">
              <a:buNone/>
            </a:pPr>
            <a:r>
              <a:rPr lang="en-US" sz="1400" b="0" dirty="0"/>
              <a:t>	</a:t>
            </a:r>
            <a:r>
              <a:rPr lang="en-US" sz="1400" b="0" dirty="0" err="1"/>
              <a:t>X_in</a:t>
            </a:r>
            <a:r>
              <a:rPr lang="en-US" sz="1400" b="0" dirty="0"/>
              <a:t> =&gt; </a:t>
            </a:r>
            <a:r>
              <a:rPr lang="en-US" sz="1400" b="0" dirty="0" err="1"/>
              <a:t>Ladc</a:t>
            </a:r>
            <a:r>
              <a:rPr lang="en-US" sz="1400" b="0" dirty="0"/>
              <a:t>, 			-- The </a:t>
            </a:r>
            <a:r>
              <a:rPr lang="en-US" sz="1400" b="0" dirty="0" err="1"/>
              <a:t>adc</a:t>
            </a:r>
            <a:r>
              <a:rPr lang="en-US" sz="1400" b="0" dirty="0"/>
              <a:t> output from the ac'97 wrapper</a:t>
            </a:r>
          </a:p>
          <a:p>
            <a:pPr marL="0" indent="0">
              <a:buNone/>
            </a:pPr>
            <a:r>
              <a:rPr lang="en-US" sz="1400" b="0" dirty="0"/>
              <a:t>	</a:t>
            </a:r>
            <a:r>
              <a:rPr lang="en-US" sz="1400" b="0" dirty="0" err="1"/>
              <a:t>filter_done</a:t>
            </a:r>
            <a:r>
              <a:rPr lang="en-US" sz="1400" b="0" dirty="0"/>
              <a:t> =&gt; </a:t>
            </a:r>
            <a:r>
              <a:rPr lang="en-US" sz="1400" b="0" dirty="0" err="1"/>
              <a:t>L_done</a:t>
            </a:r>
            <a:r>
              <a:rPr lang="en-US" sz="1400" b="0" dirty="0"/>
              <a:t>, 		-- A status signal from the filter block</a:t>
            </a:r>
          </a:p>
          <a:p>
            <a:pPr marL="0" indent="0">
              <a:buNone/>
            </a:pPr>
            <a:r>
              <a:rPr lang="en-US" sz="1400" b="0" dirty="0"/>
              <a:t>	</a:t>
            </a:r>
            <a:r>
              <a:rPr lang="en-US" sz="1400" b="0" dirty="0" err="1"/>
              <a:t>Y_out</a:t>
            </a:r>
            <a:r>
              <a:rPr lang="en-US" sz="1400" b="0" dirty="0"/>
              <a:t> =&gt; Ladc_lpf1000);		-- The 18-bit filtered output</a:t>
            </a:r>
            <a:endParaRPr lang="en-US" sz="14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1998810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b="0" dirty="0"/>
              <a:t>The VHDL code in the file </a:t>
            </a:r>
            <a:r>
              <a:rPr lang="en-US" b="0" dirty="0" err="1"/>
              <a:t>digitalFilterDemo.vhd</a:t>
            </a:r>
            <a:r>
              <a:rPr lang="en-US" b="0" dirty="0"/>
              <a:t> (linked at top), needs to be paired with the </a:t>
            </a:r>
            <a:r>
              <a:rPr lang="en-US" b="0" dirty="0" smtClean="0"/>
              <a:t>Audio </a:t>
            </a:r>
            <a:r>
              <a:rPr lang="en-US" b="0" smtClean="0"/>
              <a:t>Codec Wrapper </a:t>
            </a:r>
            <a:r>
              <a:rPr lang="en-US" b="0" dirty="0"/>
              <a:t>to produce the block diagram shown below.</a:t>
            </a:r>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pic>
        <p:nvPicPr>
          <p:cNvPr id="7170" name="Picture 2" descr="http://ece.ninja/383/lecture/img/lecture26-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194" y="2658237"/>
            <a:ext cx="7760124" cy="3762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253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29706679"/>
              </p:ext>
            </p:extLst>
          </p:nvPr>
        </p:nvGraphicFramePr>
        <p:xfrm>
          <a:off x="244040" y="2567292"/>
          <a:ext cx="3045070" cy="3575517"/>
        </p:xfrm>
        <a:graphic>
          <a:graphicData uri="http://schemas.openxmlformats.org/drawingml/2006/table">
            <a:tbl>
              <a:tblPr firstRow="1" firstCol="1" bandRow="1">
                <a:tableStyleId>{21E4AEA4-8DFA-4A89-87EB-49C32662AFE0}</a:tableStyleId>
              </a:tblPr>
              <a:tblGrid>
                <a:gridCol w="1188975"/>
                <a:gridCol w="941695"/>
                <a:gridCol w="914400"/>
              </a:tblGrid>
              <a:tr h="592533">
                <a:tc>
                  <a:txBody>
                    <a:bodyPr/>
                    <a:lstStyle/>
                    <a:p>
                      <a:pPr marL="0" marR="0" algn="l">
                        <a:lnSpc>
                          <a:spcPct val="115000"/>
                        </a:lnSpc>
                        <a:spcBef>
                          <a:spcPts val="0"/>
                        </a:spcBef>
                        <a:spcAft>
                          <a:spcPts val="0"/>
                        </a:spcAft>
                      </a:pPr>
                      <a:r>
                        <a:rPr lang="en-US" sz="1400" dirty="0">
                          <a:effectLst/>
                        </a:rPr>
                        <a:t>Frequency</a:t>
                      </a:r>
                    </a:p>
                    <a:p>
                      <a:pPr marL="0" marR="0" algn="l">
                        <a:lnSpc>
                          <a:spcPct val="115000"/>
                        </a:lnSpc>
                        <a:spcBef>
                          <a:spcPts val="0"/>
                        </a:spcBef>
                        <a:spcAft>
                          <a:spcPts val="0"/>
                        </a:spcAft>
                      </a:pPr>
                      <a:r>
                        <a:rPr lang="en-US" sz="1400" dirty="0">
                          <a:effectLst/>
                        </a:rPr>
                        <a:t>Cell B2</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Gain</a:t>
                      </a:r>
                    </a:p>
                    <a:p>
                      <a:pPr marL="0" marR="0" algn="l">
                        <a:lnSpc>
                          <a:spcPct val="115000"/>
                        </a:lnSpc>
                        <a:spcBef>
                          <a:spcPts val="0"/>
                        </a:spcBef>
                        <a:spcAft>
                          <a:spcPts val="0"/>
                        </a:spcAft>
                      </a:pPr>
                      <a:r>
                        <a:rPr lang="en-US" sz="1400">
                          <a:effectLst/>
                        </a:rPr>
                        <a:t>Cell P10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Phase</a:t>
                      </a:r>
                    </a:p>
                    <a:p>
                      <a:pPr marL="0" marR="0" algn="l">
                        <a:lnSpc>
                          <a:spcPct val="115000"/>
                        </a:lnSpc>
                        <a:spcBef>
                          <a:spcPts val="0"/>
                        </a:spcBef>
                        <a:spcAft>
                          <a:spcPts val="0"/>
                        </a:spcAft>
                      </a:pPr>
                      <a:r>
                        <a:rPr lang="en-US" sz="1400">
                          <a:effectLst/>
                        </a:rPr>
                        <a:t>Cell P9</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100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300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500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smtClean="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smtClean="0">
                          <a:effectLst/>
                        </a:rPr>
                        <a:t>1,000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rPr>
                        <a:t>1,300</a:t>
                      </a:r>
                      <a:endParaRPr lang="en-US" sz="1400" dirty="0" smtClean="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rPr>
                        <a:t>1,500</a:t>
                      </a:r>
                      <a:endParaRPr lang="en-US" sz="1400" dirty="0" smtClean="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3,000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5,000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dirty="0">
                          <a:effectLst/>
                        </a:rPr>
                        <a:t>7,000</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10,000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13,000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8582">
                <a:tc>
                  <a:txBody>
                    <a:bodyPr/>
                    <a:lstStyle/>
                    <a:p>
                      <a:pPr marL="0" marR="0" algn="l">
                        <a:lnSpc>
                          <a:spcPct val="115000"/>
                        </a:lnSpc>
                        <a:spcBef>
                          <a:spcPts val="0"/>
                        </a:spcBef>
                        <a:spcAft>
                          <a:spcPts val="0"/>
                        </a:spcAft>
                      </a:pPr>
                      <a:r>
                        <a:rPr lang="en-US" sz="1400">
                          <a:effectLst/>
                        </a:rPr>
                        <a:t>15,000</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dirty="0" smtClean="0"/>
              <a:t>Generate </a:t>
            </a:r>
            <a:r>
              <a:rPr lang="en-US" dirty="0"/>
              <a:t>the data in the table </a:t>
            </a:r>
            <a:r>
              <a:rPr lang="en-US" dirty="0" smtClean="0"/>
              <a:t>using </a:t>
            </a:r>
            <a:r>
              <a:rPr lang="en-US" dirty="0"/>
              <a:t>the “second order” </a:t>
            </a:r>
            <a:r>
              <a:rPr lang="en-US" dirty="0" smtClean="0"/>
              <a:t>tab and plot the </a:t>
            </a:r>
            <a:r>
              <a:rPr lang="en-US" dirty="0"/>
              <a:t>phase and magnitude plots.</a:t>
            </a:r>
          </a:p>
          <a:p>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4710" y="2320119"/>
            <a:ext cx="5375500" cy="4104465"/>
          </a:xfrm>
          <a:prstGeom prst="rect">
            <a:avLst/>
          </a:prstGeom>
          <a:noFill/>
          <a:ln>
            <a:noFill/>
          </a:ln>
        </p:spPr>
      </p:pic>
    </p:spTree>
    <p:extLst>
      <p:ext uri="{BB962C8B-B14F-4D97-AF65-F5344CB8AC3E}">
        <p14:creationId xmlns:p14="http://schemas.microsoft.com/office/powerpoint/2010/main" val="2036955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VHDL</a:t>
            </a:r>
          </a:p>
        </p:txBody>
      </p:sp>
      <p:sp>
        <p:nvSpPr>
          <p:cNvPr id="4" name="Content Placeholder 3"/>
          <p:cNvSpPr>
            <a:spLocks noGrp="1"/>
          </p:cNvSpPr>
          <p:nvPr>
            <p:ph idx="1"/>
          </p:nvPr>
        </p:nvSpPr>
        <p:spPr>
          <a:xfrm>
            <a:off x="581736" y="1523052"/>
            <a:ext cx="8131175" cy="4324350"/>
          </a:xfrm>
        </p:spPr>
        <p:txBody>
          <a:bodyPr/>
          <a:lstStyle/>
          <a:p>
            <a:r>
              <a:rPr lang="en-US" dirty="0"/>
              <a:t>Use the equations presented in class to generate the </a:t>
            </a:r>
            <a:r>
              <a:rPr lang="en-US" dirty="0" smtClean="0"/>
              <a:t>coefficients for </a:t>
            </a:r>
            <a:r>
              <a:rPr lang="en-US" dirty="0"/>
              <a:t>a </a:t>
            </a:r>
            <a:r>
              <a:rPr lang="en-US" dirty="0" smtClean="0"/>
              <a:t>2</a:t>
            </a:r>
            <a:r>
              <a:rPr lang="en-US" baseline="30000" dirty="0" smtClean="0"/>
              <a:t>nd</a:t>
            </a:r>
            <a:r>
              <a:rPr lang="en-US" dirty="0" smtClean="0"/>
              <a:t> </a:t>
            </a:r>
            <a:r>
              <a:rPr lang="en-US" dirty="0"/>
              <a:t>order low pass filter with a cut-off frequency of 300Hz</a:t>
            </a:r>
            <a:r>
              <a:rPr lang="en-US" dirty="0" smtClean="0"/>
              <a:t>.</a:t>
            </a:r>
          </a:p>
          <a:p>
            <a:endParaRPr lang="en-US" b="0" dirty="0"/>
          </a:p>
          <a:p>
            <a:endParaRPr lang="en-US" b="0" dirty="0" smtClean="0"/>
          </a:p>
          <a:p>
            <a:endParaRPr lang="en-US" b="0" dirty="0" smtClean="0"/>
          </a:p>
          <a:p>
            <a:endParaRPr lang="en-US" b="0" dirty="0"/>
          </a:p>
          <a:p>
            <a:r>
              <a:rPr lang="en-US" dirty="0" smtClean="0"/>
              <a:t>Build </a:t>
            </a:r>
            <a:r>
              <a:rPr lang="en-US" dirty="0"/>
              <a:t>a project around the VHDL code for this lesson.  Plug the coefficients for your filter above into the right channel filter.  Synthesize your design, download and listen to the difference between the left and right audio channels.</a:t>
            </a:r>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44060824"/>
              </p:ext>
            </p:extLst>
          </p:nvPr>
        </p:nvGraphicFramePr>
        <p:xfrm>
          <a:off x="976045" y="2702256"/>
          <a:ext cx="6639407" cy="1814370"/>
        </p:xfrm>
        <a:graphic>
          <a:graphicData uri="http://schemas.openxmlformats.org/drawingml/2006/table">
            <a:tbl>
              <a:tblPr firstRow="1" firstCol="1" bandRow="1">
                <a:tableStyleId>{21E4AEA4-8DFA-4A89-87EB-49C32662AFE0}</a:tableStyleId>
              </a:tblPr>
              <a:tblGrid>
                <a:gridCol w="1246682"/>
                <a:gridCol w="1563317"/>
                <a:gridCol w="3829408"/>
              </a:tblGrid>
              <a:tr h="376585">
                <a:tc>
                  <a:txBody>
                    <a:bodyPr/>
                    <a:lstStyle/>
                    <a:p>
                      <a:pPr marL="0" marR="0" algn="l">
                        <a:lnSpc>
                          <a:spcPct val="115000"/>
                        </a:lnSpc>
                        <a:spcBef>
                          <a:spcPts val="0"/>
                        </a:spcBef>
                        <a:spcAft>
                          <a:spcPts val="0"/>
                        </a:spcAft>
                      </a:pPr>
                      <a:r>
                        <a:rPr lang="en-US" sz="1600" dirty="0">
                          <a:effectLst/>
                        </a:rPr>
                        <a:t>Coefficient</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Decimal</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Fixed Point</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X[n-2]</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X[n-1]</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X[n-0]</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Y[n-1]</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a:effectLst/>
                        </a:rPr>
                        <a:t> </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557">
                <a:tc>
                  <a:txBody>
                    <a:bodyPr/>
                    <a:lstStyle/>
                    <a:p>
                      <a:pPr marL="0" marR="0" algn="l">
                        <a:lnSpc>
                          <a:spcPct val="115000"/>
                        </a:lnSpc>
                        <a:spcBef>
                          <a:spcPts val="0"/>
                        </a:spcBef>
                        <a:spcAft>
                          <a:spcPts val="0"/>
                        </a:spcAft>
                      </a:pPr>
                      <a:r>
                        <a:rPr lang="en-US" sz="1600">
                          <a:effectLst/>
                        </a:rPr>
                        <a:t>Y[n-2]</a:t>
                      </a:r>
                      <a:endParaRPr lang="en-US"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600" dirty="0">
                          <a:effectLst/>
                        </a:rPr>
                        <a:t> </a:t>
                      </a:r>
                      <a:endParaRPr lang="en-US"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7852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Project Proposals Revisions Due Today</a:t>
            </a:r>
          </a:p>
          <a:p>
            <a:pPr eaLnBrk="1" hangingPunct="1">
              <a:lnSpc>
                <a:spcPct val="80000"/>
              </a:lnSpc>
            </a:pPr>
            <a:endParaRPr lang="en-US" dirty="0" smtClean="0"/>
          </a:p>
          <a:p>
            <a:pPr eaLnBrk="1" hangingPunct="1">
              <a:lnSpc>
                <a:spcPct val="80000"/>
              </a:lnSpc>
            </a:pPr>
            <a:r>
              <a:rPr lang="en-US" dirty="0" smtClean="0"/>
              <a:t>Digital Low Pass Filter</a:t>
            </a:r>
          </a:p>
          <a:p>
            <a:pPr lvl="1" eaLnBrk="1" hangingPunct="1">
              <a:lnSpc>
                <a:spcPct val="80000"/>
              </a:lnSpc>
            </a:pPr>
            <a:r>
              <a:rPr lang="en-US" dirty="0" smtClean="0"/>
              <a:t>Digital Filter in Theory</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chorCtr="0"/>
          <a:lstStyle/>
          <a:p>
            <a:r>
              <a:rPr lang="en-US" cap="none" dirty="0" smtClean="0"/>
              <a:t>Digital Filter in Theory</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In today's class we will be building filters. </a:t>
            </a:r>
            <a:endParaRPr lang="en-US" b="0" dirty="0" smtClean="0"/>
          </a:p>
          <a:p>
            <a:r>
              <a:rPr lang="en-US" b="0" dirty="0" smtClean="0"/>
              <a:t>Our </a:t>
            </a:r>
            <a:r>
              <a:rPr lang="en-US" b="0" dirty="0"/>
              <a:t>filters are called Infinite Impulse Response filter (IIR) because if they are given an impulse as an input signal, it will "ring" forever (i.e., have an infinite impulse response). From </a:t>
            </a:r>
            <a:r>
              <a:rPr lang="en-US" b="0" dirty="0" smtClean="0"/>
              <a:t>within </a:t>
            </a:r>
            <a:r>
              <a:rPr lang="en-US" b="0" dirty="0"/>
              <a:t>this broad class of filters, we will be examining Biquadratic so names because the system function consists of two quadratic equations</a:t>
            </a:r>
            <a:r>
              <a:rPr lang="en-US" b="0" dirty="0" smtClean="0"/>
              <a:t>.</a:t>
            </a:r>
          </a:p>
          <a:p>
            <a:r>
              <a:rPr lang="en-US" b="0" dirty="0"/>
              <a:t>You can build a digital version of the analog filters we discussed last lecture. </a:t>
            </a:r>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2217696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The process of calculating a filtered output y(t) is described by the following imaged, a slightly modified version that I copied from the </a:t>
            </a:r>
            <a:r>
              <a:rPr lang="en-US" b="0" dirty="0" smtClean="0"/>
              <a:t>Wikipedia </a:t>
            </a:r>
            <a:r>
              <a:rPr lang="en-US" b="0" dirty="0"/>
              <a:t>page on </a:t>
            </a:r>
            <a:r>
              <a:rPr lang="en-US" b="0" dirty="0">
                <a:hlinkClick r:id="rId2"/>
              </a:rPr>
              <a:t>Digital </a:t>
            </a:r>
            <a:r>
              <a:rPr lang="en-US" b="0" dirty="0" err="1">
                <a:hlinkClick r:id="rId2"/>
              </a:rPr>
              <a:t>Biquad</a:t>
            </a:r>
            <a:r>
              <a:rPr lang="en-US" b="0" dirty="0">
                <a:hlinkClick r:id="rId2"/>
              </a:rPr>
              <a:t> Filters</a:t>
            </a:r>
            <a:r>
              <a:rPr lang="en-US" b="0" dirty="0"/>
              <a:t>.</a:t>
            </a:r>
          </a:p>
          <a:p>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pic>
        <p:nvPicPr>
          <p:cNvPr id="1026" name="Picture 2" descr="http://ece.ninja/383/lecture/img/lecture26-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716" y="3041306"/>
            <a:ext cx="5781059" cy="338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202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en-US" b="0" dirty="0"/>
              <a:t>Some comments are in order</a:t>
            </a:r>
            <a:r>
              <a:rPr lang="en-US" b="0" dirty="0" smtClean="0"/>
              <a:t>.</a:t>
            </a:r>
          </a:p>
          <a:p>
            <a:r>
              <a:rPr lang="en-US" b="0" dirty="0" smtClean="0"/>
              <a:t>The </a:t>
            </a:r>
            <a:r>
              <a:rPr lang="en-US" b="0" dirty="0"/>
              <a:t>input stream of digitized inputs is described by x(t). The blocks labeled "z-1" is a delay block. We will call the nodes below each of the blocks on the left side as x(t-1) and x(t-2), in order to indicate that they are 1 and 2 time units older than x(t). Note that x(t-2) will get the value of x(t-1), in 1 time unit from now. Likewise y(t-1) and y(t-2) are the old outputs 1 and 2 time units ago.</a:t>
            </a:r>
          </a:p>
          <a:p>
            <a:r>
              <a:rPr lang="en-US" b="0" dirty="0"/>
              <a:t>The triangles are multipliers, the two inputs to the multiplier are the input to the triangle and the variable above or below.</a:t>
            </a:r>
          </a:p>
          <a:p>
            <a:r>
              <a:rPr lang="en-US" b="0" dirty="0"/>
              <a:t>The circles with "+" inside of them are adders.</a:t>
            </a:r>
          </a:p>
          <a:p>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2320760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 in Theory</a:t>
            </a:r>
          </a:p>
        </p:txBody>
      </p:sp>
      <p:sp>
        <p:nvSpPr>
          <p:cNvPr id="4" name="Content Placeholder 3"/>
          <p:cNvSpPr>
            <a:spLocks noGrp="1"/>
          </p:cNvSpPr>
          <p:nvPr>
            <p:ph idx="1"/>
          </p:nvPr>
        </p:nvSpPr>
        <p:spPr>
          <a:xfrm>
            <a:off x="581736" y="1523052"/>
            <a:ext cx="8131175" cy="4324350"/>
          </a:xfrm>
        </p:spPr>
        <p:txBody>
          <a:bodyPr/>
          <a:lstStyle/>
          <a:p>
            <a:r>
              <a:rPr lang="fr-FR" sz="2800" dirty="0"/>
              <a:t>output y(t) = x(t)*b0 + x(t-1)*b1 + x(t-2)*b2 - y(t-1)*a1 - y(t-2)*</a:t>
            </a:r>
            <a:r>
              <a:rPr lang="fr-FR" sz="2800" dirty="0" smtClean="0"/>
              <a:t>a2</a:t>
            </a:r>
          </a:p>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1026" name="Picture 2" descr="http://ece.ninja/383/lecture/img/lecture26-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716" y="3041306"/>
            <a:ext cx="5781059" cy="338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69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Order Tab</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2050" name="Picture 2" descr="http://ece.ninja/383/lecture/img/lecture26-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1429"/>
            <a:ext cx="9144000" cy="512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471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 Tab</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sz="2800"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pic>
        <p:nvPicPr>
          <p:cNvPr id="5122" name="Picture 2" descr="http://ece.ninja/383/lecture/img/lecture2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976" y="1427080"/>
            <a:ext cx="6369189" cy="494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314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13636</TotalTime>
  <Words>512</Words>
  <Application>Microsoft Office PowerPoint</Application>
  <PresentationFormat>On-screen Show (4:3)</PresentationFormat>
  <Paragraphs>123</Paragraphs>
  <Slides>14</Slides>
  <Notes>0</Notes>
  <HiddenSlides>1</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1_Blank Presentation</vt:lpstr>
      <vt:lpstr>PowerPoint Presentation</vt:lpstr>
      <vt:lpstr>Lesson Outline</vt:lpstr>
      <vt:lpstr>Digital Filter in Theory</vt:lpstr>
      <vt:lpstr>Digital Filter in Theory</vt:lpstr>
      <vt:lpstr>Digital Filter in Theory</vt:lpstr>
      <vt:lpstr>Digital Filter in Theory</vt:lpstr>
      <vt:lpstr>Digital Filter in Theory</vt:lpstr>
      <vt:lpstr>Second Order Tab</vt:lpstr>
      <vt:lpstr>Coefficient Tab</vt:lpstr>
      <vt:lpstr>Fixed Point Tab</vt:lpstr>
      <vt:lpstr>Digital Filter in VHDL</vt:lpstr>
      <vt:lpstr>Digital Filter in VHDL</vt:lpstr>
      <vt:lpstr>Digital Filter in VHDL</vt:lpstr>
      <vt:lpstr>Digital Filter in VHDL</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Capt USAF USAFA USAFA/DFEC</dc:creator>
  <cp:lastModifiedBy>Maj Jeff Falkinburg</cp:lastModifiedBy>
  <cp:revision>696</cp:revision>
  <cp:lastPrinted>2014-08-12T17:37:01Z</cp:lastPrinted>
  <dcterms:created xsi:type="dcterms:W3CDTF">2001-06-27T14:08:57Z</dcterms:created>
  <dcterms:modified xsi:type="dcterms:W3CDTF">2017-03-20T02:40:01Z</dcterms:modified>
</cp:coreProperties>
</file>