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  <p:sldMasterId id="2147483665" r:id="rId2"/>
    <p:sldMasterId id="2147483668" r:id="rId3"/>
  </p:sldMasterIdLst>
  <p:notesMasterIdLst>
    <p:notesMasterId r:id="rId13"/>
  </p:notesMasterIdLst>
  <p:handoutMasterIdLst>
    <p:handoutMasterId r:id="rId14"/>
  </p:handoutMasterIdLst>
  <p:sldIdLst>
    <p:sldId id="294" r:id="rId4"/>
    <p:sldId id="295" r:id="rId5"/>
    <p:sldId id="297" r:id="rId6"/>
    <p:sldId id="298" r:id="rId7"/>
    <p:sldId id="296" r:id="rId8"/>
    <p:sldId id="276" r:id="rId9"/>
    <p:sldId id="291" r:id="rId10"/>
    <p:sldId id="292" r:id="rId11"/>
    <p:sldId id="293" r:id="rId12"/>
  </p:sldIdLst>
  <p:sldSz cx="9144000" cy="5143500" type="screen16x9"/>
  <p:notesSz cx="9296400" cy="70104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Schoolbook" panose="02040604050505020304" pitchFamily="18" charset="0"/>
      <p:regular r:id="rId19"/>
      <p:bold r:id="rId20"/>
      <p:italic r:id="rId21"/>
      <p:boldItalic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46" autoAdjust="0"/>
  </p:normalViewPr>
  <p:slideViewPr>
    <p:cSldViewPr>
      <p:cViewPr varScale="1">
        <p:scale>
          <a:sx n="140" d="100"/>
          <a:sy n="140" d="100"/>
        </p:scale>
        <p:origin x="10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0.fntdata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513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4745" y="0"/>
            <a:ext cx="4029511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09285-CCCC-4356-9FC3-587CE26543C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3"/>
            <a:ext cx="4029513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4745" y="6658443"/>
            <a:ext cx="4029511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7F85D-1B7D-4058-9F62-416A7452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11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29642" y="3329940"/>
            <a:ext cx="7437119" cy="3154680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49515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4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645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9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91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91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46959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365760" y="1097280"/>
            <a:ext cx="8412600" cy="370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638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8975" marR="0" lvl="1" indent="-1809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7112" marR="0" lvl="2" indent="-1355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2D83"/>
              </a:buClr>
              <a:buSzPct val="79999"/>
              <a:buFont typeface="Noto Sans Symbols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73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828800" y="137160"/>
            <a:ext cx="70410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51332" y="4891087"/>
            <a:ext cx="592800" cy="2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345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276225" algn="l" rtl="0">
              <a:spcBef>
                <a:spcPts val="33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66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spcBef>
                <a:spcPts val="2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47650" algn="l" rtl="0">
              <a:spcBef>
                <a:spcPts val="24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38125" algn="l" rtl="0">
              <a:spcBef>
                <a:spcPts val="21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8125" algn="l" rtl="0"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8125" algn="l" rtl="0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8125" algn="l" rtl="0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8125" algn="l" rtl="0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 rot="-5400000">
            <a:off x="7856152" y="1188720"/>
            <a:ext cx="18287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 rot="-5400000">
            <a:off x="7882821" y="2990850"/>
            <a:ext cx="177546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640" cy="29718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98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495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35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4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1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21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21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21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 rot="-5400000">
            <a:off x="7856152" y="1188720"/>
            <a:ext cx="18287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 rot="-5400000">
            <a:off x="7882821" y="2990850"/>
            <a:ext cx="177546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640" cy="29718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3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49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48387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923925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3871912"/>
            <a:ext cx="4038600" cy="87153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1714500"/>
            <a:ext cx="4762500" cy="1428750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34080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4786312"/>
            <a:ext cx="2133600" cy="3571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D957A480-45FD-4E4A-ABAC-1E7EB071E91C}" type="datetime3">
              <a:rPr lang="en-US" sz="1350" smtClean="0"/>
              <a:pPr>
                <a:defRPr/>
              </a:pPr>
              <a:t>7 April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6277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2E6BC4E5-C517-43F2-870E-64EFEEF1198A}" type="datetime3">
              <a:rPr lang="en-US" sz="1350" smtClean="0"/>
              <a:pPr>
                <a:defRPr/>
              </a:pPr>
              <a:t>7 April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85111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152525"/>
            <a:ext cx="3989388" cy="32432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9" y="1152525"/>
            <a:ext cx="3989387" cy="32432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3C7A53D6-9E1F-476B-811C-8B0D7D6C129D}" type="datetime3">
              <a:rPr lang="en-US" sz="1350" smtClean="0"/>
              <a:pPr>
                <a:defRPr/>
              </a:pPr>
              <a:t>7 April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00787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7620B285-4050-43FA-AADB-0920DF539A7F}" type="datetime3">
              <a:rPr lang="en-US" sz="1350" smtClean="0"/>
              <a:pPr>
                <a:defRPr/>
              </a:pPr>
              <a:t>7 April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22170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0EA175A4-5690-4F6B-983E-B173AF56C5D4}" type="datetime3">
              <a:rPr lang="en-US" sz="1350" smtClean="0"/>
              <a:pPr>
                <a:defRPr/>
              </a:pPr>
              <a:t>7 April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9434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6FB5E55D-52CC-4139-85F7-657F2B75D194}" type="datetime3">
              <a:rPr lang="en-US" sz="1350" smtClean="0"/>
              <a:pPr>
                <a:defRPr/>
              </a:pPr>
              <a:t>7 April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975411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085EA206-6CCF-4F3A-B44D-6D7AD10113F2}" type="datetime3">
              <a:rPr lang="en-US" sz="1350" smtClean="0"/>
              <a:pPr>
                <a:defRPr/>
              </a:pPr>
              <a:t>7 April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18812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F98E6776-D5C5-46E4-88B5-BCF57C743C82}" type="datetime3">
              <a:rPr lang="en-US" sz="1350" smtClean="0"/>
              <a:pPr>
                <a:defRPr/>
              </a:pPr>
              <a:t>7 April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28908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144E03DF-8FF9-4CC1-81A9-7D65C03EA82B}" type="datetime3">
              <a:rPr lang="en-US" sz="1350" smtClean="0"/>
              <a:pPr>
                <a:defRPr/>
              </a:pPr>
              <a:t>7 April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7496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57150"/>
            <a:ext cx="2032000" cy="4338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7150"/>
            <a:ext cx="5946775" cy="4338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60DCB877-6D3E-4BCA-8EC7-D4670F81984A}" type="datetime3">
              <a:rPr lang="en-US" sz="1350" smtClean="0"/>
              <a:pPr>
                <a:defRPr/>
              </a:pPr>
              <a:t>7 April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988529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57150"/>
            <a:ext cx="6781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1" y="1152525"/>
            <a:ext cx="8131175" cy="32432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4700587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E43D8F38-5EEC-4D31-B27F-2563D8A07911}" type="datetime3">
              <a:rPr lang="en-US" sz="1350" smtClean="0"/>
              <a:pPr>
                <a:defRPr/>
              </a:pPr>
              <a:t>7 April 2020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710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65760" y="1097280"/>
            <a:ext cx="8412600" cy="370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63830" algn="l" rtl="0"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8975" marR="0" lvl="1" indent="-180975" algn="l" rtl="0">
              <a:spcBef>
                <a:spcPts val="400"/>
              </a:spcBef>
              <a:spcAft>
                <a:spcPts val="0"/>
              </a:spcAft>
              <a:buClr>
                <a:srgbClr val="0C2D83"/>
              </a:buClr>
              <a:buSzPct val="80000"/>
              <a:buFont typeface="Noto Sans Symbols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7112" marR="0" lvl="2" indent="-135572" algn="l" rtl="0">
              <a:spcBef>
                <a:spcPts val="360"/>
              </a:spcBef>
              <a:spcAft>
                <a:spcPts val="0"/>
              </a:spcAft>
              <a:buClr>
                <a:srgbClr val="0C2D83"/>
              </a:buClr>
              <a:buSzPct val="79999"/>
              <a:buFont typeface="Noto Sans Symbols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7319" algn="l" rtl="0"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8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828800" y="137160"/>
            <a:ext cx="70410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r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382587" y="4838700"/>
            <a:ext cx="8382000" cy="0"/>
          </a:xfrm>
          <a:prstGeom prst="straightConnector1">
            <a:avLst/>
          </a:prstGeom>
          <a:noFill/>
          <a:ln w="57150" cap="flat" cmpd="sng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Shape 54"/>
          <p:cNvCxnSpPr/>
          <p:nvPr/>
        </p:nvCxnSpPr>
        <p:spPr>
          <a:xfrm>
            <a:off x="384175" y="1062037"/>
            <a:ext cx="8382000" cy="0"/>
          </a:xfrm>
          <a:prstGeom prst="straightConnector1">
            <a:avLst/>
          </a:prstGeom>
          <a:noFill/>
          <a:ln w="57150" cap="flat" cmpd="sng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Shape 55"/>
          <p:cNvSpPr txBox="1"/>
          <p:nvPr/>
        </p:nvSpPr>
        <p:spPr>
          <a:xfrm>
            <a:off x="1296987" y="4891091"/>
            <a:ext cx="6553200" cy="23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4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 n t e g r i t y  -  S e r v i c e  -  E x c e l l e n c e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3275" y="114300"/>
            <a:ext cx="981900" cy="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1332" y="4891087"/>
            <a:ext cx="592800" cy="2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6" r:id="rId2"/>
    <p:sldLayoutId id="214748366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1" y="1152525"/>
            <a:ext cx="8131175" cy="324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571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48387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060847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4868467"/>
            <a:ext cx="6553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2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2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2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4689872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350" smtClean="0"/>
          </a:p>
          <a:p>
            <a:pPr>
              <a:defRPr/>
            </a:pPr>
            <a:fld id="{F49C0791-D0EA-4F3B-9503-D0DBAFE8CE0E}" type="slidenum">
              <a:rPr lang="en-US" sz="1350" smtClean="0"/>
              <a:pPr>
                <a:defRPr/>
              </a:pPr>
              <a:t>‹#›</a:t>
            </a:fld>
            <a:endParaRPr lang="en-US" sz="135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2" y="57152"/>
            <a:ext cx="1065031" cy="91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72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pitchFamily="34" charset="0"/>
        </a:defRPr>
      </a:lvl5pPr>
      <a:lvl6pPr marL="342900" algn="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pitchFamily="34" charset="0"/>
        </a:defRPr>
      </a:lvl6pPr>
      <a:lvl7pPr marL="685800" algn="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pitchFamily="34" charset="0"/>
        </a:defRPr>
      </a:lvl7pPr>
      <a:lvl8pPr marL="1028700" algn="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pitchFamily="34" charset="0"/>
        </a:defRPr>
      </a:lvl8pPr>
      <a:lvl9pPr marL="1371600" algn="r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pitchFamily="34" charset="0"/>
        </a:defRPr>
      </a:lvl9pPr>
    </p:titleStyle>
    <p:bodyStyle>
      <a:lvl1pPr marL="214313" indent="-214313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16731" indent="-211931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650" b="1">
          <a:solidFill>
            <a:schemeClr val="tx1"/>
          </a:solidFill>
          <a:latin typeface="+mn-lt"/>
        </a:defRPr>
      </a:lvl2pPr>
      <a:lvl3pPr marL="770335" indent="-167879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resi.github.io/nes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cc012f49-f41d-4465-99c1-50c6cb70ca8c@usafa.edu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5715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/>
              <a:t>NES controller introduction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050" y="926405"/>
            <a:ext cx="49720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8750" y="2000250"/>
            <a:ext cx="3300413" cy="195024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4629150" y="3143250"/>
            <a:ext cx="2505350" cy="69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14313" indent="-214313"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+5V power source</a:t>
            </a:r>
            <a:endParaRPr sz="1050"/>
          </a:p>
          <a:p>
            <a:pPr marL="214313" indent="-214313"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Frequency: 60 Hz</a:t>
            </a:r>
            <a:endParaRPr sz="1050"/>
          </a:p>
          <a:p>
            <a:pPr marL="214313" indent="-214313"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FPGA is 3.3V based…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590800" y="4400550"/>
            <a:ext cx="32237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Documentation: </a:t>
            </a:r>
            <a:r>
              <a:rPr lang="en-US" sz="135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https://tresi.github.io/nes/</a:t>
            </a:r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529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5715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 dirty="0"/>
              <a:t>Solution!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1485900" y="1200150"/>
            <a:ext cx="57150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7175" indent="-171450">
              <a:spcBef>
                <a:spcPts val="0"/>
              </a:spcBef>
            </a:pPr>
            <a:r>
              <a:rPr lang="en-US" dirty="0"/>
              <a:t>BOB-08745 Level </a:t>
            </a:r>
            <a:r>
              <a:rPr lang="en-US" dirty="0" smtClean="0"/>
              <a:t>Converter </a:t>
            </a:r>
          </a:p>
          <a:p>
            <a:pPr marL="600075" lvl="1" indent="-171450"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</a:rPr>
              <a:t>not needed? See next slide</a:t>
            </a:r>
            <a:endParaRPr dirty="0"/>
          </a:p>
          <a:p>
            <a:pPr marL="257175" indent="-171450"/>
            <a:endParaRPr lang="en-US" dirty="0" smtClean="0"/>
          </a:p>
          <a:p>
            <a:pPr marL="257175" indent="-171450"/>
            <a:r>
              <a:rPr lang="en-US" dirty="0" smtClean="0"/>
              <a:t>Breadboard </a:t>
            </a:r>
            <a:r>
              <a:rPr lang="en-US" dirty="0"/>
              <a:t>power supply </a:t>
            </a:r>
            <a:r>
              <a:rPr lang="en-US" dirty="0" smtClean="0"/>
              <a:t>kit </a:t>
            </a:r>
          </a:p>
          <a:p>
            <a:pPr marL="600075" lvl="1" indent="-171450"/>
            <a:r>
              <a:rPr lang="en-US" dirty="0" smtClean="0"/>
              <a:t>5 volts needed to power SNES controller</a:t>
            </a:r>
          </a:p>
          <a:p>
            <a:pPr marL="600075" lvl="1" indent="-171450"/>
            <a:r>
              <a:rPr lang="en-US" dirty="0" smtClean="0"/>
              <a:t>Can use USB cord to supply 5 volts to this board</a:t>
            </a:r>
          </a:p>
          <a:p>
            <a:pPr marL="600075" lvl="1" indent="-171450"/>
            <a:r>
              <a:rPr lang="en-US" dirty="0" smtClean="0"/>
              <a:t>Could we somehow just break out the 5 volts</a:t>
            </a:r>
          </a:p>
          <a:p>
            <a:pPr marL="428625" lvl="1" indent="0">
              <a:buNone/>
            </a:pPr>
            <a:r>
              <a:rPr lang="en-US" dirty="0"/>
              <a:t> </a:t>
            </a:r>
            <a:r>
              <a:rPr lang="en-US" dirty="0" smtClean="0"/>
              <a:t>   from the USB cable, and skip this board</a:t>
            </a:r>
            <a:r>
              <a:rPr lang="en-US" dirty="0" smtClean="0"/>
              <a:t>?</a:t>
            </a:r>
            <a:endParaRPr lang="en-US" dirty="0"/>
          </a:p>
          <a:p>
            <a:pPr marL="428625" lvl="1" indent="0">
              <a:buNone/>
            </a:pPr>
            <a:r>
              <a:rPr lang="en-US" dirty="0"/>
              <a:t> </a:t>
            </a:r>
            <a:r>
              <a:rPr lang="en-US" dirty="0" smtClean="0"/>
              <a:t>    se</a:t>
            </a:r>
            <a:r>
              <a:rPr lang="en-US" dirty="0" smtClean="0">
                <a:solidFill>
                  <a:srgbClr val="FF0000"/>
                </a:solidFill>
              </a:rPr>
              <a:t>e slide 4</a:t>
            </a:r>
          </a:p>
        </p:txBody>
      </p:sp>
      <p:pic>
        <p:nvPicPr>
          <p:cNvPr id="118" name="Google Shape;118;p1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2175" y="-88376"/>
            <a:ext cx="2457449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2200" y="2314575"/>
            <a:ext cx="2828925" cy="282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276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 fontAlgn="base">
              <a:spcBef>
                <a:spcPct val="50000"/>
              </a:spcBef>
              <a:spcAft>
                <a:spcPct val="0"/>
              </a:spcAft>
              <a:defRPr/>
            </a:pPr>
            <a:fld id="{62D6D4B2-7611-498F-8780-1EDC26277454}" type="slidenum">
              <a:rPr lang="en-US" sz="1800" kern="1200">
                <a:ea typeface="+mn-ea"/>
                <a:cs typeface="+mn-cs"/>
                <a:sym typeface="Wingdings" pitchFamily="2" charset="2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t>3</a:t>
            </a:fld>
            <a:endParaRPr lang="en-US" sz="1800" kern="1200" dirty="0"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685800">
              <a:defRPr/>
            </a:pPr>
            <a:endParaRPr lang="en-US" sz="1350" kern="1200"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  <a:p>
            <a:pPr defTabSz="685800">
              <a:defRPr/>
            </a:pPr>
            <a:fld id="{D957A480-45FD-4E4A-ABAC-1E7EB071E91C}" type="datetime3">
              <a:rPr lang="en-US" sz="1350" kern="1200"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pPr defTabSz="685800">
                <a:defRPr/>
              </a:pPr>
              <a:t>7 April 2020</a:t>
            </a:fld>
            <a:endParaRPr lang="en-US" sz="1350" kern="1200"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6" name="Content Placeholder 5" descr="C:\Users\C20Ludvig.Oliver\Documents\GitRepo\ECE383-Oliver\newTetris\documentation\IMG_7643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62681"/>
            <a:ext cx="4391090" cy="31753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7;p17"/>
          <p:cNvSpPr txBox="1">
            <a:spLocks/>
          </p:cNvSpPr>
          <p:nvPr/>
        </p:nvSpPr>
        <p:spPr bwMode="auto">
          <a:xfrm>
            <a:off x="228600" y="1457325"/>
            <a:ext cx="4191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>
            <a:lvl1pPr marL="2143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6731" indent="-21193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650" b="1">
                <a:solidFill>
                  <a:schemeClr val="tx1"/>
                </a:solidFill>
                <a:latin typeface="+mn-lt"/>
              </a:defRPr>
            </a:lvl2pPr>
            <a:lvl3pPr marL="770335" indent="-16787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257175" indent="-171450">
              <a:spcBef>
                <a:spcPts val="0"/>
              </a:spcBef>
            </a:pPr>
            <a:r>
              <a:rPr lang="en-US" dirty="0" smtClean="0"/>
              <a:t>Found we did not need the Level Converter board</a:t>
            </a:r>
          </a:p>
          <a:p>
            <a:pPr marL="559593" lvl="1" indent="-171450">
              <a:spcBef>
                <a:spcPts val="0"/>
              </a:spcBef>
            </a:pPr>
            <a:r>
              <a:rPr lang="en-US" dirty="0" smtClean="0"/>
              <a:t>Used 120 ohm resistor between the SNES 5 volt Data pin and the FPGA 3 volt input pin</a:t>
            </a:r>
          </a:p>
          <a:p>
            <a:pPr marL="559593" lvl="1" indent="-171450">
              <a:spcBef>
                <a:spcPts val="0"/>
              </a:spcBef>
            </a:pPr>
            <a:r>
              <a:rPr lang="en-US" dirty="0" smtClean="0"/>
              <a:t>Just hooked the FGPA 3 volt output pins directly to the SNES 5 volt latch and pulse input pins, and it worked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this provide your 5 Volts power, without the extra board?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z="1350" smtClean="0"/>
          </a:p>
          <a:p>
            <a:pPr>
              <a:defRPr/>
            </a:pPr>
            <a:fld id="{D957A480-45FD-4E4A-ABAC-1E7EB071E91C}" type="datetime3">
              <a:rPr lang="en-US" sz="1350" smtClean="0"/>
              <a:pPr>
                <a:defRPr/>
              </a:pPr>
              <a:t>7 April 2020</a:t>
            </a:fld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500187"/>
            <a:ext cx="8058150" cy="2143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019550"/>
            <a:ext cx="509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 careful not to short out your USB supply or laptop USB port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5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59079" y="-3884459"/>
            <a:ext cx="302979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50"/>
          </a:p>
        </p:txBody>
      </p:sp>
      <p:pic>
        <p:nvPicPr>
          <p:cNvPr id="1025" name="Picture 1" descr="cid:cc012f49-f41d-4465-99c1-50c6cb70ca8c@usafa.edu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21" y="0"/>
            <a:ext cx="6610350" cy="495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22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5760" y="1097280"/>
            <a:ext cx="1996440" cy="3703200"/>
          </a:xfrm>
        </p:spPr>
        <p:txBody>
          <a:bodyPr/>
          <a:lstStyle/>
          <a:p>
            <a:endParaRPr lang="en-US" sz="1400" dirty="0" smtClean="0"/>
          </a:p>
          <a:p>
            <a:r>
              <a:rPr lang="en-US" sz="1400" dirty="0" smtClean="0"/>
              <a:t>Detailed design of the datapath</a:t>
            </a:r>
            <a:r>
              <a:rPr lang="en-US" sz="1400" dirty="0"/>
              <a:t> </a:t>
            </a:r>
            <a:r>
              <a:rPr lang="en-US" sz="1400" dirty="0" smtClean="0"/>
              <a:t>and FSM.</a:t>
            </a:r>
          </a:p>
          <a:p>
            <a:endParaRPr lang="en-US" sz="1400" dirty="0" smtClean="0"/>
          </a:p>
          <a:p>
            <a:r>
              <a:rPr lang="en-US" sz="1400" u="sng" dirty="0" smtClean="0"/>
              <a:t>Key players</a:t>
            </a:r>
            <a:r>
              <a:rPr lang="en-US" sz="1400" dirty="0" smtClean="0"/>
              <a:t>: BRAM, FSM, and video modules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627400" y="4857750"/>
            <a:ext cx="592800" cy="252600"/>
          </a:xfrm>
        </p:spPr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AutoShape 4" descr="https://www.researchgate.net/profile/Kotha_Srinivasa_Reddy/publication/281267232/figure/fig2/AS:284556075782146@1444854863345/Figure-1-Elementary-quantum-logic-gat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www.researchgate.net/profile/Kotha_Srinivasa_Reddy/publication/281267232/figure/fig2/AS:284556075782146@1444854863345/Figure-1-Elementary-quantum-logic-gate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347582"/>
              </p:ext>
            </p:extLst>
          </p:nvPr>
        </p:nvGraphicFramePr>
        <p:xfrm>
          <a:off x="3429000" y="1123950"/>
          <a:ext cx="3816628" cy="370363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5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4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Module</a:t>
                      </a:r>
                      <a:endParaRPr lang="en-US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295" marR="462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snake_datapath.vhd (FPGA hardware)</a:t>
                      </a:r>
                      <a:endParaRPr lang="en-US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295" marR="4629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52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Inputs</a:t>
                      </a:r>
                      <a:endParaRPr lang="en-US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295" marR="46295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flagClear – reg14 (1 bit)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SoundEn – reg1 (1 bit)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Dot1en – reg2 (1 bit)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Dot2en – reg3 (1 bit)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Dot1x – reg4 (10 bits)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Dot1y – reg5 (10 bits)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Dot2x – reg6 (10 bits)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Dot2y – reg7 (10 bits)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Plen – reg8 (1 bit)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P2en – reg9 (1 bit)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P1x – reg10 (5 bits)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P1y – reg11 (32 bits)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P2x – reg12 (5 bits)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P2y – reg13 (32 bits)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Data signal from NES </a:t>
                      </a:r>
                      <a:r>
                        <a:rPr lang="en-US" sz="800">
                          <a:effectLst/>
                          <a:sym typeface="Wingdings"/>
                        </a:rPr>
                        <a:t></a:t>
                      </a:r>
                      <a:r>
                        <a:rPr lang="en-US" sz="800">
                          <a:effectLst/>
                        </a:rPr>
                        <a:t> ja(3)</a:t>
                      </a:r>
                    </a:p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295" marR="4629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7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Outputs</a:t>
                      </a:r>
                      <a:endParaRPr lang="en-US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295" marR="46295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Latch signal to NES </a:t>
                      </a:r>
                      <a:r>
                        <a:rPr lang="en-US" sz="800">
                          <a:effectLst/>
                          <a:sym typeface="Wingdings"/>
                        </a:rPr>
                        <a:t></a:t>
                      </a:r>
                      <a:r>
                        <a:rPr lang="en-US" sz="800">
                          <a:effectLst/>
                        </a:rPr>
                        <a:t> ja(1)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Pulse signal to NES </a:t>
                      </a:r>
                      <a:r>
                        <a:rPr lang="en-US" sz="800">
                          <a:effectLst/>
                          <a:sym typeface="Wingdings"/>
                        </a:rPr>
                        <a:t></a:t>
                      </a:r>
                      <a:r>
                        <a:rPr lang="en-US" sz="800">
                          <a:effectLst/>
                        </a:rPr>
                        <a:t> ja(2)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NESready signal to SDK (interrupt purposes)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NES button to SDK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800">
                          <a:effectLst/>
                        </a:rPr>
                        <a:t>NES button to LEDs</a:t>
                      </a:r>
                    </a:p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295" marR="4629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1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Behavior</a:t>
                      </a:r>
                      <a:endParaRPr lang="en-US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295" marR="462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datapath is the main unit that contains majority of the sub-modules and </a:t>
                      </a:r>
                      <a:r>
                        <a:rPr lang="en-US" sz="800" dirty="0" err="1">
                          <a:effectLst/>
                        </a:rPr>
                        <a:t>vhdl</a:t>
                      </a:r>
                      <a:r>
                        <a:rPr lang="en-US" sz="800" dirty="0">
                          <a:effectLst/>
                        </a:rPr>
                        <a:t> code necessary to draw snake blocks on the correct, specified location on the monitor. Basically, the datapath takes in a block location from </a:t>
                      </a:r>
                      <a:r>
                        <a:rPr lang="en-US" sz="800" dirty="0" err="1">
                          <a:effectLst/>
                        </a:rPr>
                        <a:t>MicroBlaze</a:t>
                      </a:r>
                      <a:r>
                        <a:rPr lang="en-US" sz="800" dirty="0">
                          <a:effectLst/>
                        </a:rPr>
                        <a:t> and draws a block on the specified location with the help of BRAM and oscilloscope modules implementation.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295" marR="4629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3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5760" y="1097280"/>
            <a:ext cx="3362960" cy="3703200"/>
          </a:xfrm>
        </p:spPr>
        <p:txBody>
          <a:bodyPr/>
          <a:lstStyle/>
          <a:p>
            <a:endParaRPr lang="en-US" sz="1400" dirty="0" smtClean="0"/>
          </a:p>
          <a:p>
            <a:r>
              <a:rPr lang="en-US" sz="1400" dirty="0" smtClean="0"/>
              <a:t>NES controller requires two signals generation in order respond with button press.</a:t>
            </a:r>
          </a:p>
          <a:p>
            <a:endParaRPr lang="en-US" sz="1400" dirty="0" smtClean="0"/>
          </a:p>
          <a:p>
            <a:r>
              <a:rPr lang="en-US" sz="1400" dirty="0" smtClean="0"/>
              <a:t>Must follow timing diagram.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627400" y="4857750"/>
            <a:ext cx="592800" cy="252600"/>
          </a:xfrm>
        </p:spPr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AutoShape 4" descr="https://www.researchgate.net/profile/Kotha_Srinivasa_Reddy/publication/281267232/figure/fig2/AS:284556075782146@1444854863345/Figure-1-Elementary-quantum-logic-gat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www.researchgate.net/profile/Kotha_Srinivasa_Reddy/publication/281267232/figure/fig2/AS:284556075782146@1444854863345/Figure-1-Elementary-quantum-logic-gate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3728720" y="3867150"/>
            <a:ext cx="3898582" cy="75184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41646"/>
            <a:ext cx="2108200" cy="115252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1581150"/>
            <a:ext cx="1981517" cy="14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5760" y="1097280"/>
            <a:ext cx="3215640" cy="3703200"/>
          </a:xfrm>
        </p:spPr>
        <p:txBody>
          <a:bodyPr/>
          <a:lstStyle/>
          <a:p>
            <a:endParaRPr lang="en-US" sz="1400" dirty="0" smtClean="0"/>
          </a:p>
          <a:p>
            <a:r>
              <a:rPr lang="en-US" sz="1400" dirty="0" smtClean="0"/>
              <a:t>The one and only objective of the FSM is to generate the latch and pulse and detect data from NES.</a:t>
            </a:r>
          </a:p>
          <a:p>
            <a:endParaRPr lang="en-US" sz="1400" dirty="0" smtClean="0"/>
          </a:p>
          <a:p>
            <a:r>
              <a:rPr lang="en-US" sz="1400" dirty="0" smtClean="0"/>
              <a:t>Utilize a counter to create half-cycle delays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627400" y="4857750"/>
            <a:ext cx="592800" cy="252600"/>
          </a:xfrm>
        </p:spPr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AutoShape 4" descr="https://www.researchgate.net/profile/Kotha_Srinivasa_Reddy/publication/281267232/figure/fig2/AS:284556075782146@1444854863345/Figure-1-Elementary-quantum-logic-gat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www.researchgate.net/profile/Kotha_Srinivasa_Reddy/publication/281267232/figure/fig2/AS:284556075782146@1444854863345/Figure-1-Elementary-quantum-logic-gate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886200" y="1202055"/>
            <a:ext cx="3581400" cy="250825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3728720" y="3867150"/>
            <a:ext cx="3898582" cy="7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5760" y="1097280"/>
            <a:ext cx="3291840" cy="3703200"/>
          </a:xfrm>
        </p:spPr>
        <p:txBody>
          <a:bodyPr/>
          <a:lstStyle/>
          <a:p>
            <a:endParaRPr lang="en-US" sz="1400" dirty="0" smtClean="0"/>
          </a:p>
          <a:p>
            <a:r>
              <a:rPr lang="en-US" sz="1400" dirty="0" smtClean="0"/>
              <a:t>Utilize logic analyzer to verify signal generation and that NES is responding.</a:t>
            </a:r>
          </a:p>
          <a:p>
            <a:endParaRPr lang="en-US" sz="1400" dirty="0" smtClean="0"/>
          </a:p>
          <a:p>
            <a:r>
              <a:rPr lang="en-US" sz="1400" dirty="0" smtClean="0"/>
              <a:t>Utilize LED to verify as well.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627400" y="4857750"/>
            <a:ext cx="592800" cy="252600"/>
          </a:xfrm>
        </p:spPr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AutoShape 4" descr="https://www.researchgate.net/profile/Kotha_Srinivasa_Reddy/publication/281267232/figure/fig2/AS:284556075782146@1444854863345/Figure-1-Elementary-quantum-logic-gat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www.researchgate.net/profile/Kotha_Srinivasa_Reddy/publication/281267232/figure/fig2/AS:284556075782146@1444854863345/Figure-1-Elementary-quantum-logic-gate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55575" y="2948880"/>
            <a:ext cx="3898582" cy="751840"/>
          </a:xfrm>
          <a:prstGeom prst="rect">
            <a:avLst/>
          </a:prstGeom>
        </p:spPr>
      </p:pic>
      <p:pic>
        <p:nvPicPr>
          <p:cNvPr id="10" name="Picture 9" descr="C:\Users\C18Anthony.Talosaga\Documents\ECE383\Final_Project\DEMO\dataLen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34"/>
          <a:stretch/>
        </p:blipFill>
        <p:spPr bwMode="auto">
          <a:xfrm>
            <a:off x="4143084" y="209550"/>
            <a:ext cx="4814411" cy="22853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342" y="2518244"/>
            <a:ext cx="4752975" cy="267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7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466</Words>
  <Application>Microsoft Office PowerPoint</Application>
  <PresentationFormat>On-screen Show (16:9)</PresentationFormat>
  <Paragraphs>80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Calibri</vt:lpstr>
      <vt:lpstr>Wingdings</vt:lpstr>
      <vt:lpstr>Times New Roman</vt:lpstr>
      <vt:lpstr>Noto Sans Symbols</vt:lpstr>
      <vt:lpstr>Century Schoolbook</vt:lpstr>
      <vt:lpstr>Cambria</vt:lpstr>
      <vt:lpstr>Arial</vt:lpstr>
      <vt:lpstr>simple-light-2</vt:lpstr>
      <vt:lpstr>47_USAFA Standard</vt:lpstr>
      <vt:lpstr>1_Blank Presentation</vt:lpstr>
      <vt:lpstr>NES controller introduction</vt:lpstr>
      <vt:lpstr>Solution!</vt:lpstr>
      <vt:lpstr>NES Controller</vt:lpstr>
      <vt:lpstr>Could this provide your 5 Volts power, without the extra board?</vt:lpstr>
      <vt:lpstr>PowerPoint Presentation</vt:lpstr>
      <vt:lpstr>Detailed Design</vt:lpstr>
      <vt:lpstr>Detailed Design</vt:lpstr>
      <vt:lpstr>Detailed Design</vt:lpstr>
      <vt:lpstr>Detailed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Hardware Computing 27 April 2017</dc:title>
  <dc:creator>Villarreal, Daniel C1C USAF USAFA CW/CS36</dc:creator>
  <cp:lastModifiedBy>York, George W CIV USAF USAFA USAFA/DFEC</cp:lastModifiedBy>
  <cp:revision>131</cp:revision>
  <cp:lastPrinted>2019-04-11T17:17:38Z</cp:lastPrinted>
  <dcterms:modified xsi:type="dcterms:W3CDTF">2020-04-08T00:15:24Z</dcterms:modified>
</cp:coreProperties>
</file>