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00" r:id="rId2"/>
  </p:sldMasterIdLst>
  <p:notesMasterIdLst>
    <p:notesMasterId r:id="rId28"/>
  </p:notesMasterIdLst>
  <p:handoutMasterIdLst>
    <p:handoutMasterId r:id="rId29"/>
  </p:handoutMasterIdLst>
  <p:sldIdLst>
    <p:sldId id="362" r:id="rId3"/>
    <p:sldId id="300" r:id="rId4"/>
    <p:sldId id="345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01" r:id="rId13"/>
    <p:sldId id="341" r:id="rId14"/>
    <p:sldId id="352" r:id="rId15"/>
    <p:sldId id="355" r:id="rId16"/>
    <p:sldId id="357" r:id="rId17"/>
    <p:sldId id="358" r:id="rId18"/>
    <p:sldId id="346" r:id="rId19"/>
    <p:sldId id="342" r:id="rId20"/>
    <p:sldId id="343" r:id="rId21"/>
    <p:sldId id="353" r:id="rId22"/>
    <p:sldId id="360" r:id="rId23"/>
    <p:sldId id="359" r:id="rId24"/>
    <p:sldId id="361" r:id="rId25"/>
    <p:sldId id="354" r:id="rId26"/>
    <p:sldId id="333" r:id="rId27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9654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28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09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</a:t>
            </a:r>
            <a:r>
              <a:rPr lang="en-US" sz="4000" kern="0" dirty="0" smtClean="0">
                <a:effectLst/>
                <a:latin typeface="Trebuchet MS" panose="020B0603020202020204" pitchFamily="34" charset="0"/>
              </a:rPr>
              <a:t>Computer Systems </a:t>
            </a:r>
            <a:r>
              <a:rPr lang="en-US" sz="4000" kern="0" dirty="0">
                <a:effectLst/>
                <a:latin typeface="Trebuchet MS" panose="020B0603020202020204" pitchFamily="34" charset="0"/>
              </a:rPr>
              <a:t>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4000" kern="0" dirty="0">
                <a:effectLst/>
                <a:latin typeface="Trebuchet MS" panose="020B0603020202020204" pitchFamily="34" charset="0"/>
              </a:rPr>
              <a:t>Lecture 2 – Digital System, Hierarchical Design, and </a:t>
            </a:r>
            <a:r>
              <a:rPr lang="en-US" sz="4000" kern="0" dirty="0" err="1">
                <a:effectLst/>
                <a:latin typeface="Trebuchet MS" panose="020B0603020202020204" pitchFamily="34" charset="0"/>
              </a:rPr>
              <a:t>testbench</a:t>
            </a:r>
            <a:endParaRPr lang="en-US" sz="4000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1"/>
            <a:ext cx="4508500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  <a:endParaRPr lang="en-US" dirty="0" smtClean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703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Industry-Standard </a:t>
            </a:r>
            <a:r>
              <a:rPr lang="en-US" dirty="0" smtClean="0"/>
              <a:t>HDLs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VHDL</a:t>
            </a:r>
          </a:p>
          <a:p>
            <a:pPr lvl="1"/>
            <a:r>
              <a:rPr lang="en-US" sz="1800" dirty="0"/>
              <a:t>DoD initiative in 1980s</a:t>
            </a:r>
          </a:p>
          <a:p>
            <a:pPr lvl="1"/>
            <a:r>
              <a:rPr lang="en-US" sz="1800" dirty="0"/>
              <a:t>Transferred to IEEE to standardize</a:t>
            </a:r>
          </a:p>
          <a:p>
            <a:pPr lvl="1"/>
            <a:r>
              <a:rPr lang="en-US" sz="1800" dirty="0"/>
              <a:t>First released in 1987</a:t>
            </a:r>
          </a:p>
          <a:p>
            <a:pPr lvl="1"/>
            <a:r>
              <a:rPr lang="en-US" sz="1800" dirty="0"/>
              <a:t>Similar to Ada</a:t>
            </a:r>
          </a:p>
          <a:p>
            <a:pPr lvl="1"/>
            <a:r>
              <a:rPr lang="en-US" sz="1800" dirty="0"/>
              <a:t>Heavily used in FPGA industry</a:t>
            </a:r>
          </a:p>
          <a:p>
            <a:pPr lvl="1"/>
            <a:r>
              <a:rPr lang="en-US" sz="1800" dirty="0"/>
              <a:t>New versions: 1993, 2001, 2008</a:t>
            </a:r>
          </a:p>
          <a:p>
            <a:r>
              <a:rPr lang="en-US" sz="1800" dirty="0"/>
              <a:t>Verilog</a:t>
            </a:r>
          </a:p>
          <a:p>
            <a:pPr lvl="1"/>
            <a:r>
              <a:rPr lang="en-US" sz="1800" dirty="0"/>
              <a:t>Developed by industry</a:t>
            </a:r>
          </a:p>
          <a:p>
            <a:pPr lvl="1"/>
            <a:r>
              <a:rPr lang="en-US" sz="1800" dirty="0"/>
              <a:t>Released in early 1980s</a:t>
            </a:r>
          </a:p>
          <a:p>
            <a:pPr lvl="1"/>
            <a:r>
              <a:rPr lang="en-US" sz="1800" dirty="0"/>
              <a:t>Similar to C</a:t>
            </a:r>
          </a:p>
          <a:p>
            <a:pPr lvl="1"/>
            <a:r>
              <a:rPr lang="en-US" sz="1800" dirty="0"/>
              <a:t>Heavily used in ASIC industry</a:t>
            </a:r>
          </a:p>
          <a:p>
            <a:pPr lvl="1"/>
            <a:r>
              <a:rPr lang="en-US" sz="1800" dirty="0"/>
              <a:t>New versions: 1995, 2001, 2005</a:t>
            </a:r>
          </a:p>
          <a:p>
            <a:pPr lvl="1"/>
            <a:r>
              <a:rPr lang="en-US" sz="1800" dirty="0" err="1"/>
              <a:t>SystemVerilog</a:t>
            </a:r>
            <a:r>
              <a:rPr lang="en-US" sz="1800" dirty="0"/>
              <a:t> is a superset of Verilog 2005</a:t>
            </a:r>
          </a:p>
          <a:p>
            <a:endParaRPr lang="en-US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5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Basic VHDL Concepts By Example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Description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836804"/>
          </a:xfrm>
        </p:spPr>
        <p:txBody>
          <a:bodyPr/>
          <a:lstStyle/>
          <a:p>
            <a:r>
              <a:rPr lang="en-US" dirty="0" smtClean="0"/>
              <a:t>Structural Description from Lesson 1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ece.ninja/383/lecture/img/lecture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36" y="2538484"/>
            <a:ext cx="3995739" cy="334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1570" y="2238233"/>
            <a:ext cx="24838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b="1" u="sng" dirty="0"/>
              <a:t>Truth </a:t>
            </a:r>
            <a:r>
              <a:rPr lang="en-US" b="1" u="sng" dirty="0" smtClean="0"/>
              <a:t>Table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a </a:t>
            </a:r>
            <a:r>
              <a:rPr lang="en-US" dirty="0">
                <a:latin typeface="Calibri" panose="020F0502020204030204" pitchFamily="34" charset="0"/>
              </a:rPr>
              <a:t>b c | f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-------|--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0 </a:t>
            </a:r>
            <a:r>
              <a:rPr lang="en-US" dirty="0">
                <a:latin typeface="Calibri" panose="020F0502020204030204" pitchFamily="34" charset="0"/>
              </a:rPr>
              <a:t>0 0 | 0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0 </a:t>
            </a:r>
            <a:r>
              <a:rPr lang="en-US" dirty="0">
                <a:latin typeface="Calibri" panose="020F0502020204030204" pitchFamily="34" charset="0"/>
              </a:rPr>
              <a:t>0 1 | 0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0 </a:t>
            </a:r>
            <a:r>
              <a:rPr lang="en-US" dirty="0">
                <a:latin typeface="Calibri" panose="020F0502020204030204" pitchFamily="34" charset="0"/>
              </a:rPr>
              <a:t>1 0 | 0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0 </a:t>
            </a:r>
            <a:r>
              <a:rPr lang="en-US" dirty="0">
                <a:latin typeface="Calibri" panose="020F0502020204030204" pitchFamily="34" charset="0"/>
              </a:rPr>
              <a:t>1 1 | 1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1 </a:t>
            </a:r>
            <a:r>
              <a:rPr lang="en-US" dirty="0">
                <a:latin typeface="Calibri" panose="020F0502020204030204" pitchFamily="34" charset="0"/>
              </a:rPr>
              <a:t>0 0 | 0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1 </a:t>
            </a:r>
            <a:r>
              <a:rPr lang="en-US" dirty="0">
                <a:latin typeface="Calibri" panose="020F0502020204030204" pitchFamily="34" charset="0"/>
              </a:rPr>
              <a:t>0 1 | 1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1 </a:t>
            </a:r>
            <a:r>
              <a:rPr lang="en-US" dirty="0">
                <a:latin typeface="Calibri" panose="020F0502020204030204" pitchFamily="34" charset="0"/>
              </a:rPr>
              <a:t>1 0 | 1 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</a:rPr>
              <a:t>1 </a:t>
            </a:r>
            <a:r>
              <a:rPr lang="en-US" dirty="0">
                <a:latin typeface="Calibri" panose="020F0502020204030204" pitchFamily="34" charset="0"/>
              </a:rPr>
              <a:t>1 1 | 1</a:t>
            </a:r>
          </a:p>
        </p:txBody>
      </p:sp>
      <p:sp>
        <p:nvSpPr>
          <p:cNvPr id="9" name="Line Callout 1 8"/>
          <p:cNvSpPr/>
          <p:nvPr/>
        </p:nvSpPr>
        <p:spPr bwMode="auto">
          <a:xfrm>
            <a:off x="6810233" y="2006221"/>
            <a:ext cx="1310185" cy="532263"/>
          </a:xfrm>
          <a:prstGeom prst="borderCallout1">
            <a:avLst>
              <a:gd name="adj1" fmla="val 46955"/>
              <a:gd name="adj2" fmla="val -1041"/>
              <a:gd name="adj3" fmla="val 240706"/>
              <a:gd name="adj4" fmla="val -5291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Entity</a:t>
            </a:r>
          </a:p>
        </p:txBody>
      </p:sp>
      <p:sp>
        <p:nvSpPr>
          <p:cNvPr id="11" name="Line Callout 1 10"/>
          <p:cNvSpPr/>
          <p:nvPr/>
        </p:nvSpPr>
        <p:spPr bwMode="auto">
          <a:xfrm>
            <a:off x="7001302" y="2540759"/>
            <a:ext cx="2142698" cy="532263"/>
          </a:xfrm>
          <a:prstGeom prst="borderCallout1">
            <a:avLst>
              <a:gd name="adj1" fmla="val 105929"/>
              <a:gd name="adj2" fmla="val 49629"/>
              <a:gd name="adj3" fmla="val 368911"/>
              <a:gd name="adj4" fmla="val -3063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34695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</a:t>
            </a:r>
            <a:r>
              <a:rPr lang="en-US" dirty="0"/>
              <a:t>declaration</a:t>
            </a:r>
          </a:p>
          <a:p>
            <a:pPr lvl="1"/>
            <a:r>
              <a:rPr lang="en-US" dirty="0" smtClean="0"/>
              <a:t>i/o </a:t>
            </a:r>
            <a:r>
              <a:rPr lang="en-US" dirty="0"/>
              <a:t>ports (“outline” of the circuit)</a:t>
            </a:r>
          </a:p>
          <a:p>
            <a:r>
              <a:rPr lang="en-US" dirty="0" smtClean="0"/>
              <a:t>Architecture </a:t>
            </a:r>
            <a:r>
              <a:rPr lang="en-US" dirty="0"/>
              <a:t>body</a:t>
            </a:r>
          </a:p>
          <a:p>
            <a:pPr lvl="1"/>
            <a:r>
              <a:rPr lang="en-US" dirty="0" smtClean="0"/>
              <a:t>Signal </a:t>
            </a:r>
            <a:r>
              <a:rPr lang="en-US" dirty="0"/>
              <a:t>declaration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concurrent statement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thought s a circuit part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/>
              <a:t>timing information</a:t>
            </a:r>
          </a:p>
          <a:p>
            <a:pPr lvl="1"/>
            <a:r>
              <a:rPr lang="en-US" dirty="0" smtClean="0"/>
              <a:t>Arch </a:t>
            </a:r>
            <a:r>
              <a:rPr lang="en-US" dirty="0"/>
              <a:t>body can be thought as a “collection </a:t>
            </a:r>
            <a:r>
              <a:rPr lang="en-US" dirty="0" smtClean="0"/>
              <a:t>of parts</a:t>
            </a:r>
            <a:r>
              <a:rPr lang="en-US" dirty="0"/>
              <a:t>”</a:t>
            </a:r>
          </a:p>
          <a:p>
            <a:r>
              <a:rPr lang="en-US" dirty="0" smtClean="0"/>
              <a:t>What’s </a:t>
            </a:r>
            <a:r>
              <a:rPr lang="en-US" dirty="0"/>
              <a:t>the difference between this and </a:t>
            </a:r>
            <a:r>
              <a:rPr lang="en-US" dirty="0" smtClean="0"/>
              <a:t>a C </a:t>
            </a:r>
            <a:r>
              <a:rPr lang="en-US" dirty="0"/>
              <a:t>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structural view, a circuit is </a:t>
            </a:r>
            <a:r>
              <a:rPr lang="en-US" dirty="0" smtClean="0"/>
              <a:t>constructed by </a:t>
            </a:r>
            <a:r>
              <a:rPr lang="en-US" dirty="0"/>
              <a:t>smaller parts.</a:t>
            </a:r>
          </a:p>
          <a:p>
            <a:r>
              <a:rPr lang="en-US" dirty="0" smtClean="0"/>
              <a:t>Structural </a:t>
            </a:r>
            <a:r>
              <a:rPr lang="en-US" dirty="0"/>
              <a:t>description specifies the </a:t>
            </a:r>
            <a:r>
              <a:rPr lang="en-US" dirty="0" smtClean="0"/>
              <a:t>types of </a:t>
            </a:r>
            <a:r>
              <a:rPr lang="en-US" dirty="0"/>
              <a:t>parts and connections.</a:t>
            </a:r>
          </a:p>
          <a:p>
            <a:r>
              <a:rPr lang="en-US" dirty="0" smtClean="0"/>
              <a:t>Essentially </a:t>
            </a:r>
            <a:r>
              <a:rPr lang="en-US" dirty="0"/>
              <a:t>a textual description of </a:t>
            </a:r>
            <a:r>
              <a:rPr lang="en-US" dirty="0" smtClean="0"/>
              <a:t>a schematic</a:t>
            </a:r>
            <a:endParaRPr lang="en-US" dirty="0"/>
          </a:p>
          <a:p>
            <a:r>
              <a:rPr lang="en-US" dirty="0" smtClean="0"/>
              <a:t>Done </a:t>
            </a:r>
            <a:r>
              <a:rPr lang="en-US" dirty="0"/>
              <a:t>by using “component” in VHDL</a:t>
            </a:r>
          </a:p>
          <a:p>
            <a:pPr lvl="1"/>
            <a:r>
              <a:rPr lang="en-US" i="1" dirty="0" smtClean="0"/>
              <a:t>First </a:t>
            </a:r>
            <a:r>
              <a:rPr lang="en-US" i="1" dirty="0"/>
              <a:t>declared (make known)</a:t>
            </a:r>
          </a:p>
          <a:p>
            <a:pPr lvl="1"/>
            <a:r>
              <a:rPr lang="en-US" i="1" dirty="0" smtClean="0"/>
              <a:t>Then </a:t>
            </a:r>
            <a:r>
              <a:rPr lang="en-US" i="1" dirty="0"/>
              <a:t>instantiated (used)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Description – Component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2017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376" y="1436134"/>
            <a:ext cx="832513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library IEEE;			</a:t>
            </a:r>
            <a:r>
              <a:rPr lang="en-US" sz="1400" dirty="0" smtClean="0"/>
              <a:t>-- </a:t>
            </a:r>
            <a:r>
              <a:rPr lang="en-US" sz="1400" dirty="0"/>
              <a:t>These lines are similar to a #include in C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use IEEE.std_logic_1164.all;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library </a:t>
            </a:r>
            <a:r>
              <a:rPr lang="en-US" sz="1400" dirty="0" err="1"/>
              <a:t>unisim</a:t>
            </a:r>
            <a:r>
              <a:rPr lang="en-US" sz="1400" dirty="0"/>
              <a:t>;			-- Use these libraries if you are using primitive components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use </a:t>
            </a:r>
            <a:r>
              <a:rPr lang="en-US" sz="1400" dirty="0" err="1"/>
              <a:t>unisim.vcomponents.all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entity majority is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port(	a, b, c:	in </a:t>
            </a:r>
            <a:r>
              <a:rPr lang="en-US" sz="1400" dirty="0" err="1"/>
              <a:t>std_logic</a:t>
            </a:r>
            <a:r>
              <a:rPr lang="en-US" sz="1400" dirty="0"/>
              <a:t>;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f:	out </a:t>
            </a:r>
            <a:r>
              <a:rPr lang="en-US" sz="1400" dirty="0" err="1"/>
              <a:t>std_logic</a:t>
            </a: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 majority;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architecture structure of majority is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component AND2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 ( i0, i1	: in </a:t>
            </a:r>
            <a:r>
              <a:rPr lang="en-US" sz="1400" dirty="0" err="1"/>
              <a:t>std_logic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	 </a:t>
            </a:r>
            <a:r>
              <a:rPr lang="en-US" sz="1400" dirty="0"/>
              <a:t>o 		: out </a:t>
            </a:r>
            <a:r>
              <a:rPr lang="en-US" sz="1400" dirty="0" err="1"/>
              <a:t>std_logic</a:t>
            </a: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 component;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		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component OR3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 ( i0, i1, i2	: in </a:t>
            </a:r>
            <a:r>
              <a:rPr lang="en-US" sz="1400" dirty="0" err="1"/>
              <a:t>std_logic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</a:t>
            </a:r>
            <a:r>
              <a:rPr lang="en-US" sz="1400" dirty="0" smtClean="0"/>
              <a:t> </a:t>
            </a:r>
            <a:r>
              <a:rPr lang="en-US" sz="1400" dirty="0"/>
              <a:t>o 			: out </a:t>
            </a:r>
            <a:r>
              <a:rPr lang="en-US" sz="1400" dirty="0" err="1"/>
              <a:t>std_logic</a:t>
            </a: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 component;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		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signal	s1, s2, s3: </a:t>
            </a:r>
            <a:r>
              <a:rPr lang="en-US" sz="1400" dirty="0" err="1"/>
              <a:t>std_logic</a:t>
            </a:r>
            <a:r>
              <a:rPr lang="en-US" sz="1400" dirty="0"/>
              <a:t>;	-- wires which begin and end in the component</a:t>
            </a:r>
          </a:p>
          <a:p>
            <a:pPr>
              <a:spcBef>
                <a:spcPts val="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30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Description –Component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2017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376" y="1436134"/>
            <a:ext cx="83251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 smtClean="0"/>
              <a:t>begin 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	unit1:	AND2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 map (	-- s1 &lt;= a and b;			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i0 =&gt; a,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i1 =&gt; b,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</a:t>
            </a:r>
            <a:r>
              <a:rPr lang="en-US" sz="1400" dirty="0" smtClean="0"/>
              <a:t>o =&gt; s1</a:t>
            </a: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unit2:	AND2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 map (	-- s2 &lt;= b and c;			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i0 =&gt; b,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i1 =&gt; c,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</a:t>
            </a:r>
            <a:r>
              <a:rPr lang="en-US" sz="1400" dirty="0" smtClean="0"/>
              <a:t>o =&gt; s2</a:t>
            </a: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unit3:	AND2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 map (	-- s3 &lt;= a and c;			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i0 =&gt; a,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i1 =&gt; c,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</a:t>
            </a:r>
            <a:r>
              <a:rPr lang="en-US" sz="1400" dirty="0" smtClean="0"/>
              <a:t>o =&gt; s3</a:t>
            </a: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unit4:	OR3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 map (	-- f &lt;= s1 or s2 or s3;			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i0 =&gt; s1,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i1 =&gt; s2,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</a:t>
            </a:r>
            <a:r>
              <a:rPr lang="en-US" sz="1400" dirty="0" smtClean="0"/>
              <a:t>i2 =&gt; s3</a:t>
            </a:r>
            <a:r>
              <a:rPr lang="en-US" sz="1400" dirty="0"/>
              <a:t>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o =&gt; f);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end structure;</a:t>
            </a:r>
          </a:p>
        </p:txBody>
      </p:sp>
    </p:spTree>
    <p:extLst>
      <p:ext uri="{BB962C8B-B14F-4D97-AF65-F5344CB8AC3E}">
        <p14:creationId xmlns:p14="http://schemas.microsoft.com/office/powerpoint/2010/main" val="23575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836804"/>
          </a:xfrm>
        </p:spPr>
        <p:txBody>
          <a:bodyPr/>
          <a:lstStyle/>
          <a:p>
            <a:r>
              <a:rPr lang="en-US" dirty="0"/>
              <a:t>A behavioral description of a component describes what the circuit </a:t>
            </a:r>
            <a:r>
              <a:rPr lang="en-US" dirty="0" smtClean="0"/>
              <a:t>does </a:t>
            </a:r>
            <a:r>
              <a:rPr lang="en-US" dirty="0"/>
              <a:t>rather than how it is done.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376" y="2241352"/>
            <a:ext cx="83251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library IEEE;			</a:t>
            </a:r>
            <a:r>
              <a:rPr lang="en-US" sz="1400" dirty="0" smtClean="0"/>
              <a:t>-- </a:t>
            </a:r>
            <a:r>
              <a:rPr lang="en-US" sz="1400" dirty="0"/>
              <a:t>These lines are similar to a #include in C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use IEEE.std_logic_1164.all;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entity </a:t>
            </a:r>
            <a:r>
              <a:rPr lang="en-US" sz="1400" dirty="0"/>
              <a:t>majority is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port(	a, b, c:	in </a:t>
            </a:r>
            <a:r>
              <a:rPr lang="en-US" sz="1400" dirty="0" err="1"/>
              <a:t>std_logic</a:t>
            </a:r>
            <a:r>
              <a:rPr lang="en-US" sz="1400" dirty="0"/>
              <a:t>;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f:	out </a:t>
            </a:r>
            <a:r>
              <a:rPr lang="en-US" sz="1400" dirty="0" err="1"/>
              <a:t>std_logic</a:t>
            </a: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 majority;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architecture </a:t>
            </a:r>
            <a:r>
              <a:rPr lang="en-US" sz="1400" dirty="0"/>
              <a:t>Behavioral of majority is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begin 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	f &lt;=	'0' when a='0' and b='0' and c='0'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'0' when a='0' and b='0' and c='1'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'0' when a='0' and b='1' and c='0'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'1' when a='0' and b='1' and c='1'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'0' when a='1' and b='0' and c='0'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'1' when a='1' and b='0' and c='1'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'1' when a='1' and b='1' and c='0'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'1';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-- essentially an enumeration of a truth table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end </a:t>
            </a:r>
            <a:r>
              <a:rPr lang="en-US" sz="1400" dirty="0"/>
              <a:t>Behavioral;</a:t>
            </a:r>
          </a:p>
        </p:txBody>
      </p:sp>
    </p:spTree>
    <p:extLst>
      <p:ext uri="{BB962C8B-B14F-4D97-AF65-F5344CB8AC3E}">
        <p14:creationId xmlns:p14="http://schemas.microsoft.com/office/powerpoint/2010/main" val="194378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Concatenation operator helps make code more readable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76" y="2243627"/>
            <a:ext cx="832513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library IEEE</a:t>
            </a:r>
            <a:r>
              <a:rPr lang="en-US" sz="1400" dirty="0" smtClean="0"/>
              <a:t>;	-- </a:t>
            </a:r>
            <a:r>
              <a:rPr lang="en-US" sz="1400" dirty="0"/>
              <a:t>These lines are similar to a #include in C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use IEEE.std_logic_1164.all;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entity </a:t>
            </a:r>
            <a:r>
              <a:rPr lang="en-US" sz="1400" dirty="0"/>
              <a:t>majority is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port(	a, b, c:	in </a:t>
            </a:r>
            <a:r>
              <a:rPr lang="en-US" sz="1400" dirty="0" err="1"/>
              <a:t>std_logic</a:t>
            </a:r>
            <a:r>
              <a:rPr lang="en-US" sz="1400" dirty="0"/>
              <a:t>;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f:	out </a:t>
            </a:r>
            <a:r>
              <a:rPr lang="en-US" sz="1400" dirty="0" err="1"/>
              <a:t>std_logic</a:t>
            </a:r>
            <a:r>
              <a:rPr lang="en-US" sz="1400" dirty="0" smtClean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end majority;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architecture </a:t>
            </a:r>
            <a:r>
              <a:rPr lang="en-US" sz="1400" dirty="0"/>
              <a:t>Behavioral of majority2 is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signal temp: </a:t>
            </a:r>
            <a:r>
              <a:rPr lang="en-US" sz="1400" dirty="0" err="1"/>
              <a:t>std_logic_vector</a:t>
            </a:r>
            <a:r>
              <a:rPr lang="en-US" sz="1400" dirty="0"/>
              <a:t>(2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begin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	temp &lt;= a &amp; b &amp; c;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f &lt;=	'0' when temp = "000" else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'0' when temp = "001"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'0' when temp = "010"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'1' when temp = "011"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'0' when temp = "100"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'1' when temp = "101"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'1' when temp = "110" else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'1';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 Behavioral;</a:t>
            </a:r>
          </a:p>
        </p:txBody>
      </p:sp>
      <p:sp>
        <p:nvSpPr>
          <p:cNvPr id="8" name="Line Callout 1 7"/>
          <p:cNvSpPr/>
          <p:nvPr/>
        </p:nvSpPr>
        <p:spPr bwMode="auto">
          <a:xfrm>
            <a:off x="6059604" y="2052557"/>
            <a:ext cx="2770495" cy="982639"/>
          </a:xfrm>
          <a:prstGeom prst="borderCallout1">
            <a:avLst>
              <a:gd name="adj1" fmla="val 46955"/>
              <a:gd name="adj2" fmla="val -1041"/>
              <a:gd name="adj3" fmla="val 225107"/>
              <a:gd name="adj4" fmla="val -1167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Concatenation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Operator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Line Callout 1 8"/>
          <p:cNvSpPr/>
          <p:nvPr/>
        </p:nvSpPr>
        <p:spPr bwMode="auto">
          <a:xfrm>
            <a:off x="6059605" y="3173948"/>
            <a:ext cx="2770495" cy="982639"/>
          </a:xfrm>
          <a:prstGeom prst="borderCallout1">
            <a:avLst>
              <a:gd name="adj1" fmla="val 46955"/>
              <a:gd name="adj2" fmla="val -1041"/>
              <a:gd name="adj3" fmla="val 126496"/>
              <a:gd name="adj4" fmla="val -68983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2800" dirty="0"/>
              <a:t>Double quotes for </a:t>
            </a:r>
            <a:r>
              <a:rPr lang="en-US" sz="2800" dirty="0" err="1"/>
              <a:t>std_logic_vectors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vs Sequential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combinational and sequential?</a:t>
            </a:r>
          </a:p>
          <a:p>
            <a:pPr lvl="1"/>
            <a:r>
              <a:rPr lang="en-US" dirty="0" smtClean="0"/>
              <a:t>A clock signal in the entity for the output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62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Overview of HDLs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Basic VHDL concepts by example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err="1" smtClean="0"/>
              <a:t>Testbenches</a:t>
            </a: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VHDL they are called </a:t>
            </a:r>
            <a:r>
              <a:rPr lang="en-US" dirty="0"/>
              <a:t>literals (</a:t>
            </a:r>
            <a:r>
              <a:rPr lang="en-US" dirty="0" smtClean="0"/>
              <a:t>not a constant)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776" y="2243627"/>
            <a:ext cx="832513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 lvl="1" indent="0">
              <a:buNone/>
            </a:pPr>
            <a:r>
              <a:rPr lang="en-US" dirty="0" err="1"/>
              <a:t>hexDigit</a:t>
            </a:r>
            <a:r>
              <a:rPr lang="en-US" dirty="0"/>
              <a:t> : </a:t>
            </a:r>
            <a:r>
              <a:rPr lang="en-US" dirty="0" err="1"/>
              <a:t>std_logic_vector</a:t>
            </a:r>
            <a:r>
              <a:rPr lang="en-US" dirty="0"/>
              <a:t> (3 </a:t>
            </a:r>
            <a:r>
              <a:rPr lang="en-US" dirty="0" err="1"/>
              <a:t>downto</a:t>
            </a:r>
            <a:r>
              <a:rPr lang="en-US" dirty="0"/>
              <a:t> 0);</a:t>
            </a:r>
          </a:p>
          <a:p>
            <a:pPr marL="406400" lvl="1" indent="0">
              <a:buNone/>
            </a:pPr>
            <a:r>
              <a:rPr lang="en-US" dirty="0"/>
              <a:t>	…</a:t>
            </a:r>
            <a:r>
              <a:rPr lang="en-US" dirty="0" err="1"/>
              <a:t>hexDigit</a:t>
            </a:r>
            <a:r>
              <a:rPr lang="en-US" dirty="0"/>
              <a:t> = </a:t>
            </a:r>
            <a:r>
              <a:rPr lang="en-US" dirty="0" err="1" smtClean="0"/>
              <a:t>x“D</a:t>
            </a:r>
            <a:r>
              <a:rPr lang="en-US" dirty="0" smtClean="0"/>
              <a:t>” else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  <a:r>
              <a:rPr lang="en-US" dirty="0" err="1" smtClean="0"/>
              <a:t>hexDigit</a:t>
            </a:r>
            <a:r>
              <a:rPr lang="en-US" dirty="0" smtClean="0"/>
              <a:t> = “0101” else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  <a:r>
              <a:rPr lang="en-US" dirty="0" err="1" smtClean="0"/>
              <a:t>hexDigit</a:t>
            </a:r>
            <a:r>
              <a:rPr lang="en-US" dirty="0" smtClean="0"/>
              <a:t> = d“12” else </a:t>
            </a:r>
          </a:p>
          <a:p>
            <a:pPr marL="406400" lvl="1" indent="0">
              <a:buNone/>
            </a:pPr>
            <a:r>
              <a:rPr lang="en-US" dirty="0" smtClean="0"/>
              <a:t>“=” – used to compare</a:t>
            </a:r>
          </a:p>
          <a:p>
            <a:pPr marL="406400" lvl="1" indent="0">
              <a:buNone/>
            </a:pPr>
            <a:r>
              <a:rPr lang="en-US" dirty="0" smtClean="0"/>
              <a:t>“&lt;=” – used to assign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4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Testbenches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1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</a:t>
            </a:r>
            <a:r>
              <a:rPr lang="en-US" dirty="0" smtClean="0"/>
              <a:t> – Component Declaration and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2017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376" y="1436134"/>
            <a:ext cx="83251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ENTITY </a:t>
            </a:r>
            <a:r>
              <a:rPr lang="en-US" sz="1800" dirty="0" err="1"/>
              <a:t>majority_tb</a:t>
            </a:r>
            <a:r>
              <a:rPr lang="en-US" sz="1800" dirty="0"/>
              <a:t> IS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END </a:t>
            </a:r>
            <a:r>
              <a:rPr lang="en-US" sz="1800" dirty="0" err="1"/>
              <a:t>majority_tb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ARCHITECTURE </a:t>
            </a:r>
            <a:r>
              <a:rPr lang="en-US" sz="1800" dirty="0"/>
              <a:t>behavior OF </a:t>
            </a:r>
            <a:r>
              <a:rPr lang="en-US" sz="1800" dirty="0" err="1"/>
              <a:t>majority_tb</a:t>
            </a:r>
            <a:r>
              <a:rPr lang="en-US" sz="1800" dirty="0"/>
              <a:t> IS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COMPONENT </a:t>
            </a:r>
            <a:r>
              <a:rPr lang="en-US" sz="1800" dirty="0"/>
              <a:t>majority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PORT</a:t>
            </a:r>
            <a:r>
              <a:rPr lang="en-US" sz="1800" dirty="0"/>
              <a:t>(	a : IN 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b : IN 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c : IN 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f : OUT  </a:t>
            </a:r>
            <a:r>
              <a:rPr lang="en-US" sz="1800" dirty="0" err="1"/>
              <a:t>std_logic</a:t>
            </a:r>
            <a:r>
              <a:rPr lang="en-US" sz="1800" dirty="0" smtClean="0"/>
              <a:t>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END COMPONENT;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signal </a:t>
            </a:r>
            <a:r>
              <a:rPr lang="en-US" sz="1800" dirty="0"/>
              <a:t>s1, s2, s3, s4: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begin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 smtClean="0"/>
              <a:t>uut</a:t>
            </a:r>
            <a:r>
              <a:rPr lang="en-US" sz="1800" dirty="0"/>
              <a:t>: majority PORT MAP (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	a </a:t>
            </a:r>
            <a:r>
              <a:rPr lang="en-US" sz="1800" dirty="0"/>
              <a:t>=&gt; s1,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800" dirty="0" smtClean="0"/>
              <a:t>b =&gt; </a:t>
            </a:r>
            <a:r>
              <a:rPr lang="en-US" sz="1800" dirty="0"/>
              <a:t>s2,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800" dirty="0" smtClean="0"/>
              <a:t>c </a:t>
            </a:r>
            <a:r>
              <a:rPr lang="en-US" sz="1800" dirty="0"/>
              <a:t>=&gt; s3,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800" dirty="0" smtClean="0"/>
              <a:t>f </a:t>
            </a:r>
            <a:r>
              <a:rPr lang="en-US" sz="1800" dirty="0"/>
              <a:t>=&gt; s4);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end</a:t>
            </a:r>
            <a:endParaRPr lang="en-US" sz="1800" dirty="0"/>
          </a:p>
        </p:txBody>
      </p:sp>
      <p:pic>
        <p:nvPicPr>
          <p:cNvPr id="1026" name="Picture 2" descr="http://ece.ninja/383/lecture/img/lecture02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810" y="2739147"/>
            <a:ext cx="48387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9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</a:t>
            </a:r>
            <a:r>
              <a:rPr lang="en-US" dirty="0" smtClean="0"/>
              <a:t> – Component Declaration and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0" y="1509405"/>
            <a:ext cx="8131175" cy="4324350"/>
          </a:xfrm>
        </p:spPr>
        <p:txBody>
          <a:bodyPr/>
          <a:lstStyle/>
          <a:p>
            <a:r>
              <a:rPr lang="en-US" dirty="0" smtClean="0"/>
              <a:t>Test Vector Setup: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Loop to apply the 8 test input vectors to majority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2017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080" y="1886506"/>
            <a:ext cx="85162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1</a:t>
            </a:r>
            <a:r>
              <a:rPr lang="en-US" sz="1800" dirty="0" smtClean="0"/>
              <a:t>.	CONSTANT </a:t>
            </a:r>
            <a:r>
              <a:rPr lang="en-US" sz="1800" dirty="0" err="1"/>
              <a:t>TEST_ELEMENTS:integer</a:t>
            </a:r>
            <a:r>
              <a:rPr lang="en-US" sz="1800" dirty="0"/>
              <a:t>:=8;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2.	SUBTYPE INPUT is </a:t>
            </a:r>
            <a:r>
              <a:rPr lang="en-US" sz="1800" dirty="0" err="1"/>
              <a:t>std_logic_vector</a:t>
            </a:r>
            <a:r>
              <a:rPr lang="en-US" sz="1800" dirty="0"/>
              <a:t>(2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3.	TYPE TEST_INPUT_VECTOR is array (1 to TEST_ELEMENTS) of INPUT;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4.	SIGNAL </a:t>
            </a:r>
            <a:r>
              <a:rPr lang="en-US" sz="1800" dirty="0"/>
              <a:t>TEST_INPUT: TEST_INPUT_VECTOR := ("000", "001", "010", "011", "100", "101", "110", "111</a:t>
            </a:r>
            <a:r>
              <a:rPr lang="en-US" sz="1800" dirty="0" smtClean="0"/>
              <a:t>");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1.	for i in 1 to TEST_ELEMENTS loop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2.	    </a:t>
            </a:r>
            <a:r>
              <a:rPr lang="en-US" sz="1800" dirty="0" err="1"/>
              <a:t>testVector</a:t>
            </a:r>
            <a:r>
              <a:rPr lang="en-US" sz="1800" dirty="0"/>
              <a:t> &lt;= </a:t>
            </a:r>
            <a:r>
              <a:rPr lang="en-US" sz="1800" dirty="0" err="1"/>
              <a:t>test_input</a:t>
            </a:r>
            <a:r>
              <a:rPr lang="en-US" sz="1800" dirty="0"/>
              <a:t>(i);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3.	    wait for 1 us;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4.	    assert f = </a:t>
            </a:r>
            <a:r>
              <a:rPr lang="en-US" sz="1800" dirty="0" err="1"/>
              <a:t>test_output</a:t>
            </a:r>
            <a:r>
              <a:rPr lang="en-US" sz="1800" dirty="0"/>
              <a:t>(i)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5.		report "Error in majority circuit for input "  &amp; </a:t>
            </a:r>
            <a:r>
              <a:rPr lang="en-US" sz="1800" dirty="0" err="1"/>
              <a:t>integer'image</a:t>
            </a:r>
            <a:r>
              <a:rPr lang="en-US" sz="1800" dirty="0"/>
              <a:t>(i)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6.		severity failure;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7.	    end loop;</a:t>
            </a:r>
          </a:p>
        </p:txBody>
      </p:sp>
    </p:spTree>
    <p:extLst>
      <p:ext uri="{BB962C8B-B14F-4D97-AF65-F5344CB8AC3E}">
        <p14:creationId xmlns:p14="http://schemas.microsoft.com/office/powerpoint/2010/main" val="5540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Experimentation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add and remove waveforms to the waveform view.</a:t>
            </a:r>
          </a:p>
          <a:p>
            <a:r>
              <a:rPr lang="en-US" dirty="0"/>
              <a:t>How to change the radix of a vector waveform</a:t>
            </a:r>
          </a:p>
          <a:p>
            <a:r>
              <a:rPr lang="en-US" dirty="0"/>
              <a:t>How to change the colors of the waveforms.</a:t>
            </a:r>
          </a:p>
          <a:p>
            <a:r>
              <a:rPr lang="en-US" dirty="0"/>
              <a:t>How to transcend the design hierarchy.</a:t>
            </a:r>
          </a:p>
          <a:p>
            <a:r>
              <a:rPr lang="en-US" dirty="0"/>
              <a:t>How to observe signal values in design hierarchy.</a:t>
            </a:r>
          </a:p>
          <a:p>
            <a:r>
              <a:rPr lang="en-US" dirty="0"/>
              <a:t>How to observe signals values in the VHDL code.</a:t>
            </a:r>
          </a:p>
          <a:p>
            <a:r>
              <a:rPr lang="en-US" dirty="0"/>
              <a:t>How to save a load a simulation waveform </a:t>
            </a:r>
            <a:r>
              <a:rPr lang="en-US" dirty="0" err="1"/>
              <a:t>wcfg</a:t>
            </a:r>
            <a:r>
              <a:rPr lang="en-US" dirty="0"/>
              <a:t> file.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Overview of HDLs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Basic VHDL concepts by example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HDL </a:t>
            </a:r>
            <a:r>
              <a:rPr lang="en-US" sz="2600" dirty="0" smtClean="0"/>
              <a:t>Synthesis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err="1" smtClean="0"/>
              <a:t>Testbenches</a:t>
            </a:r>
            <a:endParaRPr lang="en-US" sz="26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62347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Overview of HDLs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use C or Java as an HDL?</a:t>
            </a:r>
          </a:p>
          <a:p>
            <a:r>
              <a:rPr lang="en-US" dirty="0"/>
              <a:t>A computer programming language:</a:t>
            </a:r>
          </a:p>
          <a:p>
            <a:pPr lvl="1"/>
            <a:r>
              <a:rPr lang="en-US" dirty="0"/>
              <a:t>Semantics ("meaning")</a:t>
            </a:r>
          </a:p>
          <a:p>
            <a:pPr lvl="1"/>
            <a:r>
              <a:rPr lang="en-US" dirty="0"/>
              <a:t>Syntax ("grammar")</a:t>
            </a:r>
          </a:p>
          <a:p>
            <a:r>
              <a:rPr lang="en-US" dirty="0"/>
              <a:t>Development of a Language</a:t>
            </a:r>
          </a:p>
          <a:p>
            <a:pPr lvl="1"/>
            <a:r>
              <a:rPr lang="en-US" dirty="0"/>
              <a:t>Study the characteristics of the underlying processes</a:t>
            </a:r>
          </a:p>
          <a:p>
            <a:pPr lvl="1"/>
            <a:r>
              <a:rPr lang="en-US" dirty="0"/>
              <a:t>Develop syntactic constructs and their associated semantics to model and express these characteristics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1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 vs Traditional PL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Traditional PL</a:t>
            </a:r>
          </a:p>
          <a:p>
            <a:pPr lvl="1"/>
            <a:r>
              <a:rPr lang="en-US" sz="2000" dirty="0"/>
              <a:t>Modeled after a sequential process</a:t>
            </a:r>
          </a:p>
          <a:p>
            <a:pPr lvl="1"/>
            <a:r>
              <a:rPr lang="en-US" sz="2000" dirty="0"/>
              <a:t>Operations performed in a sequential order</a:t>
            </a:r>
          </a:p>
          <a:p>
            <a:pPr lvl="1"/>
            <a:r>
              <a:rPr lang="en-US" sz="2000" dirty="0"/>
              <a:t>Help human's thinking process to develop an algorithm step-by-step</a:t>
            </a:r>
          </a:p>
          <a:p>
            <a:pPr lvl="1"/>
            <a:r>
              <a:rPr lang="en-US" sz="2000" dirty="0"/>
              <a:t>Resemble the operation of a basic computer model</a:t>
            </a:r>
          </a:p>
          <a:p>
            <a:r>
              <a:rPr lang="en-US" sz="2000" dirty="0"/>
              <a:t>HDL</a:t>
            </a:r>
          </a:p>
          <a:p>
            <a:pPr lvl="1"/>
            <a:r>
              <a:rPr lang="en-US" sz="2000" dirty="0"/>
              <a:t>Characteristics of digital hardware</a:t>
            </a:r>
          </a:p>
          <a:p>
            <a:pPr lvl="2"/>
            <a:r>
              <a:rPr lang="en-US" sz="2000" dirty="0"/>
              <a:t>Connections of parts</a:t>
            </a:r>
          </a:p>
          <a:p>
            <a:pPr lvl="2"/>
            <a:r>
              <a:rPr lang="en-US" sz="2000" dirty="0"/>
              <a:t>Concurrent operations</a:t>
            </a:r>
          </a:p>
          <a:p>
            <a:pPr lvl="2"/>
            <a:r>
              <a:rPr lang="en-US" sz="2000" dirty="0"/>
              <a:t>Concept of propagation delay and timing</a:t>
            </a:r>
          </a:p>
          <a:p>
            <a:pPr lvl="1"/>
            <a:r>
              <a:rPr lang="en-US" sz="2000" dirty="0"/>
              <a:t>Characteristics cannot be captured by traditional PLs</a:t>
            </a:r>
          </a:p>
          <a:p>
            <a:pPr lvl="1"/>
            <a:r>
              <a:rPr lang="en-US" sz="2000" dirty="0"/>
              <a:t>Require new languages: HDL</a:t>
            </a:r>
          </a:p>
          <a:p>
            <a:endParaRPr lang="en-US" sz="2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 vs Traditional </a:t>
            </a:r>
            <a:r>
              <a:rPr lang="en-US" dirty="0" smtClean="0"/>
              <a:t>PL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Connections</a:t>
            </a:r>
          </a:p>
          <a:p>
            <a:r>
              <a:rPr lang="en-US" dirty="0"/>
              <a:t>Timing</a:t>
            </a:r>
          </a:p>
          <a:p>
            <a:r>
              <a:rPr lang="en-US" dirty="0"/>
              <a:t>Parallel Nature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9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Use of </a:t>
            </a:r>
            <a:r>
              <a:rPr lang="en-US" dirty="0" smtClean="0"/>
              <a:t>HDLs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Documentation</a:t>
            </a:r>
          </a:p>
          <a:p>
            <a:r>
              <a:rPr lang="en-US" dirty="0"/>
              <a:t>Input to a simulator</a:t>
            </a:r>
          </a:p>
          <a:p>
            <a:r>
              <a:rPr lang="en-US" dirty="0"/>
              <a:t>Input to a synthesizer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7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</a:t>
            </a:r>
            <a:r>
              <a:rPr lang="en-US" dirty="0" smtClean="0"/>
              <a:t>HDL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characteristics of a digital circuit:</a:t>
            </a:r>
          </a:p>
          <a:p>
            <a:pPr lvl="1"/>
            <a:r>
              <a:rPr lang="en-US" i="1" dirty="0"/>
              <a:t>Entity</a:t>
            </a:r>
            <a:r>
              <a:rPr lang="en-US" dirty="0"/>
              <a:t> - basic building block (e.g. 7400 chips)</a:t>
            </a:r>
          </a:p>
          <a:p>
            <a:pPr lvl="1"/>
            <a:r>
              <a:rPr lang="en-US" i="1" dirty="0"/>
              <a:t>Connectivity</a:t>
            </a:r>
            <a:r>
              <a:rPr lang="en-US" dirty="0"/>
              <a:t> - Connection of entities (e.g. wires)</a:t>
            </a:r>
          </a:p>
          <a:p>
            <a:pPr lvl="1"/>
            <a:r>
              <a:rPr lang="en-US" i="1" dirty="0"/>
              <a:t>Concurrency</a:t>
            </a:r>
            <a:r>
              <a:rPr lang="en-US" dirty="0"/>
              <a:t> - parallel operations</a:t>
            </a:r>
          </a:p>
          <a:p>
            <a:pPr lvl="1"/>
            <a:r>
              <a:rPr lang="en-US" i="1" dirty="0"/>
              <a:t>Timing</a:t>
            </a:r>
            <a:r>
              <a:rPr lang="en-US" dirty="0"/>
              <a:t> - schedule / order of multiple operations</a:t>
            </a:r>
          </a:p>
          <a:p>
            <a:r>
              <a:rPr lang="en-US" dirty="0"/>
              <a:t>Must be able to describe a circuit in</a:t>
            </a:r>
          </a:p>
          <a:p>
            <a:pPr lvl="1"/>
            <a:r>
              <a:rPr lang="en-US" dirty="0"/>
              <a:t>Gate level and RT level</a:t>
            </a:r>
          </a:p>
          <a:p>
            <a:pPr lvl="1"/>
            <a:r>
              <a:rPr lang="en-US" dirty="0"/>
              <a:t>Structural view and behavioral view (</a:t>
            </a:r>
            <a:r>
              <a:rPr lang="en-US" i="1" dirty="0"/>
              <a:t>not</a:t>
            </a:r>
            <a:r>
              <a:rPr lang="en-US" dirty="0"/>
              <a:t> physical)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9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Modern </a:t>
            </a:r>
            <a:r>
              <a:rPr lang="en-US" dirty="0" smtClean="0"/>
              <a:t>HDLs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 the concepts of entity, connectivity, concurrency, and timing</a:t>
            </a:r>
          </a:p>
          <a:p>
            <a:r>
              <a:rPr lang="en-US" dirty="0"/>
              <a:t>Incorporate propagation delay and timing information</a:t>
            </a:r>
          </a:p>
          <a:p>
            <a:r>
              <a:rPr lang="en-US" dirty="0"/>
              <a:t>Consist of constructs for structural implementation</a:t>
            </a:r>
          </a:p>
          <a:p>
            <a:r>
              <a:rPr lang="en-US" dirty="0"/>
              <a:t>Incorporate constructs for behavioral description (sequential execution of traditional PL)</a:t>
            </a:r>
          </a:p>
          <a:p>
            <a:r>
              <a:rPr lang="en-US" dirty="0"/>
              <a:t>Describe the operations and structures in gate level and RT level</a:t>
            </a:r>
          </a:p>
          <a:p>
            <a:r>
              <a:rPr lang="en-US" dirty="0"/>
              <a:t>Consist of constructs to support hierarchical design process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5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7882</TotalTime>
  <Words>706</Words>
  <Application>Microsoft Office PowerPoint</Application>
  <PresentationFormat>On-screen Show (4:3)</PresentationFormat>
  <Paragraphs>309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1_Blank Presentation</vt:lpstr>
      <vt:lpstr>4_USAFA Standard</vt:lpstr>
      <vt:lpstr>PowerPoint Presentation</vt:lpstr>
      <vt:lpstr>Lesson Outline</vt:lpstr>
      <vt:lpstr>Overview of HDLs</vt:lpstr>
      <vt:lpstr>Programming Language</vt:lpstr>
      <vt:lpstr>HDL vs Traditional PL</vt:lpstr>
      <vt:lpstr>HDL vs Traditional PL</vt:lpstr>
      <vt:lpstr>Modern Use of HDLs</vt:lpstr>
      <vt:lpstr>Characteristics of an HDL</vt:lpstr>
      <vt:lpstr>Highlights of Modern HDLs</vt:lpstr>
      <vt:lpstr>Industry-Standard HDLs</vt:lpstr>
      <vt:lpstr>Basic VHDL Concepts By Example</vt:lpstr>
      <vt:lpstr>Structural Description</vt:lpstr>
      <vt:lpstr>Structural Description</vt:lpstr>
      <vt:lpstr>Structural Description</vt:lpstr>
      <vt:lpstr>Structural Description – Component Declaration</vt:lpstr>
      <vt:lpstr>Structural Description –Component Instantiation</vt:lpstr>
      <vt:lpstr>Behavioral</vt:lpstr>
      <vt:lpstr>Behavioral</vt:lpstr>
      <vt:lpstr>Combinational vs Sequential</vt:lpstr>
      <vt:lpstr>Literals</vt:lpstr>
      <vt:lpstr>Testbenches</vt:lpstr>
      <vt:lpstr>Testbench – Component Declaration and Instantiation</vt:lpstr>
      <vt:lpstr>Testbench – Component Declaration and Instantiation</vt:lpstr>
      <vt:lpstr>Simulation Experimentation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Capt Jeff Falkinburg</cp:lastModifiedBy>
  <cp:revision>261</cp:revision>
  <cp:lastPrinted>2014-08-12T17:37:01Z</cp:lastPrinted>
  <dcterms:created xsi:type="dcterms:W3CDTF">2001-06-27T14:08:57Z</dcterms:created>
  <dcterms:modified xsi:type="dcterms:W3CDTF">2017-01-06T02:30:34Z</dcterms:modified>
</cp:coreProperties>
</file>