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1"/>
  </p:notesMasterIdLst>
  <p:handoutMasterIdLst>
    <p:handoutMasterId r:id="rId22"/>
  </p:handoutMasterIdLst>
  <p:sldIdLst>
    <p:sldId id="299" r:id="rId3"/>
    <p:sldId id="300" r:id="rId4"/>
    <p:sldId id="349" r:id="rId5"/>
    <p:sldId id="369" r:id="rId6"/>
    <p:sldId id="363" r:id="rId7"/>
    <p:sldId id="364" r:id="rId8"/>
    <p:sldId id="356" r:id="rId9"/>
    <p:sldId id="357" r:id="rId10"/>
    <p:sldId id="358" r:id="rId11"/>
    <p:sldId id="359" r:id="rId12"/>
    <p:sldId id="370" r:id="rId13"/>
    <p:sldId id="365" r:id="rId14"/>
    <p:sldId id="366" r:id="rId15"/>
    <p:sldId id="367" r:id="rId16"/>
    <p:sldId id="368" r:id="rId17"/>
    <p:sldId id="361" r:id="rId18"/>
    <p:sldId id="362" r:id="rId19"/>
    <p:sldId id="360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2/3/2016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10 –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and Control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Building digital systems using the </a:t>
            </a:r>
            <a:r>
              <a:rPr lang="en-US" b="0" dirty="0" err="1"/>
              <a:t>datapath</a:t>
            </a:r>
            <a:r>
              <a:rPr lang="en-US" b="0" dirty="0"/>
              <a:t> and control approach is a </a:t>
            </a:r>
            <a:r>
              <a:rPr lang="en-US" b="0" dirty="0" smtClean="0"/>
              <a:t>three-step </a:t>
            </a:r>
            <a:r>
              <a:rPr lang="en-US" b="0" dirty="0"/>
              <a:t>process</a:t>
            </a:r>
            <a:r>
              <a:rPr lang="en-US" b="0" dirty="0" smtClean="0"/>
              <a:t>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Write </a:t>
            </a:r>
            <a:r>
              <a:rPr lang="en-US" b="0" dirty="0"/>
              <a:t>an algorithmic description for the solution to the problem.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Parse the algorithmic description into </a:t>
            </a:r>
            <a:r>
              <a:rPr lang="en-US" b="0" dirty="0" err="1"/>
              <a:t>datapath</a:t>
            </a:r>
            <a:r>
              <a:rPr lang="en-US" b="0" dirty="0"/>
              <a:t> building blocks and control states.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Define the MIEs and OEs for the control unit.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programming language used to formalize an algorithmic solution to design problem is </a:t>
            </a:r>
            <a:r>
              <a:rPr lang="en-US" b="0" dirty="0" smtClean="0"/>
              <a:t>referred </a:t>
            </a:r>
            <a:r>
              <a:rPr lang="en-US" b="0" dirty="0"/>
              <a:t>to as </a:t>
            </a:r>
            <a:r>
              <a:rPr lang="en-US" b="0" dirty="0" smtClean="0"/>
              <a:t>mini-C (</a:t>
            </a:r>
            <a:r>
              <a:rPr lang="en-US" b="0" dirty="0"/>
              <a:t>a derivative of the </a:t>
            </a:r>
            <a:r>
              <a:rPr lang="en-US" b="0" dirty="0" smtClean="0"/>
              <a:t>C-programming language)</a:t>
            </a:r>
          </a:p>
          <a:p>
            <a:pPr lvl="1"/>
            <a:r>
              <a:rPr lang="en-US" dirty="0"/>
              <a:t>IF</a:t>
            </a:r>
          </a:p>
          <a:p>
            <a:pPr marL="744538" lvl="2" indent="0">
              <a:buNone/>
            </a:pPr>
            <a:r>
              <a:rPr lang="en-US" b="0" dirty="0" smtClean="0"/>
              <a:t>	if </a:t>
            </a:r>
            <a:r>
              <a:rPr lang="en-US" b="0" dirty="0"/>
              <a:t>(condition) then BODY_1 else BODY_2</a:t>
            </a:r>
          </a:p>
          <a:p>
            <a:pPr lvl="1"/>
            <a:r>
              <a:rPr lang="en-US" dirty="0"/>
              <a:t>FOR</a:t>
            </a:r>
          </a:p>
          <a:p>
            <a:pPr marL="403225" lvl="1" indent="0">
              <a:buNone/>
            </a:pPr>
            <a:r>
              <a:rPr lang="en-US" b="0" dirty="0" smtClean="0"/>
              <a:t>	for </a:t>
            </a:r>
            <a:r>
              <a:rPr lang="en-US" b="0" dirty="0"/>
              <a:t>(i=A; </a:t>
            </a:r>
            <a:r>
              <a:rPr lang="en-US" b="0" dirty="0" smtClean="0"/>
              <a:t>i</a:t>
            </a:r>
            <a:r>
              <a:rPr lang="nn-NO" b="0" dirty="0"/>
              <a:t>&lt;</a:t>
            </a:r>
            <a:r>
              <a:rPr lang="nn-NO" b="0" dirty="0" smtClean="0"/>
              <a:t>B</a:t>
            </a:r>
            <a:r>
              <a:rPr lang="nn-NO" b="0" dirty="0"/>
              <a:t>; i += 1)</a:t>
            </a:r>
            <a:endParaRPr lang="en-US" b="0" dirty="0"/>
          </a:p>
          <a:p>
            <a:pPr lvl="1"/>
            <a:r>
              <a:rPr lang="en-US" dirty="0"/>
              <a:t>WHILE</a:t>
            </a:r>
          </a:p>
          <a:p>
            <a:pPr marL="403225" lvl="1" indent="0">
              <a:buNone/>
            </a:pPr>
            <a:r>
              <a:rPr lang="en-US" b="0" dirty="0" smtClean="0"/>
              <a:t>	while(condition</a:t>
            </a:r>
            <a:r>
              <a:rPr lang="en-US" b="0" dirty="0"/>
              <a:t>) BODY</a:t>
            </a:r>
          </a:p>
          <a:p>
            <a:pPr lvl="1"/>
            <a:r>
              <a:rPr lang="en-US" dirty="0"/>
              <a:t>ASSIGNMENT</a:t>
            </a:r>
          </a:p>
          <a:p>
            <a:pPr marL="403225" lvl="1" indent="0">
              <a:buNone/>
            </a:pPr>
            <a:r>
              <a:rPr lang="en-US" b="0" dirty="0" smtClean="0"/>
              <a:t>	X </a:t>
            </a:r>
            <a:r>
              <a:rPr lang="en-US" b="0" dirty="0"/>
              <a:t>= value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</a:t>
            </a:r>
            <a:r>
              <a:rPr lang="en-US" dirty="0" smtClean="0"/>
              <a:t>If/Then/Else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10.1 -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if/then/else structure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146" name="Picture 2" descr="http://ece.ninja/383/lecture/img/lecture10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19288"/>
            <a:ext cx="4086226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</a:t>
            </a:r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10.2 -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for loop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122" name="Picture 2" descr="http://ece.ninja/383/lecture/img/lecture10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924050"/>
            <a:ext cx="4181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</a:t>
            </a:r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10.3 -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while statement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098" name="Picture 2" descr="http://ece.ninja/383/lecture/img/lecture10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852613"/>
            <a:ext cx="4276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47571" y="3198168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Bitwise </a:t>
            </a:r>
            <a:r>
              <a:rPr lang="en-US" dirty="0" err="1"/>
              <a:t>xor</a:t>
            </a:r>
            <a:r>
              <a:rPr lang="en-US" dirty="0"/>
              <a:t> operation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7571" y="3198168"/>
            <a:ext cx="2848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Bitwise </a:t>
            </a:r>
            <a:r>
              <a:rPr lang="en-US" dirty="0" err="1"/>
              <a:t>xor</a:t>
            </a:r>
            <a:r>
              <a:rPr lang="en-US" dirty="0"/>
              <a:t>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Assignment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10.5 -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assignment statement of the form </a:t>
            </a:r>
            <a:r>
              <a:rPr lang="en-US" sz="1800" dirty="0"/>
              <a:t>X</a:t>
            </a:r>
            <a:r>
              <a:rPr lang="en-US" sz="1800" dirty="0" smtClean="0"/>
              <a:t>=</a:t>
            </a:r>
            <a:r>
              <a:rPr lang="en-US" sz="1800" dirty="0" smtClean="0"/>
              <a:t>X+Y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7170" name="Picture 2" descr="http://ece.ninja/383/lecture/img/lecture10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704975"/>
            <a:ext cx="44100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Building Blocks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10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5" y="1465922"/>
            <a:ext cx="87439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814" y="5739559"/>
            <a:ext cx="874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Table 10.6 - The list of all the basic building blocks and some of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5668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Generics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           Entity Declaration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Entity Declaration:</a:t>
            </a:r>
          </a:p>
          <a:p>
            <a:pPr marL="741363" lvl="2" indent="0">
              <a:buNone/>
            </a:pPr>
            <a:r>
              <a:rPr lang="en-US" sz="1800" dirty="0" smtClean="0"/>
              <a:t>entity lec10 is</a:t>
            </a:r>
          </a:p>
          <a:p>
            <a:pPr marL="741363" lvl="2" indent="0">
              <a:buNone/>
            </a:pPr>
            <a:r>
              <a:rPr lang="en-US" sz="1800" dirty="0" smtClean="0"/>
              <a:t>	generic (N: integer := 4);</a:t>
            </a:r>
          </a:p>
          <a:p>
            <a:pPr marL="741363" lvl="2" indent="0">
              <a:buNone/>
            </a:pPr>
            <a:r>
              <a:rPr lang="en-US" sz="1800" dirty="0" smtClean="0"/>
              <a:t>	port(	</a:t>
            </a:r>
            <a:r>
              <a:rPr lang="en-US" sz="1800" dirty="0" err="1" smtClean="0"/>
              <a:t>clk</a:t>
            </a:r>
            <a:r>
              <a:rPr lang="en-US" sz="1800" dirty="0" smtClean="0"/>
              <a:t>: in  STD_LOGIC;</a:t>
            </a:r>
          </a:p>
          <a:p>
            <a:pPr marL="741363" lvl="2" indent="0">
              <a:buNone/>
            </a:pPr>
            <a:r>
              <a:rPr lang="en-US" sz="1800" dirty="0" smtClean="0"/>
              <a:t>		reset : in  STD_LOGIC;</a:t>
            </a:r>
          </a:p>
          <a:p>
            <a:pPr marL="741363" lvl="2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crtl</a:t>
            </a:r>
            <a:r>
              <a:rPr lang="en-US" sz="1800" dirty="0" smtClean="0"/>
              <a:t>: in </a:t>
            </a:r>
            <a:r>
              <a:rPr lang="en-US" sz="1800" dirty="0" err="1" smtClean="0"/>
              <a:t>std_logic_vector</a:t>
            </a:r>
            <a:r>
              <a:rPr lang="en-US" sz="1800" dirty="0" smtClean="0"/>
              <a:t>(1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0);</a:t>
            </a:r>
          </a:p>
          <a:p>
            <a:pPr marL="741363" lvl="2" indent="0">
              <a:buNone/>
            </a:pPr>
            <a:r>
              <a:rPr lang="en-US" sz="1800" dirty="0" smtClean="0"/>
              <a:t>		D: in unsigned (N-1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0);</a:t>
            </a:r>
          </a:p>
          <a:p>
            <a:pPr marL="741363" lvl="2" indent="0">
              <a:buNone/>
            </a:pPr>
            <a:r>
              <a:rPr lang="en-US" sz="1800" dirty="0" smtClean="0"/>
              <a:t>		Q: out unsigned (N-1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0));</a:t>
            </a:r>
          </a:p>
          <a:p>
            <a:pPr marL="741363" lvl="2" indent="0">
              <a:buNone/>
            </a:pPr>
            <a:r>
              <a:rPr lang="en-US" sz="1800" dirty="0" smtClean="0"/>
              <a:t>end lec10;</a:t>
            </a:r>
          </a:p>
          <a:p>
            <a:pPr marL="349250" lvl="1" indent="-342900"/>
            <a:r>
              <a:rPr lang="en-US" sz="2400" dirty="0" smtClean="0"/>
              <a:t>Note</a:t>
            </a:r>
            <a:r>
              <a:rPr lang="en-US" sz="2400" dirty="0"/>
              <a:t>:</a:t>
            </a:r>
          </a:p>
          <a:p>
            <a:pPr lvl="1"/>
            <a:r>
              <a:rPr lang="en-US" sz="2000" b="0" dirty="0"/>
              <a:t>The variable N is available in the entity and architecture context. In this case, you will need it to define the width of vectors.</a:t>
            </a:r>
          </a:p>
          <a:p>
            <a:pPr lvl="1"/>
            <a:r>
              <a:rPr lang="en-US" sz="2000" b="0" dirty="0"/>
              <a:t>The value of N must be an integer, not a binary string. Just use positive integers for N.</a:t>
            </a:r>
          </a:p>
          <a:p>
            <a:pPr marL="349250" lvl="1" indent="-342900"/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Instantiation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349250" lvl="1" indent="-342900"/>
            <a:r>
              <a:rPr lang="en-US" sz="2400" dirty="0"/>
              <a:t>Note: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default value for N is 4. That means, if you do not use the generic map statement in the instantiation below, you will get a 4-bit counter.</a:t>
            </a:r>
          </a:p>
          <a:p>
            <a:pPr lvl="1"/>
            <a:r>
              <a:rPr lang="en-US" sz="2000" b="0" dirty="0"/>
              <a:t>The D and Q vectors use N-1 because the vector starts at 0.</a:t>
            </a:r>
          </a:p>
          <a:p>
            <a:r>
              <a:rPr lang="en-US" dirty="0" smtClean="0"/>
              <a:t>Instantiation:</a:t>
            </a:r>
          </a:p>
          <a:p>
            <a:pPr marL="403225" lvl="1" indent="0">
              <a:buNone/>
            </a:pPr>
            <a:r>
              <a:rPr lang="en-US" sz="2000" dirty="0"/>
              <a:t> </a:t>
            </a:r>
            <a:r>
              <a:rPr lang="en-US" sz="1800" dirty="0" err="1"/>
              <a:t>uut</a:t>
            </a:r>
            <a:r>
              <a:rPr lang="en-US" sz="1800" dirty="0"/>
              <a:t>: lec10 </a:t>
            </a:r>
          </a:p>
          <a:p>
            <a:pPr marL="403225" lvl="1" indent="0">
              <a:buNone/>
            </a:pPr>
            <a:r>
              <a:rPr lang="en-US" sz="1800" dirty="0"/>
              <a:t>	generic map(5)</a:t>
            </a:r>
          </a:p>
          <a:p>
            <a:pPr marL="403225" lvl="1" indent="0">
              <a:buNone/>
            </a:pPr>
            <a:r>
              <a:rPr lang="en-US" sz="1800" dirty="0"/>
              <a:t>	port map (  </a:t>
            </a:r>
            <a:r>
              <a:rPr lang="en-US" sz="1800" dirty="0" err="1"/>
              <a:t>clk</a:t>
            </a:r>
            <a:r>
              <a:rPr lang="en-US" sz="1800" dirty="0"/>
              <a:t> =&gt; </a:t>
            </a:r>
            <a:r>
              <a:rPr lang="en-US" sz="1800" dirty="0" err="1"/>
              <a:t>clk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          	    </a:t>
            </a:r>
            <a:r>
              <a:rPr lang="en-US" sz="1800" dirty="0" smtClean="0"/>
              <a:t>  reset </a:t>
            </a:r>
            <a:r>
              <a:rPr lang="en-US" sz="1800" dirty="0"/>
              <a:t>=&gt; reset,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</a:t>
            </a:r>
            <a:r>
              <a:rPr lang="en-US" sz="1800" dirty="0" err="1" smtClean="0"/>
              <a:t>crtl</a:t>
            </a:r>
            <a:r>
              <a:rPr lang="en-US" sz="1800" dirty="0" smtClean="0"/>
              <a:t> </a:t>
            </a:r>
            <a:r>
              <a:rPr lang="en-US" sz="1800" dirty="0"/>
              <a:t>=&gt; </a:t>
            </a:r>
            <a:r>
              <a:rPr lang="en-US" sz="1800" dirty="0" err="1"/>
              <a:t>crtl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D </a:t>
            </a:r>
            <a:r>
              <a:rPr lang="en-US" sz="1800" dirty="0"/>
              <a:t>=&gt; D,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Q </a:t>
            </a:r>
            <a:r>
              <a:rPr lang="en-US" sz="1800" dirty="0"/>
              <a:t>=&gt; Q);</a:t>
            </a:r>
            <a:endParaRPr lang="en-US" sz="1800" dirty="0" smtClean="0"/>
          </a:p>
          <a:p>
            <a:pPr marL="349250" lvl="1" indent="-342900"/>
            <a:endParaRPr lang="en-US" b="0" dirty="0" smtClean="0"/>
          </a:p>
          <a:p>
            <a:pPr marL="349250" lvl="1" indent="-342900"/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                   5-Bit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this case, I made a 5-bit counter. The </a:t>
            </a:r>
            <a:r>
              <a:rPr lang="en-US" b="0" dirty="0" err="1"/>
              <a:t>testbench</a:t>
            </a:r>
            <a:r>
              <a:rPr lang="en-US" b="0" dirty="0"/>
              <a:t> linked </a:t>
            </a:r>
            <a:r>
              <a:rPr lang="en-US" b="0" dirty="0" smtClean="0"/>
              <a:t>on Lesson 10runs </a:t>
            </a:r>
            <a:r>
              <a:rPr lang="en-US" b="0" dirty="0"/>
              <a:t>the counter through all four control modes and even shows how it rolls over (around 7.5uS).</a:t>
            </a:r>
            <a:endParaRPr lang="en-US" b="0" dirty="0" smtClean="0"/>
          </a:p>
          <a:p>
            <a:pPr marL="349250" lvl="1" indent="-342900"/>
            <a:endParaRPr lang="en-US" b="0" dirty="0" smtClean="0"/>
          </a:p>
          <a:p>
            <a:pPr marL="349250" lvl="1" indent="-342900"/>
            <a:endParaRPr lang="en-US" b="0" dirty="0"/>
          </a:p>
          <a:p>
            <a:pPr marL="349250" lvl="1" indent="-342900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0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67738"/>
            <a:ext cx="9144000" cy="12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5171"/>
              </p:ext>
            </p:extLst>
          </p:nvPr>
        </p:nvGraphicFramePr>
        <p:xfrm>
          <a:off x="1524000" y="434072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632"/>
                <a:gridCol w="4331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Count up mod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Load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9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Datapath</a:t>
            </a:r>
            <a:r>
              <a:rPr lang="en-US" cap="none" dirty="0" smtClean="0"/>
              <a:t> and Control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 smtClean="0"/>
              <a:t>Datapath</a:t>
            </a:r>
            <a:r>
              <a:rPr lang="en-US" b="0" dirty="0"/>
              <a:t> </a:t>
            </a:r>
            <a:r>
              <a:rPr lang="en-US" b="0" dirty="0" smtClean="0"/>
              <a:t>and Control Design Methodology</a:t>
            </a:r>
          </a:p>
          <a:p>
            <a:pPr lvl="1"/>
            <a:r>
              <a:rPr lang="en-US" b="0" u="sng" dirty="0" err="1" smtClean="0"/>
              <a:t>Datapath</a:t>
            </a:r>
            <a:r>
              <a:rPr lang="en-US" b="0" dirty="0" smtClean="0"/>
              <a:t> -</a:t>
            </a:r>
            <a:r>
              <a:rPr lang="en-US" b="0" dirty="0"/>
              <a:t> responsible for sequencing the actions of the </a:t>
            </a:r>
            <a:r>
              <a:rPr lang="en-US" b="0" dirty="0" err="1"/>
              <a:t>datapath</a:t>
            </a:r>
            <a:endParaRPr lang="en-US" b="0" dirty="0" smtClean="0"/>
          </a:p>
          <a:p>
            <a:pPr lvl="1"/>
            <a:r>
              <a:rPr lang="en-US" b="0" u="sng" dirty="0" smtClean="0"/>
              <a:t>Control</a:t>
            </a:r>
            <a:r>
              <a:rPr lang="en-US" b="0" dirty="0" smtClean="0"/>
              <a:t> </a:t>
            </a:r>
            <a:r>
              <a:rPr lang="en-US" b="0" dirty="0"/>
              <a:t>- </a:t>
            </a:r>
            <a:r>
              <a:rPr lang="en-US" b="0" dirty="0" smtClean="0"/>
              <a:t>responsible </a:t>
            </a:r>
            <a:r>
              <a:rPr lang="en-US" b="0" dirty="0"/>
              <a:t>for sequencing the actions of the </a:t>
            </a:r>
            <a:r>
              <a:rPr lang="en-US" b="0" dirty="0" err="1"/>
              <a:t>datapath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10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" y="3432126"/>
            <a:ext cx="9138555" cy="2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314" y="5786082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10.0 - An abstract digital system constructed from a </a:t>
            </a:r>
            <a:r>
              <a:rPr lang="en-US" sz="1800" dirty="0" err="1"/>
              <a:t>datapath</a:t>
            </a:r>
            <a:r>
              <a:rPr lang="en-US" sz="1800" dirty="0"/>
              <a:t> and a control unit.</a:t>
            </a: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 Process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411</Words>
  <Application>Microsoft Office PowerPoint</Application>
  <PresentationFormat>On-screen Show (4:3)</PresentationFormat>
  <Paragraphs>122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1_Blank Presentation</vt:lpstr>
      <vt:lpstr>ECE 383 – Embedded Computer Systems II Lecture 10 – Datapath and Control</vt:lpstr>
      <vt:lpstr>Lesson Outline</vt:lpstr>
      <vt:lpstr>Generics</vt:lpstr>
      <vt:lpstr>Generics –                        Entity Declaration</vt:lpstr>
      <vt:lpstr>Generics –             Instantiation</vt:lpstr>
      <vt:lpstr>Generics –                                5-Bit Counter</vt:lpstr>
      <vt:lpstr>Datapath and Control</vt:lpstr>
      <vt:lpstr>Datapath and Control</vt:lpstr>
      <vt:lpstr>Design Process</vt:lpstr>
      <vt:lpstr>Design Process</vt:lpstr>
      <vt:lpstr>mini-C </vt:lpstr>
      <vt:lpstr>Design Process – If/Then/Else</vt:lpstr>
      <vt:lpstr>Design Process – For Loop</vt:lpstr>
      <vt:lpstr>Design Process – While Loop</vt:lpstr>
      <vt:lpstr>Design Process – Assignment</vt:lpstr>
      <vt:lpstr>Basic Building Blocks</vt:lpstr>
      <vt:lpstr>Basic Building Blocks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398</cp:revision>
  <cp:lastPrinted>2014-08-12T17:37:01Z</cp:lastPrinted>
  <dcterms:created xsi:type="dcterms:W3CDTF">2001-06-27T14:08:57Z</dcterms:created>
  <dcterms:modified xsi:type="dcterms:W3CDTF">2016-02-04T03:03:08Z</dcterms:modified>
</cp:coreProperties>
</file>