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49"/>
  </p:notesMasterIdLst>
  <p:handoutMasterIdLst>
    <p:handoutMasterId r:id="rId50"/>
  </p:handoutMasterIdLst>
  <p:sldIdLst>
    <p:sldId id="372" r:id="rId3"/>
    <p:sldId id="395" r:id="rId4"/>
    <p:sldId id="396" r:id="rId5"/>
    <p:sldId id="430" r:id="rId6"/>
    <p:sldId id="429" r:id="rId7"/>
    <p:sldId id="433" r:id="rId8"/>
    <p:sldId id="434" r:id="rId9"/>
    <p:sldId id="427" r:id="rId10"/>
    <p:sldId id="428" r:id="rId11"/>
    <p:sldId id="431" r:id="rId12"/>
    <p:sldId id="432" r:id="rId13"/>
    <p:sldId id="397" r:id="rId14"/>
    <p:sldId id="398" r:id="rId15"/>
    <p:sldId id="399" r:id="rId16"/>
    <p:sldId id="435" r:id="rId17"/>
    <p:sldId id="436" r:id="rId18"/>
    <p:sldId id="437" r:id="rId19"/>
    <p:sldId id="438" r:id="rId20"/>
    <p:sldId id="400" r:id="rId21"/>
    <p:sldId id="439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60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1231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0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83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0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4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63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06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28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4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9 </a:t>
            </a:r>
            <a:r>
              <a:rPr lang="en-US" sz="3600" kern="0" dirty="0">
                <a:effectLst/>
                <a:latin typeface="Trebuchet MS" panose="020B0603020202020204" pitchFamily="34" charset="0"/>
              </a:rPr>
              <a:t>– Finite State Machines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55420"/>
            <a:ext cx="48768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914400" y="5624513"/>
            <a:ext cx="4033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3.39 Maximum delay for setup time constraint</a:t>
            </a:r>
            <a:endParaRPr lang="en-US" altLang="en-US" sz="120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Time Clock to Q</a:t>
            </a:r>
          </a:p>
          <a:p>
            <a:r>
              <a:rPr lang="en-US" kern="0" dirty="0" smtClean="0"/>
              <a:t>Propagation Delay</a:t>
            </a:r>
            <a:endParaRPr lang="en-US" kern="0" dirty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77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56300"/>
            <a:ext cx="48768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914400" y="5853113"/>
            <a:ext cx="3917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3.40 Minimum delay for hold time constraint</a:t>
            </a:r>
            <a:endParaRPr lang="en-US" alt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Time Clock to Q</a:t>
            </a:r>
          </a:p>
          <a:p>
            <a:r>
              <a:rPr lang="en-US" kern="0" dirty="0" smtClean="0"/>
              <a:t>Contamination Delay</a:t>
            </a:r>
            <a:endParaRPr lang="en-US" kern="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8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 Flop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What type of D Flip Flop is this?</a:t>
            </a:r>
          </a:p>
          <a:p>
            <a:r>
              <a:rPr lang="en-US" b="0" dirty="0" smtClean="0"/>
              <a:t>Fill in waveform!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err="1" smtClean="0"/>
              <a:t>T</a:t>
            </a:r>
            <a:r>
              <a:rPr lang="en-US" b="0" baseline="-25000" dirty="0" err="1" smtClean="0"/>
              <a:t>su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h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pd</a:t>
            </a:r>
            <a:endParaRPr lang="en-US" b="0" baseline="-25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9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6" y="2474927"/>
            <a:ext cx="92487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4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Finite State Machine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Finite State Machine (FSM) – most general form of a sequential circuit, a circuit whose output is a function of input and an internal state</a:t>
            </a:r>
          </a:p>
          <a:p>
            <a:r>
              <a:rPr lang="en-US" b="0" dirty="0" smtClean="0"/>
              <a:t>Moore or Mealy?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 – </a:t>
            </a:r>
            <a:r>
              <a:rPr lang="en-US" u="sng" dirty="0"/>
              <a:t>M</a:t>
            </a:r>
            <a:r>
              <a:rPr lang="en-US" dirty="0"/>
              <a:t>- inputs, </a:t>
            </a:r>
            <a:r>
              <a:rPr lang="en-US" u="sng" dirty="0"/>
              <a:t>N</a:t>
            </a:r>
            <a:r>
              <a:rPr lang="en-US" dirty="0"/>
              <a:t> – Outputs, and </a:t>
            </a:r>
            <a:r>
              <a:rPr lang="en-US" u="sng" dirty="0"/>
              <a:t>K</a:t>
            </a:r>
            <a:r>
              <a:rPr lang="en-US" dirty="0"/>
              <a:t> - bits of state</a:t>
            </a:r>
          </a:p>
          <a:p>
            <a:pPr lvl="1"/>
            <a:r>
              <a:rPr lang="en-US" dirty="0" smtClean="0"/>
              <a:t>FSMs have </a:t>
            </a:r>
            <a:r>
              <a:rPr lang="en-US" u="sng" dirty="0" smtClean="0"/>
              <a:t>K</a:t>
            </a:r>
            <a:r>
              <a:rPr lang="en-US" dirty="0" smtClean="0"/>
              <a:t> registers that can be one of a finite number (2</a:t>
            </a:r>
            <a:r>
              <a:rPr lang="en-US" baseline="30000" dirty="0" smtClean="0"/>
              <a:t>K</a:t>
            </a:r>
            <a:r>
              <a:rPr lang="en-US" dirty="0" smtClean="0"/>
              <a:t>) unique states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types of FSMs?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1545336" y="3456432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4291584" y="3456432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092952" y="3456432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100" name="Isosceles Triangle 99"/>
          <p:cNvSpPr/>
          <p:nvPr/>
        </p:nvSpPr>
        <p:spPr bwMode="auto">
          <a:xfrm rot="10800000">
            <a:off x="4453128" y="3456433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 flipH="1">
            <a:off x="658368" y="3858768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8" idx="1"/>
          </p:cNvCxnSpPr>
          <p:nvPr/>
        </p:nvCxnSpPr>
        <p:spPr bwMode="auto">
          <a:xfrm flipH="1">
            <a:off x="3044952" y="3858768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H="1">
            <a:off x="4937760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>
            <a:off x="7114032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262890" y="3534157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478268" y="3534157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1275" y="3318713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79470" y="3318714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09" name="Straight Connector 108"/>
          <p:cNvCxnSpPr>
            <a:stCxn id="100" idx="3"/>
            <a:endCxn id="110" idx="2"/>
          </p:cNvCxnSpPr>
          <p:nvPr/>
        </p:nvCxnSpPr>
        <p:spPr bwMode="auto">
          <a:xfrm flipV="1">
            <a:off x="4614672" y="3153120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4245102" y="2845343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111" name="Straight Connector 110"/>
          <p:cNvCxnSpPr/>
          <p:nvPr/>
        </p:nvCxnSpPr>
        <p:spPr bwMode="auto">
          <a:xfrm>
            <a:off x="5427726" y="3858768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1230376" y="4078224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H="1">
            <a:off x="1226820" y="4459224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1226820" y="4078224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flipH="1">
            <a:off x="1258697" y="37649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>
            <a:off x="3189351" y="378182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flipH="1">
            <a:off x="5110988" y="3781822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H="1">
            <a:off x="7275068" y="377877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178687" y="352958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23057" y="3528095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44694" y="3526606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208774" y="354333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9" grpId="0"/>
      <p:bldP spid="120" grpId="0"/>
      <p:bldP spid="121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 -   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Mealy Machine – outputs depend on both the current state and current inputs of the machine.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73" name="Isosceles Triangle 72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71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82" name="Straight Connector 81"/>
          <p:cNvCxnSpPr>
            <a:stCxn id="73" idx="3"/>
            <a:endCxn id="83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>
            <a:off x="1099566" y="26974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5937377" y="26883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1099566" y="26974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5923662" y="30723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31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a State Machine: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57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 -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Design of a FSM requires three questions answered: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Memory Input Equations (MIEs)?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Output Equations (OEs)?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How many D flip flops are </a:t>
            </a:r>
            <a:r>
              <a:rPr lang="en-US" b="0" dirty="0" smtClean="0"/>
              <a:t>required?</a:t>
            </a: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D Flip Flop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Finite State Machine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FSM Timing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The DAISY System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68" name="Isosceles Triangle 67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6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7" name="Straight Connector 76"/>
          <p:cNvCxnSpPr>
            <a:stCxn id="68" idx="3"/>
            <a:endCxn id="78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94" name="Isosceles Triangle 93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92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Inputs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Outputs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03" name="Straight Connector 102"/>
          <p:cNvCxnSpPr>
            <a:stCxn id="94" idx="3"/>
            <a:endCxn id="104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M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N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78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5" descr="C:\Users\Jeffrey.Falkinburg\Documents\Courses\ECE383\Spr16\ECE383_slides\L8\state_mach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6" y="1954530"/>
            <a:ext cx="828294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Figure 10.1 Block diagram of an FSM.</a:t>
            </a:r>
          </a:p>
        </p:txBody>
      </p:sp>
    </p:spTree>
    <p:extLst>
      <p:ext uri="{BB962C8B-B14F-4D97-AF65-F5344CB8AC3E}">
        <p14:creationId xmlns:p14="http://schemas.microsoft.com/office/powerpoint/2010/main" val="31912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FSM Timing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1</a:t>
            </a:r>
            <a:r>
              <a:rPr lang="en-US" sz="2200" dirty="0" smtClean="0"/>
              <a:t>- Since flip flops sample their inputs on the positive edge of the clock, this point is the beginning of the timing analysis.</a:t>
            </a: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2</a:t>
            </a:r>
            <a:r>
              <a:rPr lang="en-US" sz="2200" dirty="0" smtClean="0"/>
              <a:t> - The propagation delay of the flip flops means a small delay occurs between the clock edge and the flip flop outputs, Q, becoming valid. This is the called the propagation delay of the flip flop and denoted </a:t>
            </a:r>
            <a:r>
              <a:rPr lang="en-US" sz="2200" dirty="0" err="1" smtClean="0"/>
              <a:t>T_ff</a:t>
            </a:r>
            <a:r>
              <a:rPr lang="en-US" sz="2200" dirty="0" smtClean="0"/>
              <a:t> in the diagram below.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3</a:t>
            </a:r>
            <a:r>
              <a:rPr lang="en-US" sz="2200" dirty="0" smtClean="0"/>
              <a:t> - In order to maximize the clocking frequency of the FSM, the new inputs, X, to the FSM should be applied at the same moment that the flip flop outputs become valid.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u="sng" dirty="0" smtClean="0"/>
              <a:t>Event 4</a:t>
            </a:r>
            <a:r>
              <a:rPr lang="en-US" sz="2000" dirty="0" smtClean="0"/>
              <a:t> - According to Figure above, changing Q and X causes the memory inputs to change (the Y signal above). The delay between the application of the new inputs to the MIE logic and Y becoming valid is the propagation delay of the combination logic, denoted </a:t>
            </a:r>
            <a:r>
              <a:rPr lang="en-US" sz="2000" dirty="0" err="1" smtClean="0"/>
              <a:t>Tcombo</a:t>
            </a:r>
            <a:r>
              <a:rPr lang="en-US" sz="200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5</a:t>
            </a:r>
            <a:r>
              <a:rPr lang="en-US" sz="2200" dirty="0" smtClean="0"/>
              <a:t> - When the Y values are valid, a small delay occurs while the flip flops register their new inputs, denoted </a:t>
            </a:r>
            <a:r>
              <a:rPr lang="en-US" sz="2200" dirty="0" err="1" smtClean="0"/>
              <a:t>Tsu</a:t>
            </a:r>
            <a:r>
              <a:rPr lang="en-US" sz="2200" dirty="0" smtClean="0"/>
              <a:t>. After this setup time, the FSM is ready for another clock edge.</a:t>
            </a:r>
            <a:br>
              <a:rPr lang="en-US" sz="2200" dirty="0" smtClean="0"/>
            </a:b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DAISY System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bring in the cows.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 smtClean="0"/>
              <a:t>D</a:t>
            </a:r>
            <a:r>
              <a:rPr lang="en-US" b="0" dirty="0" smtClean="0"/>
              <a:t>airy </a:t>
            </a:r>
            <a:r>
              <a:rPr lang="en-US" u="sng" dirty="0" smtClean="0"/>
              <a:t>A</a:t>
            </a:r>
            <a:r>
              <a:rPr lang="en-US" b="0" dirty="0" smtClean="0"/>
              <a:t>utomated </a:t>
            </a:r>
            <a:r>
              <a:rPr lang="en-US" u="sng" dirty="0" smtClean="0"/>
              <a:t>I</a:t>
            </a:r>
            <a:r>
              <a:rPr lang="en-US" b="0" dirty="0" smtClean="0"/>
              <a:t>nformation </a:t>
            </a:r>
            <a:r>
              <a:rPr lang="en-US" u="sng" dirty="0" smtClean="0"/>
              <a:t>Sy</a:t>
            </a:r>
            <a:r>
              <a:rPr lang="en-US" b="0" dirty="0" smtClean="0"/>
              <a:t>stem, or DAISY for short</a:t>
            </a:r>
          </a:p>
          <a:p>
            <a:r>
              <a:rPr lang="en-US" dirty="0"/>
              <a:t>Word Statement</a:t>
            </a:r>
            <a:r>
              <a:rPr lang="en-US" b="0" dirty="0"/>
              <a:t> Cows have a RFID tag attached to their collars. When the cow passes through the cattle chute on their way into the barn, a RFID reader reads the unique ID stored on the RFID tag and logs the cow into the barn. </a:t>
            </a:r>
            <a:endParaRPr lang="en-US" b="0" dirty="0" smtClean="0"/>
          </a:p>
          <a:p>
            <a:pPr lvl="1"/>
            <a:r>
              <a:rPr lang="en-US" sz="2000" b="0" dirty="0"/>
              <a:t>The RFID system outputs a single bit: a 1 means the system has read an RFID tag and has successfully checked a cow back into the barn; a 0 means the RFID system is either still processing a tag or is not currently reading a tag</a:t>
            </a:r>
            <a:r>
              <a:rPr lang="en-US" sz="2000" b="0" dirty="0" smtClean="0"/>
              <a:t>.</a:t>
            </a:r>
          </a:p>
          <a:p>
            <a:pPr lvl="1"/>
            <a:r>
              <a:rPr lang="en-US" sz="2000" b="0" dirty="0"/>
              <a:t>The RFID system outputs a single bit: </a:t>
            </a:r>
          </a:p>
          <a:p>
            <a:pPr lvl="2"/>
            <a:r>
              <a:rPr lang="en-US" sz="2000" b="0" dirty="0"/>
              <a:t>Logic 1 – Cow Checked In</a:t>
            </a:r>
          </a:p>
          <a:p>
            <a:pPr lvl="2"/>
            <a:r>
              <a:rPr lang="en-US" sz="2000" b="0" dirty="0"/>
              <a:t>Logic 0 – Cow Not Processed</a:t>
            </a:r>
          </a:p>
          <a:p>
            <a:pPr lvl="1"/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 Flip Flop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order to ensure each cow is scanned, the flow of cows into the barn is controlled by two gates at either end of the chute. Each gate is controlled by a single bit. To lift a gate, this input must be held at logic 1; to lower a gate, the input must be held at a logic 0. The sequence of raising and lowering the gates in order to control the flow of </a:t>
            </a:r>
            <a:r>
              <a:rPr lang="en-US" b="0" dirty="0" smtClean="0"/>
              <a:t>cows.</a:t>
            </a:r>
          </a:p>
          <a:p>
            <a:pPr lvl="1"/>
            <a:r>
              <a:rPr lang="en-US" b="0" dirty="0"/>
              <a:t>Flow of cows is controlled by two gates</a:t>
            </a:r>
          </a:p>
          <a:p>
            <a:pPr lvl="2"/>
            <a:r>
              <a:rPr lang="en-US" sz="2000" b="0" dirty="0"/>
              <a:t>Logic 1 – To lift a gate </a:t>
            </a:r>
          </a:p>
          <a:p>
            <a:pPr lvl="2"/>
            <a:r>
              <a:rPr lang="en-US" sz="2000" b="0" dirty="0"/>
              <a:t>Logic 0 – To lower a gate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1</a:t>
            </a:r>
            <a:r>
              <a:rPr lang="en-US" b="0" dirty="0" smtClean="0"/>
              <a:t> - Gate1 is lifted allowing cow A to enter the chute.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01"/>
          <a:stretch/>
        </p:blipFill>
        <p:spPr bwMode="auto">
          <a:xfrm>
            <a:off x="1492250" y="2704922"/>
            <a:ext cx="6159501" cy="14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2</a:t>
            </a:r>
            <a:r>
              <a:rPr lang="en-US" b="0" dirty="0" smtClean="0"/>
              <a:t> - The DAISY system has detected cow A is in the chute and closes gate1.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7" b="47904"/>
          <a:stretch/>
        </p:blipFill>
        <p:spPr bwMode="auto">
          <a:xfrm>
            <a:off x="1492250" y="2861733"/>
            <a:ext cx="6159501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3</a:t>
            </a:r>
            <a:r>
              <a:rPr lang="en-US" b="0" dirty="0" smtClean="0"/>
              <a:t> - The cow waits in the closed off chute until the RFID reader signals that it has read the tag and checked in cow 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4" b="24038"/>
          <a:stretch/>
        </p:blipFill>
        <p:spPr bwMode="auto">
          <a:xfrm>
            <a:off x="1492250" y="2840961"/>
            <a:ext cx="6159501" cy="11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0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4</a:t>
            </a:r>
            <a:r>
              <a:rPr lang="en-US" b="0" dirty="0" smtClean="0"/>
              <a:t> - Gate2 is raised allowing cow A to leave. If the cow takes more than 30 seconds to leave, then the cow is "goosed" by a three-second burst of compressed air. An air bust is repeated at 30-second intervals until the cow leaves the chute. At any time when the cow leaves the chute, Gate 2 is closed and the system transitions back to Step 1.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3"/>
          <a:stretch/>
        </p:blipFill>
        <p:spPr bwMode="auto">
          <a:xfrm>
            <a:off x="1492250" y="4246878"/>
            <a:ext cx="6159501" cy="12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09" y="1456267"/>
            <a:ext cx="6254983" cy="49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DAISY FSM Entity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90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05000"/>
            <a:ext cx="55816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Inputs to Daisy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Outputs to Daisy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57610"/>
              </p:ext>
            </p:extLst>
          </p:nvPr>
        </p:nvGraphicFramePr>
        <p:xfrm>
          <a:off x="506412" y="2029011"/>
          <a:ext cx="8131176" cy="767979"/>
        </p:xfrm>
        <a:graphic>
          <a:graphicData uri="http://schemas.openxmlformats.org/drawingml/2006/table">
            <a:tbl>
              <a:tblPr/>
              <a:tblGrid>
                <a:gridCol w="2710392"/>
                <a:gridCol w="2710392"/>
                <a:gridCol w="2710392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RFID Scanner = 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Cow Present = c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Status = 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checked in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present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1 - timer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Cow not processed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no cow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timer running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39732"/>
              </p:ext>
            </p:extLst>
          </p:nvPr>
        </p:nvGraphicFramePr>
        <p:xfrm>
          <a:off x="506412" y="3385432"/>
          <a:ext cx="8131176" cy="1291095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Control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Air Valve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23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38" y="4714404"/>
            <a:ext cx="3104724" cy="169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State Diagram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enter chute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Close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RFID to read cow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gate2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leave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If 30 seconds has transpired, then "goose" cow; </a:t>
            </a:r>
            <a:r>
              <a:rPr lang="en-US" sz="1600" b="0" dirty="0" err="1"/>
              <a:t>goto</a:t>
            </a:r>
            <a:r>
              <a:rPr lang="en-US" sz="1600" b="0" dirty="0"/>
              <a:t> Step 6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Else if the cow has left, then close gate2; </a:t>
            </a:r>
            <a:r>
              <a:rPr lang="en-US" sz="1600" b="0" dirty="0" err="1"/>
              <a:t>goto</a:t>
            </a:r>
            <a:r>
              <a:rPr lang="en-US" sz="1600" b="0" dirty="0"/>
              <a:t> Step 1</a:t>
            </a:r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434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01" y="1569493"/>
            <a:ext cx="3790371" cy="20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Memory Input Equations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How many Flip Flops do we need?</a:t>
            </a:r>
            <a:endParaRPr lang="en-US" b="0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91547"/>
              </p:ext>
            </p:extLst>
          </p:nvPr>
        </p:nvGraphicFramePr>
        <p:xfrm>
          <a:off x="681567" y="2023437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535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1"/>
          <p:cNvSpPr>
            <a:spLocks noChangeArrowheads="1"/>
          </p:cNvSpPr>
          <p:nvPr/>
        </p:nvSpPr>
        <p:spPr bwMode="auto">
          <a:xfrm>
            <a:off x="838200" y="5738812"/>
            <a:ext cx="196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2.66 Circuit delay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37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Solve for three (one for each flip flop) 6-input Boolean Expressions </a:t>
            </a:r>
          </a:p>
          <a:p>
            <a:pPr lvl="1"/>
            <a:r>
              <a:rPr lang="en-US" b="0" dirty="0" smtClean="0"/>
              <a:t>Using </a:t>
            </a:r>
            <a:r>
              <a:rPr lang="en-US" dirty="0" smtClean="0"/>
              <a:t>espresso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input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90" y="1424843"/>
            <a:ext cx="84616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.i 6 # .i specifies the number of inputs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en-US" sz="1800" dirty="0">
                <a:solidFill>
                  <a:srgbClr val="000000"/>
                </a:solidFill>
              </a:rPr>
              <a:t>o 3 # .o specifies the number of outputs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ilb</a:t>
            </a:r>
            <a:r>
              <a:rPr lang="en-US" sz="1800" dirty="0">
                <a:solidFill>
                  <a:srgbClr val="000000"/>
                </a:solidFill>
              </a:rPr>
              <a:t> Q2 Q1 Q0 R C T # This line specifies the names of the inputs in order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ob</a:t>
            </a:r>
            <a:r>
              <a:rPr lang="en-US" sz="1800" dirty="0">
                <a:solidFill>
                  <a:srgbClr val="000000"/>
                </a:solidFill>
              </a:rPr>
              <a:t> D2 D1 D0 </a:t>
            </a:r>
            <a:r>
              <a:rPr lang="en-US" sz="1800" dirty="0" smtClean="0">
                <a:solidFill>
                  <a:srgbClr val="000000"/>
                </a:solidFill>
              </a:rPr>
              <a:t>	# </a:t>
            </a:r>
            <a:r>
              <a:rPr lang="en-US" sz="1800" dirty="0">
                <a:solidFill>
                  <a:srgbClr val="000000"/>
                </a:solidFill>
              </a:rPr>
              <a:t>This line specifies the names of the outputs in order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		</a:t>
            </a:r>
            <a:r>
              <a:rPr lang="en-US" sz="1800" dirty="0" smtClean="0">
                <a:solidFill>
                  <a:srgbClr val="000000"/>
                </a:solidFill>
              </a:rPr>
              <a:t># </a:t>
            </a:r>
            <a:r>
              <a:rPr lang="en-US" sz="1800" dirty="0">
                <a:solidFill>
                  <a:srgbClr val="000000"/>
                </a:solidFill>
              </a:rPr>
              <a:t>The first six digits (before the space) correspond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	# </a:t>
            </a:r>
            <a:r>
              <a:rPr lang="en-US" sz="1800" dirty="0">
                <a:solidFill>
                  <a:srgbClr val="000000"/>
                </a:solidFill>
              </a:rPr>
              <a:t>to the inputs, the three after the space correspond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	# </a:t>
            </a:r>
            <a:r>
              <a:rPr lang="en-US" sz="1800" dirty="0">
                <a:solidFill>
                  <a:srgbClr val="000000"/>
                </a:solidFill>
              </a:rPr>
              <a:t>to the outputs, both in order specified </a:t>
            </a:r>
            <a:r>
              <a:rPr lang="en-US" sz="1800" dirty="0" smtClean="0">
                <a:solidFill>
                  <a:srgbClr val="000000"/>
                </a:solidFill>
              </a:rPr>
              <a:t>above. 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000 </a:t>
            </a:r>
            <a:r>
              <a:rPr lang="en-US" sz="1800" dirty="0">
                <a:solidFill>
                  <a:srgbClr val="000000"/>
                </a:solidFill>
              </a:rPr>
              <a:t>-0- 000 #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+ c' =&gt;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000 </a:t>
            </a:r>
            <a:r>
              <a:rPr lang="en-US" sz="1800" dirty="0">
                <a:solidFill>
                  <a:srgbClr val="000000"/>
                </a:solidFill>
              </a:rPr>
              <a:t>-1- 001 #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smtClean="0">
                <a:solidFill>
                  <a:srgbClr val="000000"/>
                </a:solidFill>
              </a:rPr>
              <a:t>c </a:t>
            </a:r>
            <a:r>
              <a:rPr lang="en-US" sz="1800" dirty="0">
                <a:solidFill>
                  <a:srgbClr val="000000"/>
                </a:solidFill>
              </a:rPr>
              <a:t>=&gt;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001 </a:t>
            </a:r>
            <a:r>
              <a:rPr lang="en-US" sz="1800" dirty="0">
                <a:solidFill>
                  <a:srgbClr val="000000"/>
                </a:solidFill>
              </a:rPr>
              <a:t>0-- 001 #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+ R' =&gt;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001 </a:t>
            </a:r>
            <a:r>
              <a:rPr lang="en-US" sz="1800" dirty="0">
                <a:solidFill>
                  <a:srgbClr val="000000"/>
                </a:solidFill>
              </a:rPr>
              <a:t>1-- 010 #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+ R =&gt; Set30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010 </a:t>
            </a:r>
            <a:r>
              <a:rPr lang="en-US" sz="1800" dirty="0">
                <a:solidFill>
                  <a:srgbClr val="000000"/>
                </a:solidFill>
              </a:rPr>
              <a:t>--- 011 # Set30 =&gt;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011 </a:t>
            </a:r>
            <a:r>
              <a:rPr lang="en-US" sz="1800" dirty="0">
                <a:solidFill>
                  <a:srgbClr val="000000"/>
                </a:solidFill>
              </a:rPr>
              <a:t>-10 011 #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+ T'C =&gt;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011 </a:t>
            </a:r>
            <a:r>
              <a:rPr lang="en-US" sz="1800" dirty="0">
                <a:solidFill>
                  <a:srgbClr val="000000"/>
                </a:solidFill>
              </a:rPr>
              <a:t>-11 100 #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+ TC =&gt; Set3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011 </a:t>
            </a:r>
            <a:r>
              <a:rPr lang="en-US" sz="1800" dirty="0">
                <a:solidFill>
                  <a:srgbClr val="000000"/>
                </a:solidFill>
              </a:rPr>
              <a:t>-0- 000 #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+ c' =&gt;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100 </a:t>
            </a:r>
            <a:r>
              <a:rPr lang="en-US" sz="1800" dirty="0">
                <a:solidFill>
                  <a:srgbClr val="000000"/>
                </a:solidFill>
              </a:rPr>
              <a:t>--- 101 # Set3 =&gt; Goose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101 </a:t>
            </a:r>
            <a:r>
              <a:rPr lang="en-US" sz="1800" dirty="0">
                <a:solidFill>
                  <a:srgbClr val="000000"/>
                </a:solidFill>
              </a:rPr>
              <a:t>--0 101 # Goose + T' =&gt; Goose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101 </a:t>
            </a:r>
            <a:r>
              <a:rPr lang="en-US" sz="1800" dirty="0">
                <a:solidFill>
                  <a:srgbClr val="000000"/>
                </a:solidFill>
              </a:rPr>
              <a:t>--1 010 # Goose + T =&gt; Set30 .e # Signifies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1766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ece.ninja/383/lecture/img/lecture09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951"/>
            <a:ext cx="9141039" cy="42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6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One’s Hot Encoding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Using a One’s Hot Encoding MIEs: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D_WaitEnter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Q_WaitEnter</a:t>
            </a:r>
            <a:r>
              <a:rPr lang="en-US" dirty="0"/>
              <a:t> * c' + </a:t>
            </a:r>
            <a:r>
              <a:rPr lang="en-US" dirty="0" err="1"/>
              <a:t>Q_WaitLeave</a:t>
            </a:r>
            <a:r>
              <a:rPr lang="en-US" dirty="0"/>
              <a:t> * </a:t>
            </a:r>
            <a:r>
              <a:rPr lang="en-US" dirty="0" smtClean="0"/>
              <a:t>c' </a:t>
            </a:r>
            <a:endParaRPr lang="en-US" dirty="0" smtClean="0"/>
          </a:p>
          <a:p>
            <a:r>
              <a:rPr lang="en-US" dirty="0" err="1" smtClean="0"/>
              <a:t>D_WaitRead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r' + </a:t>
            </a:r>
            <a:r>
              <a:rPr lang="en-US" dirty="0" err="1"/>
              <a:t>Q_WaitEnter</a:t>
            </a:r>
            <a:r>
              <a:rPr lang="en-US" dirty="0"/>
              <a:t> * c </a:t>
            </a:r>
            <a:endParaRPr lang="en-US" dirty="0" smtClean="0"/>
          </a:p>
          <a:p>
            <a:r>
              <a:rPr lang="en-US" dirty="0" smtClean="0"/>
              <a:t>D_Set30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 </a:t>
            </a:r>
            <a:r>
              <a:rPr lang="en-US" dirty="0" smtClean="0"/>
              <a:t>+ </a:t>
            </a:r>
            <a:r>
              <a:rPr lang="en-US" dirty="0" err="1" smtClean="0"/>
              <a:t>Q_Goose</a:t>
            </a:r>
            <a:r>
              <a:rPr lang="en-US" dirty="0" smtClean="0"/>
              <a:t> </a:t>
            </a:r>
            <a:r>
              <a:rPr lang="en-US" dirty="0"/>
              <a:t>* t</a:t>
            </a:r>
            <a:endParaRPr lang="en-US" dirty="0" smtClean="0"/>
          </a:p>
          <a:p>
            <a:r>
              <a:rPr lang="en-US" dirty="0" err="1" smtClean="0"/>
              <a:t>D_WaitLeave</a:t>
            </a:r>
            <a:r>
              <a:rPr lang="en-US" dirty="0" smtClean="0"/>
              <a:t> </a:t>
            </a:r>
            <a:r>
              <a:rPr lang="en-US" dirty="0"/>
              <a:t>= Q_Set30 + </a:t>
            </a:r>
            <a:r>
              <a:rPr lang="en-US" dirty="0" err="1" smtClean="0"/>
              <a:t>Q_WaitLeave</a:t>
            </a:r>
            <a:r>
              <a:rPr lang="en-US" dirty="0" smtClean="0"/>
              <a:t> </a:t>
            </a:r>
            <a:r>
              <a:rPr lang="en-US" dirty="0"/>
              <a:t>* t' * c </a:t>
            </a:r>
            <a:endParaRPr lang="en-US" dirty="0" smtClean="0"/>
          </a:p>
          <a:p>
            <a:r>
              <a:rPr lang="en-US" dirty="0" smtClean="0"/>
              <a:t>D_Set3 </a:t>
            </a:r>
            <a:r>
              <a:rPr lang="en-US" dirty="0"/>
              <a:t>= </a:t>
            </a:r>
            <a:r>
              <a:rPr lang="en-US" dirty="0" err="1"/>
              <a:t>Q_WaitLeave</a:t>
            </a:r>
            <a:r>
              <a:rPr lang="en-US" dirty="0"/>
              <a:t> * t * c </a:t>
            </a:r>
            <a:endParaRPr lang="en-US" dirty="0" smtClean="0"/>
          </a:p>
          <a:p>
            <a:r>
              <a:rPr lang="en-US" dirty="0" err="1" smtClean="0"/>
              <a:t>D_Goose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Q_Goose</a:t>
            </a:r>
            <a:r>
              <a:rPr lang="en-US" dirty="0"/>
              <a:t> * t' + Q_Set3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8674"/>
              </p:ext>
            </p:extLst>
          </p:nvPr>
        </p:nvGraphicFramePr>
        <p:xfrm>
          <a:off x="506413" y="1953183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WaitEnter</a:t>
                      </a:r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smtClean="0">
                <a:solidFill>
                  <a:srgbClr val="000000"/>
                </a:solidFill>
              </a:rPr>
              <a:t/>
            </a:r>
            <a:br>
              <a:rPr lang="en-US" altLang="en-US" sz="1800" smtClean="0">
                <a:solidFill>
                  <a:srgbClr val="000000"/>
                </a:solidFill>
              </a:rPr>
            </a:br>
            <a:endParaRPr lang="en-US" altLang="en-US" sz="1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The first step in generating the output equations is to build a control word table - a table listing, for each state, its output.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smtClean="0">
                <a:solidFill>
                  <a:srgbClr val="000000"/>
                </a:solidFill>
              </a:rPr>
              <a:t/>
            </a:r>
            <a:br>
              <a:rPr lang="en-US" altLang="en-US" sz="1800" smtClean="0">
                <a:solidFill>
                  <a:srgbClr val="000000"/>
                </a:solidFill>
              </a:rPr>
            </a:br>
            <a:endParaRPr lang="en-US" altLang="en-US" sz="1800" smtClean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6993"/>
              </p:ext>
            </p:extLst>
          </p:nvPr>
        </p:nvGraphicFramePr>
        <p:xfrm>
          <a:off x="499847" y="2789877"/>
          <a:ext cx="8131175" cy="3538230"/>
        </p:xfrm>
        <a:graphic>
          <a:graphicData uri="http://schemas.openxmlformats.org/drawingml/2006/table">
            <a:tbl>
              <a:tblPr/>
              <a:tblGrid>
                <a:gridCol w="1626235"/>
                <a:gridCol w="1626235"/>
                <a:gridCol w="1626235"/>
                <a:gridCol w="1626235"/>
                <a:gridCol w="1626235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Control Air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0 -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1 -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Z_Gate1 &lt;= </a:t>
            </a:r>
            <a:r>
              <a:rPr lang="en-US" dirty="0" err="1"/>
              <a:t>Q_WaitEnter</a:t>
            </a:r>
            <a:r>
              <a:rPr lang="en-US" dirty="0"/>
              <a:t>;</a:t>
            </a:r>
          </a:p>
          <a:p>
            <a:r>
              <a:rPr lang="en-US" dirty="0"/>
              <a:t>Z_Gate2 &lt;= Q_Set30 + </a:t>
            </a:r>
            <a:r>
              <a:rPr lang="en-US" dirty="0" err="1"/>
              <a:t>Q_WaitLeave</a:t>
            </a:r>
            <a:r>
              <a:rPr lang="en-US" dirty="0"/>
              <a:t> + Q_Set3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/>
              <a:t>Z_Timer_1 &lt;= Q_Set3 + </a:t>
            </a:r>
            <a:r>
              <a:rPr lang="en-US" dirty="0" err="1"/>
              <a:t>Q+Goose</a:t>
            </a:r>
            <a:endParaRPr lang="en-US" dirty="0"/>
          </a:p>
          <a:p>
            <a:r>
              <a:rPr lang="en-US" dirty="0"/>
              <a:t>Z_Timer_0 &lt;= Q_Set30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 err="1"/>
              <a:t>Z_Air</a:t>
            </a:r>
            <a:r>
              <a:rPr lang="en-US" dirty="0"/>
              <a:t> = </a:t>
            </a:r>
            <a:r>
              <a:rPr lang="en-US" dirty="0" err="1"/>
              <a:t>Q_Goose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smtClean="0">
                <a:solidFill>
                  <a:srgbClr val="000000"/>
                </a:solidFill>
              </a:rPr>
              <a:t/>
            </a:r>
            <a:br>
              <a:rPr lang="en-US" altLang="en-US" sz="1800" smtClean="0">
                <a:solidFill>
                  <a:srgbClr val="000000"/>
                </a:solidFill>
              </a:rPr>
            </a:br>
            <a:endParaRPr lang="en-US" altLang="en-US" sz="1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VHDL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smtClean="0">
                <a:solidFill>
                  <a:srgbClr val="000000"/>
                </a:solidFill>
              </a:rPr>
              <a:t/>
            </a:r>
            <a:br>
              <a:rPr lang="en-US" altLang="en-US" sz="1800" smtClean="0">
                <a:solidFill>
                  <a:srgbClr val="000000"/>
                </a:solidFill>
              </a:rPr>
            </a:b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4098" name="Picture 2" descr="http://ece.ninja/383/lecture/img/lecture09-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4329"/>
            <a:ext cx="9183305" cy="239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68437"/>
            <a:ext cx="43434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1"/>
          <p:cNvSpPr>
            <a:spLocks noChangeArrowheads="1"/>
          </p:cNvSpPr>
          <p:nvPr/>
        </p:nvSpPr>
        <p:spPr bwMode="auto">
          <a:xfrm>
            <a:off x="782638" y="5638800"/>
            <a:ext cx="378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2.67 Propagation and contamination delay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Propagation Delay and Contamination 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6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456242"/>
            <a:ext cx="58578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1"/>
          <p:cNvSpPr>
            <a:spLocks noChangeArrowheads="1"/>
          </p:cNvSpPr>
          <p:nvPr/>
        </p:nvSpPr>
        <p:spPr bwMode="auto">
          <a:xfrm>
            <a:off x="990600" y="5624513"/>
            <a:ext cx="3036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2.68 Short path and critical path</a:t>
            </a:r>
            <a:endParaRPr lang="en-US" alt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Critical Path and Shortest Path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791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7325"/>
            <a:ext cx="60198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1"/>
          <p:cNvSpPr>
            <a:spLocks noChangeArrowheads="1"/>
          </p:cNvSpPr>
          <p:nvPr/>
        </p:nvSpPr>
        <p:spPr bwMode="auto">
          <a:xfrm>
            <a:off x="1066800" y="5657850"/>
            <a:ext cx="352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2.69 Critical and short path waveforms</a:t>
            </a:r>
            <a:endParaRPr lang="en-US" alt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Critical Path and Shortest </a:t>
            </a:r>
            <a:r>
              <a:rPr lang="en-US" kern="0" smtClean="0"/>
              <a:t>Path Waveform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7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 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Setup </a:t>
            </a:r>
            <a:r>
              <a:rPr lang="en-US" b="0" dirty="0" smtClean="0"/>
              <a:t>time(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su</a:t>
            </a:r>
            <a:r>
              <a:rPr lang="en-US" b="0" dirty="0" smtClean="0"/>
              <a:t>) - </a:t>
            </a:r>
            <a:r>
              <a:rPr lang="en-US" b="0" dirty="0"/>
              <a:t>is the amount of time before the rising edge of the clock in which the data inputs must be stable. </a:t>
            </a:r>
            <a:endParaRPr lang="en-US" b="0" dirty="0" smtClean="0"/>
          </a:p>
          <a:p>
            <a:r>
              <a:rPr lang="en-US" b="0" dirty="0" smtClean="0"/>
              <a:t>Hold time(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h</a:t>
            </a:r>
            <a:r>
              <a:rPr lang="en-US" b="0" dirty="0"/>
              <a:t>)</a:t>
            </a:r>
            <a:r>
              <a:rPr lang="en-US" b="0" dirty="0" smtClean="0"/>
              <a:t> </a:t>
            </a:r>
            <a:r>
              <a:rPr lang="en-US" b="0" dirty="0"/>
              <a:t>is the amount of time after the rising edge of the clock during which the data input must be stable. </a:t>
            </a:r>
            <a:endParaRPr lang="en-US" b="0" dirty="0" smtClean="0"/>
          </a:p>
          <a:p>
            <a:r>
              <a:rPr lang="en-US" b="0" dirty="0" smtClean="0"/>
              <a:t>Propagation Delay(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p</a:t>
            </a:r>
            <a:r>
              <a:rPr lang="en-US" b="0" dirty="0" smtClean="0"/>
              <a:t>), </a:t>
            </a:r>
            <a:r>
              <a:rPr lang="en-US" b="0" dirty="0"/>
              <a:t>is the amount of time after the rising edge of the clock required for the new Q value to become valid. </a:t>
            </a:r>
            <a:endParaRPr lang="en-US" b="0" dirty="0" smtClean="0"/>
          </a:p>
          <a:p>
            <a:pPr lvl="1"/>
            <a:r>
              <a:rPr lang="en-US" b="0" dirty="0" smtClean="0"/>
              <a:t>It </a:t>
            </a:r>
            <a:r>
              <a:rPr lang="en-US" b="0" dirty="0"/>
              <a:t>is also known as </a:t>
            </a:r>
            <a:r>
              <a:rPr lang="en-US" b="0" dirty="0" err="1"/>
              <a:t>t</a:t>
            </a:r>
            <a:r>
              <a:rPr lang="en-US" b="0" baseline="-25000" dirty="0" err="1"/>
              <a:t>CQ</a:t>
            </a:r>
            <a:r>
              <a:rPr lang="en-US" b="0" dirty="0"/>
              <a:t>, for "time clock to Q", or </a:t>
            </a:r>
            <a:r>
              <a:rPr lang="en-US" b="0" dirty="0" err="1"/>
              <a:t>t</a:t>
            </a:r>
            <a:r>
              <a:rPr lang="en-US" b="0" baseline="-25000" dirty="0" err="1"/>
              <a:t>FF</a:t>
            </a:r>
            <a:r>
              <a:rPr lang="en-US" b="0" dirty="0"/>
              <a:t>. These time values are illustrated in the picture below.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 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8" name="Picture 4" descr="http://ece.ninja/383/lecture/img/lecture09-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062"/>
            <a:ext cx="91249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11624</TotalTime>
  <Words>1658</Words>
  <Application>Microsoft Office PowerPoint</Application>
  <PresentationFormat>On-screen Show (4:3)</PresentationFormat>
  <Paragraphs>446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2_Blank Presentation</vt:lpstr>
      <vt:lpstr>PowerPoint Presentation</vt:lpstr>
      <vt:lpstr>Lesson Outline</vt:lpstr>
      <vt:lpstr>D Flip Flop</vt:lpstr>
      <vt:lpstr>PowerPoint Presentation</vt:lpstr>
      <vt:lpstr>PowerPoint Presentation</vt:lpstr>
      <vt:lpstr>PowerPoint Presentation</vt:lpstr>
      <vt:lpstr>PowerPoint Presentation</vt:lpstr>
      <vt:lpstr>D Flip Flop</vt:lpstr>
      <vt:lpstr>D Flip Flop</vt:lpstr>
      <vt:lpstr>PowerPoint Presentation</vt:lpstr>
      <vt:lpstr>PowerPoint Presentation</vt:lpstr>
      <vt:lpstr>D Flip Flop</vt:lpstr>
      <vt:lpstr>Finite State Machine</vt:lpstr>
      <vt:lpstr>Finite State Machine</vt:lpstr>
      <vt:lpstr>Finite State Machines</vt:lpstr>
      <vt:lpstr>Finite State Machines -   Moore Machine</vt:lpstr>
      <vt:lpstr>Finite State Machines -    Mealy Machine</vt:lpstr>
      <vt:lpstr>Finite State Machines - Design</vt:lpstr>
      <vt:lpstr>Finite State Machine - Design</vt:lpstr>
      <vt:lpstr>Finite State Machines -   Moore vs Mealy Machine</vt:lpstr>
      <vt:lpstr>Finite State Machine</vt:lpstr>
      <vt:lpstr>FSM Timing</vt:lpstr>
      <vt:lpstr>FSM Timing</vt:lpstr>
      <vt:lpstr>FSM Timing</vt:lpstr>
      <vt:lpstr>FSM Timing</vt:lpstr>
      <vt:lpstr>FSM Timing</vt:lpstr>
      <vt:lpstr>FSM Timing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 – Expresso input file</vt:lpstr>
      <vt:lpstr>The DAISY System – Expresso Output</vt:lpstr>
      <vt:lpstr>The DAISY System –       One’s Hot Encoding</vt:lpstr>
      <vt:lpstr>The DAISY System –       Output Equations</vt:lpstr>
      <vt:lpstr>The DAISY System –       Output Equations</vt:lpstr>
      <vt:lpstr>The DAISY System –       VHDL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MAJ USAF USAFA USAFA/DFEC</dc:creator>
  <cp:lastModifiedBy>Maj Jeff Falkinburg</cp:lastModifiedBy>
  <cp:revision>395</cp:revision>
  <cp:lastPrinted>2014-08-12T17:37:01Z</cp:lastPrinted>
  <dcterms:created xsi:type="dcterms:W3CDTF">2001-06-27T14:08:57Z</dcterms:created>
  <dcterms:modified xsi:type="dcterms:W3CDTF">2017-01-27T20:03:24Z</dcterms:modified>
</cp:coreProperties>
</file>