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25"/>
  </p:notesMasterIdLst>
  <p:handoutMasterIdLst>
    <p:handoutMasterId r:id="rId26"/>
  </p:handoutMasterIdLst>
  <p:sldIdLst>
    <p:sldId id="299" r:id="rId3"/>
    <p:sldId id="300" r:id="rId4"/>
    <p:sldId id="349" r:id="rId5"/>
    <p:sldId id="355" r:id="rId6"/>
    <p:sldId id="347" r:id="rId7"/>
    <p:sldId id="352" r:id="rId8"/>
    <p:sldId id="345" r:id="rId9"/>
    <p:sldId id="334" r:id="rId10"/>
    <p:sldId id="356" r:id="rId11"/>
    <p:sldId id="357" r:id="rId12"/>
    <p:sldId id="348" r:id="rId13"/>
    <p:sldId id="351" r:id="rId14"/>
    <p:sldId id="358" r:id="rId15"/>
    <p:sldId id="359" r:id="rId16"/>
    <p:sldId id="360" r:id="rId17"/>
    <p:sldId id="361" r:id="rId18"/>
    <p:sldId id="362" r:id="rId19"/>
    <p:sldId id="350" r:id="rId20"/>
    <p:sldId id="354" r:id="rId21"/>
    <p:sldId id="363" r:id="rId22"/>
    <p:sldId id="364" r:id="rId23"/>
    <p:sldId id="346" r:id="rId24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13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Write on board:</a:t>
            </a:r>
          </a:p>
          <a:p>
            <a:endParaRPr lang="en-US" dirty="0" smtClean="0"/>
          </a:p>
          <a:p>
            <a:r>
              <a:rPr lang="en-US" u="sng" dirty="0" smtClean="0"/>
              <a:t>ECE</a:t>
            </a:r>
            <a:r>
              <a:rPr lang="en-US" u="sng" baseline="0" dirty="0" smtClean="0"/>
              <a:t> 315</a:t>
            </a:r>
          </a:p>
          <a:p>
            <a:r>
              <a:rPr lang="en-US" baseline="0" dirty="0" smtClean="0"/>
              <a:t>Day 1 – Admin</a:t>
            </a:r>
          </a:p>
          <a:p>
            <a:r>
              <a:rPr lang="en-US" baseline="0" dirty="0" smtClean="0"/>
              <a:t>Section Marcher</a:t>
            </a:r>
          </a:p>
          <a:p>
            <a:r>
              <a:rPr lang="en-US" baseline="0" dirty="0" smtClean="0"/>
              <a:t>Introductions</a:t>
            </a:r>
          </a:p>
          <a:p>
            <a:r>
              <a:rPr lang="en-US" baseline="0" dirty="0" smtClean="0"/>
              <a:t>Syllabus</a:t>
            </a:r>
          </a:p>
          <a:p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1BCBC-E066-4910-B192-91C4189936ED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1/12/2016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0" name="Picture 41" descr="usafaseal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5763" y="0"/>
            <a:ext cx="1287462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e.umbc.edu/portal/help/VHDL/packages/std_logic_1164.vhd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e.umbc.edu/portal/help/VHDL/packages/numeric_std.vhd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ce.ninja/383/datasheets/AtlysGeneral.ucf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0"/>
            <a:ext cx="9144000" cy="1905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ECE 383 – Embedded Computer Systems II</a:t>
            </a:r>
            <a:br>
              <a:rPr lang="en-US" sz="4000" dirty="0" smtClean="0"/>
            </a:br>
            <a:r>
              <a:rPr lang="en-US" sz="4000" dirty="0" smtClean="0"/>
              <a:t>Lecture </a:t>
            </a:r>
            <a:r>
              <a:rPr lang="en-US" sz="4000" dirty="0" smtClean="0"/>
              <a:t>3 </a:t>
            </a:r>
            <a:r>
              <a:rPr lang="en-US" sz="4000" dirty="0" smtClean="0"/>
              <a:t>– </a:t>
            </a:r>
            <a:r>
              <a:rPr lang="en-US" sz="4000" dirty="0" smtClean="0"/>
              <a:t>Combinational Element, unsigned, UCF file, synthesis</a:t>
            </a:r>
            <a:endParaRPr lang="en-US" sz="40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0" y="3754438"/>
            <a:ext cx="5048250" cy="2187575"/>
          </a:xfrm>
        </p:spPr>
        <p:txBody>
          <a:bodyPr>
            <a:normAutofit/>
          </a:bodyPr>
          <a:lstStyle/>
          <a:p>
            <a:r>
              <a:rPr lang="en-US" dirty="0" smtClean="0"/>
              <a:t>Capt Jeffrey Falkinburg</a:t>
            </a:r>
            <a:br>
              <a:rPr lang="en-US" dirty="0" smtClean="0"/>
            </a:br>
            <a:r>
              <a:rPr lang="en-US" dirty="0" smtClean="0"/>
              <a:t>Room 2E46C</a:t>
            </a:r>
            <a:br>
              <a:rPr lang="en-US" dirty="0" smtClean="0"/>
            </a:br>
            <a:r>
              <a:rPr lang="en-US" dirty="0" smtClean="0"/>
              <a:t>333-7366</a:t>
            </a:r>
          </a:p>
        </p:txBody>
      </p:sp>
      <p:pic>
        <p:nvPicPr>
          <p:cNvPr id="4101" name="Picture 31" descr="usafaseal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700" y="2903538"/>
            <a:ext cx="30353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610251" y="500063"/>
            <a:ext cx="58726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i="1" dirty="0">
                <a:solidFill>
                  <a:prstClr val="black"/>
                </a:solidFill>
                <a:latin typeface="Calibri"/>
              </a:rPr>
              <a:t>HQ U.S. Air Force Academy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270000" y="6444160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2000" b="1" i="1" dirty="0">
                <a:solidFill>
                  <a:prstClr val="black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2000" b="1" i="1" dirty="0" err="1">
                <a:solidFill>
                  <a:prstClr val="black"/>
                </a:solidFill>
                <a:latin typeface="Century Schoolbook" pitchFamily="18" charset="0"/>
              </a:rPr>
              <a:t>l</a:t>
            </a:r>
            <a:r>
              <a:rPr lang="en-US" sz="2000" b="1" i="1" dirty="0">
                <a:solidFill>
                  <a:prstClr val="black"/>
                </a:solidFill>
                <a:latin typeface="Century Schoolbook" pitchFamily="18" charset="0"/>
              </a:rPr>
              <a:t> e n c e</a:t>
            </a:r>
          </a:p>
        </p:txBody>
      </p:sp>
    </p:spTree>
    <p:extLst>
      <p:ext uri="{BB962C8B-B14F-4D97-AF65-F5344CB8AC3E}">
        <p14:creationId xmlns:p14="http://schemas.microsoft.com/office/powerpoint/2010/main" val="25453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</a:t>
            </a:r>
            <a:r>
              <a:rPr lang="en-US" dirty="0" smtClean="0"/>
              <a:t>Element -   Mux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Simplify </a:t>
            </a:r>
            <a:r>
              <a:rPr lang="en-US" dirty="0" err="1" smtClean="0"/>
              <a:t>muxes</a:t>
            </a:r>
            <a:r>
              <a:rPr lang="en-US" dirty="0" smtClean="0"/>
              <a:t> using conditional </a:t>
            </a:r>
            <a:r>
              <a:rPr lang="en-US" dirty="0"/>
              <a:t>signal assignment </a:t>
            </a:r>
            <a:r>
              <a:rPr lang="en-US" dirty="0" smtClean="0"/>
              <a:t>statement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Example: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	x &lt;=	y0 when S = "00" else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		y1 when S = "01" else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		y2 when S = "10" else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		y3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Draw this Circuit assuming 8-bit inputs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Now build 4-1 mux w/ 2-1 </a:t>
            </a:r>
            <a:r>
              <a:rPr lang="en-US" dirty="0" err="1" smtClean="0"/>
              <a:t>muxes</a:t>
            </a:r>
            <a:endParaRPr lang="en-US" dirty="0"/>
          </a:p>
          <a:p>
            <a:pPr marL="403225" lvl="1" indent="0" eaLnBrk="1" hangingPunct="1">
              <a:lnSpc>
                <a:spcPct val="80000"/>
              </a:lnSpc>
              <a:buNone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43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Unsigned </a:t>
            </a:r>
            <a:r>
              <a:rPr lang="en-US" cap="none" dirty="0"/>
              <a:t>Numeric </a:t>
            </a:r>
            <a:r>
              <a:rPr lang="en-US" cap="none" dirty="0" smtClean="0"/>
              <a:t>Standard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97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</a:t>
            </a:r>
            <a:r>
              <a:rPr lang="en-US" dirty="0"/>
              <a:t>Numeric </a:t>
            </a:r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So far we mostly used </a:t>
            </a:r>
            <a:r>
              <a:rPr lang="en-US" b="0" dirty="0">
                <a:solidFill>
                  <a:schemeClr val="accent6"/>
                </a:solidFill>
              </a:rPr>
              <a:t>STD_LOGIC_1164</a:t>
            </a:r>
            <a:r>
              <a:rPr lang="en-US" b="0" dirty="0"/>
              <a:t> library</a:t>
            </a:r>
            <a:r>
              <a:rPr lang="en-US" b="0" dirty="0" smtClean="0"/>
              <a:t> </a:t>
            </a:r>
          </a:p>
          <a:p>
            <a:pPr marL="403225" lvl="1" indent="0">
              <a:buNone/>
            </a:pPr>
            <a:r>
              <a:rPr lang="en-US" b="0" dirty="0" smtClean="0">
                <a:solidFill>
                  <a:schemeClr val="accent6"/>
                </a:solidFill>
              </a:rPr>
              <a:t>library IEEE;		</a:t>
            </a:r>
          </a:p>
          <a:p>
            <a:pPr marL="403225" lvl="1" indent="0">
              <a:buNone/>
            </a:pPr>
            <a:r>
              <a:rPr lang="en-US" b="0" dirty="0" smtClean="0">
                <a:solidFill>
                  <a:schemeClr val="accent6"/>
                </a:solidFill>
              </a:rPr>
              <a:t>use </a:t>
            </a:r>
            <a:r>
              <a:rPr lang="en-US" b="0" dirty="0">
                <a:solidFill>
                  <a:schemeClr val="accent6"/>
                </a:solidFill>
              </a:rPr>
              <a:t>IEEE.STD_LOGIC_1164.all; </a:t>
            </a:r>
            <a:endParaRPr lang="en-US" b="0" dirty="0" smtClean="0">
              <a:solidFill>
                <a:schemeClr val="accent6"/>
              </a:solidFill>
            </a:endParaRPr>
          </a:p>
          <a:p>
            <a:pPr lvl="1"/>
            <a:r>
              <a:rPr lang="en-US" b="0" dirty="0" smtClean="0"/>
              <a:t>Library Contents: </a:t>
            </a:r>
            <a:r>
              <a:rPr lang="en-US" b="0" dirty="0" smtClean="0">
                <a:hlinkClick r:id="rId2"/>
              </a:rPr>
              <a:t>http</a:t>
            </a:r>
            <a:r>
              <a:rPr lang="en-US" b="0" dirty="0">
                <a:hlinkClick r:id="rId2"/>
              </a:rPr>
              <a:t>://</a:t>
            </a:r>
            <a:r>
              <a:rPr lang="en-US" b="0" dirty="0" smtClean="0">
                <a:hlinkClick r:id="rId2"/>
              </a:rPr>
              <a:t>www.csee.umbc.edu/portal/help/VHDL/packages/std_logic_1164.vhd</a:t>
            </a:r>
            <a:endParaRPr lang="en-US" b="0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2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</a:t>
            </a:r>
            <a:r>
              <a:rPr lang="en-US" dirty="0"/>
              <a:t>Numeric </a:t>
            </a:r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err="1"/>
              <a:t>Numeric_Std</a:t>
            </a:r>
            <a:r>
              <a:rPr lang="en-US" b="0" dirty="0"/>
              <a:t> Library supports 2 main datatypes</a:t>
            </a:r>
          </a:p>
          <a:p>
            <a:pPr lvl="1"/>
            <a:r>
              <a:rPr lang="en-US" b="0" dirty="0"/>
              <a:t>Signed and </a:t>
            </a:r>
            <a:r>
              <a:rPr lang="en-US" b="0" dirty="0" smtClean="0"/>
              <a:t>Unsigned</a:t>
            </a:r>
          </a:p>
          <a:p>
            <a:pPr lvl="1"/>
            <a:r>
              <a:rPr lang="en-US" b="0" dirty="0"/>
              <a:t>Library Contents: </a:t>
            </a:r>
            <a:r>
              <a:rPr lang="en-US" b="0" dirty="0">
                <a:hlinkClick r:id="rId2"/>
              </a:rPr>
              <a:t>http://</a:t>
            </a:r>
            <a:r>
              <a:rPr lang="en-US" b="0" dirty="0" smtClean="0">
                <a:hlinkClick r:id="rId2"/>
              </a:rPr>
              <a:t>www.csee.umbc.edu/portal/help/VHDL/packages/numeric_std.vhd</a:t>
            </a:r>
            <a:endParaRPr lang="en-US" b="0" dirty="0"/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library IEEE;		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use IEEE.std_logic_1164.all; 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use IEEE.NUMERIC_STD.ALL;</a:t>
            </a:r>
          </a:p>
          <a:p>
            <a:pPr marL="403225" lvl="1" indent="0">
              <a:buNone/>
            </a:pPr>
            <a:r>
              <a:rPr lang="en-US" sz="1600" b="0" dirty="0" smtClean="0">
                <a:solidFill>
                  <a:schemeClr val="accent6"/>
                </a:solidFill>
              </a:rPr>
              <a:t>entity </a:t>
            </a:r>
            <a:r>
              <a:rPr lang="en-US" sz="1600" b="0" dirty="0">
                <a:solidFill>
                  <a:schemeClr val="accent6"/>
                </a:solidFill>
              </a:rPr>
              <a:t>lec3 is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port(	au, </a:t>
            </a:r>
            <a:r>
              <a:rPr lang="en-US" sz="1600" b="0" dirty="0" err="1">
                <a:solidFill>
                  <a:schemeClr val="accent6"/>
                </a:solidFill>
              </a:rPr>
              <a:t>bu</a:t>
            </a:r>
            <a:r>
              <a:rPr lang="en-US" sz="1600" b="0" dirty="0">
                <a:solidFill>
                  <a:schemeClr val="accent6"/>
                </a:solidFill>
              </a:rPr>
              <a:t>:	in unsigned(3 </a:t>
            </a:r>
            <a:r>
              <a:rPr lang="en-US" sz="1600" b="0" dirty="0" err="1">
                <a:solidFill>
                  <a:schemeClr val="accent6"/>
                </a:solidFill>
              </a:rPr>
              <a:t>downto</a:t>
            </a:r>
            <a:r>
              <a:rPr lang="en-US" sz="1600" b="0" dirty="0">
                <a:solidFill>
                  <a:schemeClr val="accent6"/>
                </a:solidFill>
              </a:rPr>
              <a:t> 0); 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		</a:t>
            </a:r>
            <a:r>
              <a:rPr lang="en-US" sz="1600" b="0" dirty="0" err="1">
                <a:solidFill>
                  <a:schemeClr val="accent6"/>
                </a:solidFill>
              </a:rPr>
              <a:t>cu,du,su</a:t>
            </a:r>
            <a:r>
              <a:rPr lang="en-US" sz="1600" b="0" dirty="0">
                <a:solidFill>
                  <a:schemeClr val="accent6"/>
                </a:solidFill>
              </a:rPr>
              <a:t>:	out unsigned(3 </a:t>
            </a:r>
            <a:r>
              <a:rPr lang="en-US" sz="1600" b="0" dirty="0" err="1">
                <a:solidFill>
                  <a:schemeClr val="accent6"/>
                </a:solidFill>
              </a:rPr>
              <a:t>downto</a:t>
            </a:r>
            <a:r>
              <a:rPr lang="en-US" sz="1600" b="0" dirty="0">
                <a:solidFill>
                  <a:schemeClr val="accent6"/>
                </a:solidFill>
              </a:rPr>
              <a:t> 0); 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		as, </a:t>
            </a:r>
            <a:r>
              <a:rPr lang="en-US" sz="1600" b="0" dirty="0" err="1">
                <a:solidFill>
                  <a:schemeClr val="accent6"/>
                </a:solidFill>
              </a:rPr>
              <a:t>bs</a:t>
            </a:r>
            <a:r>
              <a:rPr lang="en-US" sz="1600" b="0" dirty="0">
                <a:solidFill>
                  <a:schemeClr val="accent6"/>
                </a:solidFill>
              </a:rPr>
              <a:t>: in signed(3 </a:t>
            </a:r>
            <a:r>
              <a:rPr lang="en-US" sz="1600" b="0" dirty="0" err="1">
                <a:solidFill>
                  <a:schemeClr val="accent6"/>
                </a:solidFill>
              </a:rPr>
              <a:t>downto</a:t>
            </a:r>
            <a:r>
              <a:rPr lang="en-US" sz="1600" b="0" dirty="0">
                <a:solidFill>
                  <a:schemeClr val="accent6"/>
                </a:solidFill>
              </a:rPr>
              <a:t> 0);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		</a:t>
            </a:r>
            <a:r>
              <a:rPr lang="en-US" sz="1600" b="0" dirty="0" err="1">
                <a:solidFill>
                  <a:schemeClr val="accent6"/>
                </a:solidFill>
              </a:rPr>
              <a:t>cs,ds,ss</a:t>
            </a:r>
            <a:r>
              <a:rPr lang="en-US" sz="1600" b="0" dirty="0">
                <a:solidFill>
                  <a:schemeClr val="accent6"/>
                </a:solidFill>
              </a:rPr>
              <a:t>:	out signed(3 </a:t>
            </a:r>
            <a:r>
              <a:rPr lang="en-US" sz="1600" b="0" dirty="0" err="1">
                <a:solidFill>
                  <a:schemeClr val="accent6"/>
                </a:solidFill>
              </a:rPr>
              <a:t>downto</a:t>
            </a:r>
            <a:r>
              <a:rPr lang="en-US" sz="1600" b="0" dirty="0">
                <a:solidFill>
                  <a:schemeClr val="accent6"/>
                </a:solidFill>
              </a:rPr>
              <a:t> 0));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end lec3;</a:t>
            </a:r>
          </a:p>
          <a:p>
            <a:pPr marL="403225" lvl="1" indent="0">
              <a:buNone/>
            </a:pPr>
            <a:r>
              <a:rPr lang="en-US" b="0" dirty="0">
                <a:solidFill>
                  <a:schemeClr val="accent6"/>
                </a:solidFill>
              </a:rPr>
              <a:t>	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7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</a:t>
            </a:r>
            <a:r>
              <a:rPr lang="en-US" dirty="0"/>
              <a:t>Numeric </a:t>
            </a:r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 </a:t>
            </a:r>
            <a:endParaRPr lang="en-US" b="0" dirty="0"/>
          </a:p>
          <a:p>
            <a:pPr marL="403225" lvl="1" indent="0">
              <a:buNone/>
            </a:pPr>
            <a:r>
              <a:rPr lang="en-US" sz="1600" b="0" dirty="0" smtClean="0">
                <a:solidFill>
                  <a:schemeClr val="accent6"/>
                </a:solidFill>
              </a:rPr>
              <a:t>architecture </a:t>
            </a:r>
            <a:r>
              <a:rPr lang="en-US" sz="1600" b="0" dirty="0">
                <a:solidFill>
                  <a:schemeClr val="accent6"/>
                </a:solidFill>
              </a:rPr>
              <a:t>structure of lec3 is</a:t>
            </a:r>
          </a:p>
          <a:p>
            <a:pPr marL="403225" lvl="1" indent="0">
              <a:buNone/>
            </a:pPr>
            <a:r>
              <a:rPr lang="en-US" sz="1600" b="0" dirty="0" smtClean="0">
                <a:solidFill>
                  <a:schemeClr val="accent6"/>
                </a:solidFill>
              </a:rPr>
              <a:t>begin</a:t>
            </a:r>
            <a:endParaRPr lang="en-US" sz="1600" b="0" dirty="0">
              <a:solidFill>
                <a:schemeClr val="accent6"/>
              </a:solidFill>
            </a:endParaRP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cu &lt;=	"1000" when (au &gt; </a:t>
            </a:r>
            <a:r>
              <a:rPr lang="en-US" sz="1600" b="0" dirty="0" err="1">
                <a:solidFill>
                  <a:schemeClr val="accent6"/>
                </a:solidFill>
              </a:rPr>
              <a:t>bu</a:t>
            </a:r>
            <a:r>
              <a:rPr lang="en-US" sz="1600" b="0" dirty="0">
                <a:solidFill>
                  <a:schemeClr val="accent6"/>
                </a:solidFill>
              </a:rPr>
              <a:t>) else 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	"0110" when (au = </a:t>
            </a:r>
            <a:r>
              <a:rPr lang="en-US" sz="1600" b="0" dirty="0" err="1">
                <a:solidFill>
                  <a:schemeClr val="accent6"/>
                </a:solidFill>
              </a:rPr>
              <a:t>bu</a:t>
            </a:r>
            <a:r>
              <a:rPr lang="en-US" sz="1600" b="0" dirty="0">
                <a:solidFill>
                  <a:schemeClr val="accent6"/>
                </a:solidFill>
              </a:rPr>
              <a:t>) else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	"0001";		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</a:t>
            </a:r>
            <a:r>
              <a:rPr lang="en-US" sz="1600" b="0" dirty="0" err="1">
                <a:solidFill>
                  <a:schemeClr val="accent6"/>
                </a:solidFill>
              </a:rPr>
              <a:t>su</a:t>
            </a:r>
            <a:r>
              <a:rPr lang="en-US" sz="1600" b="0" dirty="0">
                <a:solidFill>
                  <a:schemeClr val="accent6"/>
                </a:solidFill>
              </a:rPr>
              <a:t> &lt;= au + </a:t>
            </a:r>
            <a:r>
              <a:rPr lang="en-US" sz="1600" b="0" dirty="0" err="1">
                <a:solidFill>
                  <a:schemeClr val="accent6"/>
                </a:solidFill>
              </a:rPr>
              <a:t>bu</a:t>
            </a:r>
            <a:r>
              <a:rPr lang="en-US" sz="1600" b="0" dirty="0">
                <a:solidFill>
                  <a:schemeClr val="accent6"/>
                </a:solidFill>
              </a:rPr>
              <a:t>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du &lt;= au - </a:t>
            </a:r>
            <a:r>
              <a:rPr lang="en-US" sz="1600" b="0" dirty="0" err="1">
                <a:solidFill>
                  <a:schemeClr val="accent6"/>
                </a:solidFill>
              </a:rPr>
              <a:t>bu</a:t>
            </a:r>
            <a:r>
              <a:rPr lang="en-US" sz="1600" b="0" dirty="0">
                <a:solidFill>
                  <a:schemeClr val="accent6"/>
                </a:solidFill>
              </a:rPr>
              <a:t>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</a:t>
            </a:r>
            <a:r>
              <a:rPr lang="en-US" sz="1600" b="0" dirty="0" err="1">
                <a:solidFill>
                  <a:schemeClr val="accent6"/>
                </a:solidFill>
              </a:rPr>
              <a:t>cs</a:t>
            </a:r>
            <a:r>
              <a:rPr lang="en-US" sz="1600" b="0" dirty="0">
                <a:solidFill>
                  <a:schemeClr val="accent6"/>
                </a:solidFill>
              </a:rPr>
              <a:t> &lt;=	"1000" when (as &gt; </a:t>
            </a:r>
            <a:r>
              <a:rPr lang="en-US" sz="1600" b="0" dirty="0" err="1">
                <a:solidFill>
                  <a:schemeClr val="accent6"/>
                </a:solidFill>
              </a:rPr>
              <a:t>bs</a:t>
            </a:r>
            <a:r>
              <a:rPr lang="en-US" sz="1600" b="0" dirty="0">
                <a:solidFill>
                  <a:schemeClr val="accent6"/>
                </a:solidFill>
              </a:rPr>
              <a:t>) else 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	"0110" when (as = </a:t>
            </a:r>
            <a:r>
              <a:rPr lang="en-US" sz="1600" b="0" dirty="0" err="1">
                <a:solidFill>
                  <a:schemeClr val="accent6"/>
                </a:solidFill>
              </a:rPr>
              <a:t>bs</a:t>
            </a:r>
            <a:r>
              <a:rPr lang="en-US" sz="1600" b="0" dirty="0">
                <a:solidFill>
                  <a:schemeClr val="accent6"/>
                </a:solidFill>
              </a:rPr>
              <a:t>) else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	"0001";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</a:t>
            </a:r>
            <a:r>
              <a:rPr lang="en-US" sz="1600" b="0" dirty="0" err="1">
                <a:solidFill>
                  <a:schemeClr val="accent6"/>
                </a:solidFill>
              </a:rPr>
              <a:t>ss</a:t>
            </a:r>
            <a:r>
              <a:rPr lang="en-US" sz="1600" b="0" dirty="0">
                <a:solidFill>
                  <a:schemeClr val="accent6"/>
                </a:solidFill>
              </a:rPr>
              <a:t> &lt;= as + </a:t>
            </a:r>
            <a:r>
              <a:rPr lang="en-US" sz="1600" b="0" dirty="0" err="1">
                <a:solidFill>
                  <a:schemeClr val="accent6"/>
                </a:solidFill>
              </a:rPr>
              <a:t>bs</a:t>
            </a:r>
            <a:r>
              <a:rPr lang="en-US" sz="1600" b="0" dirty="0">
                <a:solidFill>
                  <a:schemeClr val="accent6"/>
                </a:solidFill>
              </a:rPr>
              <a:t>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ds &lt;= as - </a:t>
            </a:r>
            <a:r>
              <a:rPr lang="en-US" sz="1600" b="0" dirty="0" err="1">
                <a:solidFill>
                  <a:schemeClr val="accent6"/>
                </a:solidFill>
              </a:rPr>
              <a:t>bs</a:t>
            </a:r>
            <a:r>
              <a:rPr lang="en-US" sz="1600" b="0" dirty="0">
                <a:solidFill>
                  <a:schemeClr val="accent6"/>
                </a:solidFill>
              </a:rPr>
              <a:t>;</a:t>
            </a:r>
            <a:endParaRPr lang="en-US" b="0" dirty="0">
              <a:solidFill>
                <a:schemeClr val="accent6"/>
              </a:solidFill>
            </a:endParaRPr>
          </a:p>
          <a:p>
            <a:pPr marL="403225" lvl="1" indent="0">
              <a:buNone/>
            </a:pPr>
            <a:r>
              <a:rPr lang="en-US" b="0" dirty="0">
                <a:solidFill>
                  <a:schemeClr val="accent6"/>
                </a:solidFill>
              </a:rPr>
              <a:t>	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97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</a:t>
            </a:r>
            <a:r>
              <a:rPr lang="en-US" dirty="0"/>
              <a:t>Numeric </a:t>
            </a:r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 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 descr="http://ece.ninja/383/lecture/img/lecture03-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51" y="1439865"/>
            <a:ext cx="9180009" cy="526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51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</a:t>
            </a:r>
            <a:r>
              <a:rPr lang="en-US" dirty="0"/>
              <a:t>Numeric </a:t>
            </a:r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Unsigned</a:t>
            </a:r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endParaRPr lang="en-US" sz="1100" b="0" dirty="0" smtClean="0"/>
          </a:p>
          <a:p>
            <a:r>
              <a:rPr lang="en-US" b="0" dirty="0" smtClean="0"/>
              <a:t>Signed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866733"/>
              </p:ext>
            </p:extLst>
          </p:nvPr>
        </p:nvGraphicFramePr>
        <p:xfrm>
          <a:off x="694412" y="2009962"/>
          <a:ext cx="7930975" cy="192059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80775"/>
                <a:gridCol w="880775"/>
                <a:gridCol w="880775"/>
                <a:gridCol w="880775"/>
                <a:gridCol w="881575"/>
                <a:gridCol w="881575"/>
                <a:gridCol w="881575"/>
                <a:gridCol w="881575"/>
                <a:gridCol w="881575"/>
              </a:tblGrid>
              <a:tr h="3841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Value A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Value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&gt;?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=?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&lt;?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+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-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3841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0010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0100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3841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1011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0001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3841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0110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1010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3841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0111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12009"/>
              </p:ext>
            </p:extLst>
          </p:nvPr>
        </p:nvGraphicFramePr>
        <p:xfrm>
          <a:off x="694408" y="4353634"/>
          <a:ext cx="7944624" cy="200622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82291"/>
                <a:gridCol w="882291"/>
                <a:gridCol w="882291"/>
                <a:gridCol w="882291"/>
                <a:gridCol w="883092"/>
                <a:gridCol w="883092"/>
                <a:gridCol w="883092"/>
                <a:gridCol w="883092"/>
                <a:gridCol w="883092"/>
              </a:tblGrid>
              <a:tr h="4012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Value A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Value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 &gt;? B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=?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&lt;?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 + B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-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4012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0010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0100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4012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1011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0001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4012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0110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1010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  <a:tr h="4012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0111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93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</a:t>
            </a:r>
            <a:r>
              <a:rPr lang="en-US" dirty="0"/>
              <a:t>Numeric </a:t>
            </a:r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You will typically </a:t>
            </a:r>
            <a:r>
              <a:rPr lang="en-US" b="0" dirty="0"/>
              <a:t>use STD_LOGIC_VECTOR and </a:t>
            </a:r>
            <a:r>
              <a:rPr lang="en-US" b="0" dirty="0" smtClean="0"/>
              <a:t>UNSIGNED</a:t>
            </a:r>
          </a:p>
          <a:p>
            <a:r>
              <a:rPr lang="en-US" b="0" dirty="0" smtClean="0"/>
              <a:t>You may need to convert between the two</a:t>
            </a:r>
            <a:endParaRPr lang="en-US" b="0" dirty="0"/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a: </a:t>
            </a:r>
            <a:r>
              <a:rPr lang="en-US" sz="1600" b="0" dirty="0" err="1">
                <a:solidFill>
                  <a:schemeClr val="accent6"/>
                </a:solidFill>
              </a:rPr>
              <a:t>std_logic_vector</a:t>
            </a:r>
            <a:r>
              <a:rPr lang="en-US" sz="1600" b="0" dirty="0">
                <a:solidFill>
                  <a:schemeClr val="accent6"/>
                </a:solidFill>
              </a:rPr>
              <a:t>(7 </a:t>
            </a:r>
            <a:r>
              <a:rPr lang="en-US" sz="1600" b="0" dirty="0" err="1">
                <a:solidFill>
                  <a:schemeClr val="accent6"/>
                </a:solidFill>
              </a:rPr>
              <a:t>downto</a:t>
            </a:r>
            <a:r>
              <a:rPr lang="en-US" sz="1600" b="0" dirty="0">
                <a:solidFill>
                  <a:schemeClr val="accent6"/>
                </a:solidFill>
              </a:rPr>
              <a:t> 0);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b: unsigned(7 </a:t>
            </a:r>
            <a:r>
              <a:rPr lang="en-US" sz="1600" b="0" dirty="0" err="1">
                <a:solidFill>
                  <a:schemeClr val="accent6"/>
                </a:solidFill>
              </a:rPr>
              <a:t>downto</a:t>
            </a:r>
            <a:r>
              <a:rPr lang="en-US" sz="1600" b="0" dirty="0">
                <a:solidFill>
                  <a:schemeClr val="accent6"/>
                </a:solidFill>
              </a:rPr>
              <a:t> 0);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c: </a:t>
            </a:r>
            <a:r>
              <a:rPr lang="en-US" sz="1600" b="0" dirty="0" err="1">
                <a:solidFill>
                  <a:schemeClr val="accent6"/>
                </a:solidFill>
              </a:rPr>
              <a:t>std_logic_vector</a:t>
            </a:r>
            <a:r>
              <a:rPr lang="en-US" sz="1600" b="0" dirty="0">
                <a:solidFill>
                  <a:schemeClr val="accent6"/>
                </a:solidFill>
              </a:rPr>
              <a:t>(7 </a:t>
            </a:r>
            <a:r>
              <a:rPr lang="en-US" sz="1600" b="0" dirty="0" err="1">
                <a:solidFill>
                  <a:schemeClr val="accent6"/>
                </a:solidFill>
              </a:rPr>
              <a:t>downto</a:t>
            </a:r>
            <a:r>
              <a:rPr lang="en-US" sz="1600" b="0" dirty="0">
                <a:solidFill>
                  <a:schemeClr val="accent6"/>
                </a:solidFill>
              </a:rPr>
              <a:t> 0);</a:t>
            </a:r>
          </a:p>
          <a:p>
            <a:pPr marL="403225" lvl="1" indent="0">
              <a:buNone/>
            </a:pPr>
            <a:endParaRPr lang="en-US" sz="1600" b="0" dirty="0">
              <a:solidFill>
                <a:schemeClr val="accent6"/>
              </a:solidFill>
            </a:endParaRP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b &lt;= unsigned(a);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c &lt;= </a:t>
            </a:r>
            <a:r>
              <a:rPr lang="en-US" sz="1600" b="0" dirty="0" err="1">
                <a:solidFill>
                  <a:schemeClr val="accent6"/>
                </a:solidFill>
              </a:rPr>
              <a:t>std_logic_vector</a:t>
            </a:r>
            <a:r>
              <a:rPr lang="en-US" sz="1600" b="0" dirty="0">
                <a:solidFill>
                  <a:schemeClr val="accent6"/>
                </a:solidFill>
              </a:rPr>
              <a:t>(b);</a:t>
            </a:r>
            <a:r>
              <a:rPr lang="en-US" b="0" dirty="0">
                <a:solidFill>
                  <a:schemeClr val="accent6"/>
                </a:solidFill>
              </a:rPr>
              <a:t>	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94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Combinations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99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Common Combinations if/then/else</a:t>
            </a:r>
          </a:p>
          <a:p>
            <a:r>
              <a:rPr lang="en-US" b="0" dirty="0" smtClean="0"/>
              <a:t>All </a:t>
            </a:r>
            <a:r>
              <a:rPr lang="en-US" b="0" dirty="0"/>
              <a:t>conditional statements consist of three </a:t>
            </a:r>
            <a:r>
              <a:rPr lang="en-US" b="0" dirty="0" smtClean="0"/>
              <a:t>parts:</a:t>
            </a:r>
          </a:p>
          <a:p>
            <a:pPr lvl="1"/>
            <a:r>
              <a:rPr lang="en-US" b="0" dirty="0"/>
              <a:t>the condition to be checked (the if clause</a:t>
            </a:r>
            <a:r>
              <a:rPr lang="en-US" b="0" dirty="0" smtClean="0"/>
              <a:t>) </a:t>
            </a:r>
          </a:p>
          <a:p>
            <a:pPr lvl="1"/>
            <a:r>
              <a:rPr lang="en-US" b="0" dirty="0" smtClean="0"/>
              <a:t>the </a:t>
            </a:r>
            <a:r>
              <a:rPr lang="en-US" b="0" dirty="0"/>
              <a:t>statement to be evaluated when the condition is true (the then </a:t>
            </a:r>
            <a:r>
              <a:rPr lang="en-US" b="0" dirty="0" smtClean="0"/>
              <a:t>clause)</a:t>
            </a:r>
          </a:p>
          <a:p>
            <a:pPr lvl="1"/>
            <a:r>
              <a:rPr lang="en-US" b="0" dirty="0" smtClean="0"/>
              <a:t>the </a:t>
            </a:r>
            <a:r>
              <a:rPr lang="en-US" b="0" dirty="0"/>
              <a:t>statement to be evaluated when the condition is false (the else clause</a:t>
            </a:r>
            <a:r>
              <a:rPr lang="en-US" b="0" dirty="0" smtClean="0"/>
              <a:t>)</a:t>
            </a:r>
          </a:p>
          <a:p>
            <a:r>
              <a:rPr lang="en-US" b="0" dirty="0"/>
              <a:t>Typically, the condition being evaluated seeks the relative magnitude of two unsigned binary numbers, requiring a comparator</a:t>
            </a:r>
            <a:r>
              <a:rPr lang="en-US" b="0" dirty="0" smtClean="0"/>
              <a:t>.</a:t>
            </a:r>
          </a:p>
          <a:p>
            <a:r>
              <a:rPr lang="en-US" b="0" dirty="0"/>
              <a:t>The then and else clauses will typically require some logic or arithmetic operation</a:t>
            </a:r>
            <a:endParaRPr lang="en-US" b="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58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Synthesis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UCF file 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Combinational Element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Unsigned Numeric Standard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Combinations</a:t>
            </a: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In </a:t>
            </a:r>
            <a:r>
              <a:rPr lang="en-US" b="0" dirty="0"/>
              <a:t>order to illustrate the hardware realization of a conditional statement, consider the following </a:t>
            </a:r>
            <a:r>
              <a:rPr lang="en-US" b="0" dirty="0" smtClean="0"/>
              <a:t>example:</a:t>
            </a:r>
          </a:p>
          <a:p>
            <a:pPr marL="403225" lvl="1" indent="0">
              <a:buNone/>
            </a:pPr>
            <a:r>
              <a:rPr lang="en-US" b="0" dirty="0">
                <a:solidFill>
                  <a:schemeClr val="accent6"/>
                </a:solidFill>
              </a:rPr>
              <a:t>C:	</a:t>
            </a:r>
            <a:r>
              <a:rPr lang="en-US" b="0" dirty="0" smtClean="0">
                <a:solidFill>
                  <a:schemeClr val="accent6"/>
                </a:solidFill>
              </a:rPr>
              <a:t>	if </a:t>
            </a:r>
            <a:r>
              <a:rPr lang="en-US" b="0" dirty="0">
                <a:solidFill>
                  <a:schemeClr val="accent6"/>
                </a:solidFill>
              </a:rPr>
              <a:t>(a&lt;4) then z=y+3 else z=y+7</a:t>
            </a:r>
          </a:p>
          <a:p>
            <a:pPr marL="403225" lvl="1" indent="0">
              <a:buNone/>
            </a:pPr>
            <a:r>
              <a:rPr lang="en-US" b="0" dirty="0">
                <a:solidFill>
                  <a:schemeClr val="accent6"/>
                </a:solidFill>
              </a:rPr>
              <a:t>VHDL:	z &lt;= y+3 when (a &lt; 4) else y+7;</a:t>
            </a:r>
            <a:endParaRPr lang="en-US" b="0" dirty="0" smtClean="0">
              <a:solidFill>
                <a:schemeClr val="accent6"/>
              </a:solidFill>
            </a:endParaRPr>
          </a:p>
          <a:p>
            <a:endParaRPr lang="en-US" b="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194" name="Picture 2" descr="http://ece.ninja/383/lecture/img/lecture03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29" y="3151603"/>
            <a:ext cx="7009500" cy="324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1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09404"/>
            <a:ext cx="8131175" cy="4324350"/>
          </a:xfrm>
        </p:spPr>
        <p:txBody>
          <a:bodyPr/>
          <a:lstStyle/>
          <a:p>
            <a:r>
              <a:rPr lang="en-US" b="0" dirty="0" smtClean="0"/>
              <a:t>However</a:t>
            </a:r>
            <a:r>
              <a:rPr lang="en-US" b="0" dirty="0"/>
              <a:t>, this circuit is not minimal, one of the adders can be removed. </a:t>
            </a:r>
            <a:endParaRPr lang="en-US" dirty="0"/>
          </a:p>
          <a:p>
            <a:r>
              <a:rPr lang="en-US" b="0" dirty="0" smtClean="0"/>
              <a:t>How?</a:t>
            </a:r>
          </a:p>
          <a:p>
            <a:r>
              <a:rPr lang="en-US" b="0" dirty="0" smtClean="0"/>
              <a:t>Practice on Homework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194" name="Picture 2" descr="http://ece.ninja/383/lecture/img/lecture03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29" y="3151603"/>
            <a:ext cx="7009500" cy="324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31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Synthesis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UCF file 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Combinational Element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Unsigned Numeric Standard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Combinations</a:t>
            </a: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89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Synthesis</a:t>
            </a:r>
            <a:r>
              <a:rPr lang="en-US" cap="none" dirty="0"/>
              <a:t/>
            </a:r>
            <a:br>
              <a:rPr lang="en-US" cap="none" dirty="0"/>
            </a:b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1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Insert this code into your </a:t>
            </a:r>
            <a:r>
              <a:rPr lang="en-US" b="0" dirty="0" err="1" smtClean="0"/>
              <a:t>Majority.ucf</a:t>
            </a:r>
            <a:r>
              <a:rPr lang="en-US" b="0" dirty="0" smtClean="0"/>
              <a:t> file</a:t>
            </a:r>
          </a:p>
          <a:p>
            <a:pPr lvl="1"/>
            <a:r>
              <a:rPr lang="en-US" b="0" dirty="0" smtClean="0"/>
              <a:t>Inputs from switches and outputs to LEDs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 smtClean="0"/>
              <a:t># </a:t>
            </a:r>
            <a:r>
              <a:rPr lang="en-US" sz="2000" dirty="0"/>
              <a:t>This is slide switch SW0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/>
              <a:t>NET "a" LOC = A10;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/>
              <a:t># This is slide switch SW1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/>
              <a:t>NET "b" LOC = D14;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/>
              <a:t># This is slide switch SW2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/>
              <a:t>NET "c" LOC = C14;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/>
              <a:t># This is LED LD0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/>
              <a:t>NET "f" LOC = U18;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 descr="http://ece.ninja/383/lecture/img/lecture03-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718" y="3207224"/>
            <a:ext cx="5216708" cy="318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52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UCF </a:t>
            </a:r>
            <a:r>
              <a:rPr lang="en-US" cap="none" dirty="0"/>
              <a:t>file </a:t>
            </a:r>
            <a:br>
              <a:rPr lang="en-US" cap="none" dirty="0"/>
            </a:b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48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UCF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err="1" smtClean="0"/>
              <a:t>Atlys</a:t>
            </a:r>
            <a:r>
              <a:rPr lang="en-US" b="0" dirty="0" smtClean="0"/>
              <a:t> Master UCF</a:t>
            </a:r>
          </a:p>
          <a:p>
            <a:pPr lvl="1"/>
            <a:r>
              <a:rPr lang="en-US" b="0" dirty="0" smtClean="0">
                <a:hlinkClick r:id="rId2"/>
              </a:rPr>
              <a:t>http</a:t>
            </a:r>
            <a:r>
              <a:rPr lang="en-US" b="0" dirty="0">
                <a:hlinkClick r:id="rId2"/>
              </a:rPr>
              <a:t>://</a:t>
            </a:r>
            <a:r>
              <a:rPr lang="en-US" b="0" dirty="0" smtClean="0">
                <a:hlinkClick r:id="rId2"/>
              </a:rPr>
              <a:t>ece.ninja/383/datasheets/AtlysGeneral.ucf</a:t>
            </a:r>
            <a:endParaRPr lang="en-US" b="0" dirty="0" smtClean="0"/>
          </a:p>
          <a:p>
            <a:endParaRPr lang="en-US" b="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8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Combinational </a:t>
            </a:r>
            <a:r>
              <a:rPr lang="en-US" cap="none" dirty="0" smtClean="0"/>
              <a:t>Element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</a:t>
            </a:r>
            <a:r>
              <a:rPr lang="en-US" dirty="0" smtClean="0"/>
              <a:t>Element – Common error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Common </a:t>
            </a:r>
            <a:r>
              <a:rPr lang="en-US" dirty="0"/>
              <a:t>error that may come up in your </a:t>
            </a:r>
            <a:r>
              <a:rPr lang="en-US" dirty="0" smtClean="0"/>
              <a:t>designs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You cannot use a variable listed on the entity as an out port, on the right hand side of a signal assignment statement.</a:t>
            </a:r>
            <a:endParaRPr lang="en-US" dirty="0" smtClean="0"/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 smtClean="0">
                <a:solidFill>
                  <a:schemeClr val="accent2"/>
                </a:solidFill>
              </a:rPr>
              <a:t>entity </a:t>
            </a:r>
            <a:r>
              <a:rPr lang="en-US" dirty="0">
                <a:solidFill>
                  <a:schemeClr val="accent2"/>
                </a:solidFill>
              </a:rPr>
              <a:t>circuit is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    port (</a:t>
            </a:r>
            <a:r>
              <a:rPr lang="en-US" dirty="0" err="1">
                <a:solidFill>
                  <a:schemeClr val="accent2"/>
                </a:solidFill>
              </a:rPr>
              <a:t>clk</a:t>
            </a:r>
            <a:r>
              <a:rPr lang="en-US" dirty="0">
                <a:solidFill>
                  <a:schemeClr val="accent2"/>
                </a:solidFill>
              </a:rPr>
              <a:t>, data: in </a:t>
            </a:r>
            <a:r>
              <a:rPr lang="en-US" dirty="0" err="1">
                <a:solidFill>
                  <a:schemeClr val="accent2"/>
                </a:solidFill>
              </a:rPr>
              <a:t>std_logic</a:t>
            </a:r>
            <a:r>
              <a:rPr lang="en-US" dirty="0">
                <a:solidFill>
                  <a:schemeClr val="accent2"/>
                </a:solidFill>
              </a:rPr>
              <a:t>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	  q, </a:t>
            </a:r>
            <a:r>
              <a:rPr lang="en-US" dirty="0" err="1">
                <a:solidFill>
                  <a:schemeClr val="accent2"/>
                </a:solidFill>
              </a:rPr>
              <a:t>not_q</a:t>
            </a:r>
            <a:r>
              <a:rPr lang="en-US" dirty="0">
                <a:solidFill>
                  <a:schemeClr val="accent2"/>
                </a:solidFill>
              </a:rPr>
              <a:t>: out </a:t>
            </a:r>
            <a:r>
              <a:rPr lang="en-US" dirty="0" err="1">
                <a:solidFill>
                  <a:schemeClr val="accent2"/>
                </a:solidFill>
              </a:rPr>
              <a:t>std_logic</a:t>
            </a:r>
            <a:r>
              <a:rPr lang="en-US" dirty="0">
                <a:solidFill>
                  <a:schemeClr val="accent2"/>
                </a:solidFill>
              </a:rPr>
              <a:t>);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end circuit;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architecture error of circuit is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begin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    q &lt;= some cool logical </a:t>
            </a:r>
            <a:r>
              <a:rPr lang="en-US" dirty="0" smtClean="0">
                <a:solidFill>
                  <a:schemeClr val="accent2"/>
                </a:solidFill>
              </a:rPr>
              <a:t>stuff </a:t>
            </a:r>
            <a:r>
              <a:rPr lang="en-US" dirty="0">
                <a:solidFill>
                  <a:schemeClr val="accent2"/>
                </a:solidFill>
              </a:rPr>
              <a:t>using </a:t>
            </a:r>
            <a:r>
              <a:rPr lang="en-US" dirty="0" err="1">
                <a:solidFill>
                  <a:schemeClr val="accent2"/>
                </a:solidFill>
              </a:rPr>
              <a:t>clk</a:t>
            </a:r>
            <a:r>
              <a:rPr lang="en-US" dirty="0">
                <a:solidFill>
                  <a:schemeClr val="accent2"/>
                </a:solidFill>
              </a:rPr>
              <a:t> and data;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    </a:t>
            </a:r>
            <a:r>
              <a:rPr lang="en-US" dirty="0" err="1">
                <a:solidFill>
                  <a:schemeClr val="accent2"/>
                </a:solidFill>
              </a:rPr>
              <a:t>not_q</a:t>
            </a:r>
            <a:r>
              <a:rPr lang="en-US" dirty="0">
                <a:solidFill>
                  <a:schemeClr val="accent2"/>
                </a:solidFill>
              </a:rPr>
              <a:t> &lt;= not q;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end error;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1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</a:t>
            </a:r>
            <a:r>
              <a:rPr lang="en-US" dirty="0" smtClean="0"/>
              <a:t>Element – Solution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Solution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assign "some cool logical stuff using </a:t>
            </a:r>
            <a:r>
              <a:rPr lang="en-US" dirty="0" err="1"/>
              <a:t>clk</a:t>
            </a:r>
            <a:r>
              <a:rPr lang="en-US" dirty="0"/>
              <a:t> and data" to a temporary variable</a:t>
            </a:r>
            <a:endParaRPr lang="en-US" dirty="0" smtClean="0"/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 smtClean="0">
                <a:solidFill>
                  <a:schemeClr val="accent2"/>
                </a:solidFill>
              </a:rPr>
              <a:t>entity </a:t>
            </a:r>
            <a:r>
              <a:rPr lang="en-US" dirty="0">
                <a:solidFill>
                  <a:schemeClr val="accent2"/>
                </a:solidFill>
              </a:rPr>
              <a:t>circuit is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    port (</a:t>
            </a:r>
            <a:r>
              <a:rPr lang="en-US" dirty="0" err="1">
                <a:solidFill>
                  <a:schemeClr val="accent2"/>
                </a:solidFill>
              </a:rPr>
              <a:t>clk</a:t>
            </a:r>
            <a:r>
              <a:rPr lang="en-US" dirty="0">
                <a:solidFill>
                  <a:schemeClr val="accent2"/>
                </a:solidFill>
              </a:rPr>
              <a:t>, data: in </a:t>
            </a:r>
            <a:r>
              <a:rPr lang="en-US" dirty="0" err="1">
                <a:solidFill>
                  <a:schemeClr val="accent2"/>
                </a:solidFill>
              </a:rPr>
              <a:t>std_logic</a:t>
            </a:r>
            <a:r>
              <a:rPr lang="en-US" dirty="0">
                <a:solidFill>
                  <a:schemeClr val="accent2"/>
                </a:solidFill>
              </a:rPr>
              <a:t>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	  q, </a:t>
            </a:r>
            <a:r>
              <a:rPr lang="en-US" dirty="0" err="1">
                <a:solidFill>
                  <a:schemeClr val="accent2"/>
                </a:solidFill>
              </a:rPr>
              <a:t>not_q</a:t>
            </a:r>
            <a:r>
              <a:rPr lang="en-US" dirty="0">
                <a:solidFill>
                  <a:schemeClr val="accent2"/>
                </a:solidFill>
              </a:rPr>
              <a:t>: out </a:t>
            </a:r>
            <a:r>
              <a:rPr lang="en-US" dirty="0" err="1">
                <a:solidFill>
                  <a:schemeClr val="accent2"/>
                </a:solidFill>
              </a:rPr>
              <a:t>std_logic</a:t>
            </a:r>
            <a:r>
              <a:rPr lang="en-US" dirty="0">
                <a:solidFill>
                  <a:schemeClr val="accent2"/>
                </a:solidFill>
              </a:rPr>
              <a:t>);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end circuit;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architecture error of circuit is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	signal temp </a:t>
            </a:r>
            <a:r>
              <a:rPr lang="en-US" dirty="0" err="1" smtClean="0">
                <a:solidFill>
                  <a:srgbClr val="FF0000"/>
                </a:solidFill>
              </a:rPr>
              <a:t>std_logic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 smtClean="0">
                <a:solidFill>
                  <a:schemeClr val="accent2"/>
                </a:solidFill>
              </a:rPr>
              <a:t>begin</a:t>
            </a:r>
            <a:endParaRPr lang="en-US" dirty="0">
              <a:solidFill>
                <a:schemeClr val="accent2"/>
              </a:solidFill>
            </a:endParaRP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    </a:t>
            </a:r>
            <a:r>
              <a:rPr lang="en-US" dirty="0" smtClean="0">
                <a:solidFill>
                  <a:srgbClr val="FF0000"/>
                </a:solidFill>
              </a:rPr>
              <a:t>temp </a:t>
            </a:r>
            <a:r>
              <a:rPr lang="en-US" dirty="0">
                <a:solidFill>
                  <a:srgbClr val="FF0000"/>
                </a:solidFill>
              </a:rPr>
              <a:t>&lt;= </a:t>
            </a:r>
            <a:r>
              <a:rPr lang="en-US" dirty="0">
                <a:solidFill>
                  <a:schemeClr val="accent2"/>
                </a:solidFill>
              </a:rPr>
              <a:t>some cool logical </a:t>
            </a:r>
            <a:r>
              <a:rPr lang="en-US" dirty="0" err="1">
                <a:solidFill>
                  <a:schemeClr val="accent2"/>
                </a:solidFill>
              </a:rPr>
              <a:t>stuf</a:t>
            </a:r>
            <a:r>
              <a:rPr lang="en-US" dirty="0">
                <a:solidFill>
                  <a:schemeClr val="accent2"/>
                </a:solidFill>
              </a:rPr>
              <a:t> using </a:t>
            </a:r>
            <a:r>
              <a:rPr lang="en-US" dirty="0" err="1">
                <a:solidFill>
                  <a:schemeClr val="accent2"/>
                </a:solidFill>
              </a:rPr>
              <a:t>clk</a:t>
            </a:r>
            <a:r>
              <a:rPr lang="en-US" dirty="0">
                <a:solidFill>
                  <a:schemeClr val="accent2"/>
                </a:solidFill>
              </a:rPr>
              <a:t> and data;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    </a:t>
            </a:r>
            <a:r>
              <a:rPr lang="en-US" dirty="0" smtClean="0">
                <a:solidFill>
                  <a:schemeClr val="accent2"/>
                </a:solidFill>
              </a:rPr>
              <a:t>q </a:t>
            </a:r>
            <a:r>
              <a:rPr lang="en-US" dirty="0">
                <a:solidFill>
                  <a:srgbClr val="FF0000"/>
                </a:solidFill>
              </a:rPr>
              <a:t>&lt;= temp</a:t>
            </a:r>
            <a:r>
              <a:rPr lang="en-US" dirty="0">
                <a:solidFill>
                  <a:schemeClr val="accent2"/>
                </a:solidFill>
              </a:rPr>
              <a:t>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    </a:t>
            </a:r>
            <a:r>
              <a:rPr lang="en-US" dirty="0" err="1">
                <a:solidFill>
                  <a:schemeClr val="accent2"/>
                </a:solidFill>
              </a:rPr>
              <a:t>not_q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&lt;= not temp</a:t>
            </a:r>
            <a:r>
              <a:rPr lang="en-US" dirty="0">
                <a:solidFill>
                  <a:schemeClr val="accent2"/>
                </a:solidFill>
              </a:rPr>
              <a:t>;</a:t>
            </a:r>
            <a:endParaRPr lang="en-US" dirty="0" smtClean="0">
              <a:solidFill>
                <a:schemeClr val="accent2"/>
              </a:solidFill>
            </a:endParaRP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 smtClean="0">
                <a:solidFill>
                  <a:schemeClr val="accent2"/>
                </a:solidFill>
              </a:rPr>
              <a:t>end </a:t>
            </a:r>
            <a:r>
              <a:rPr lang="en-US" dirty="0">
                <a:solidFill>
                  <a:schemeClr val="accent2"/>
                </a:solidFill>
              </a:rPr>
              <a:t>error;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8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7990</TotalTime>
  <Words>543</Words>
  <Application>Microsoft Office PowerPoint</Application>
  <PresentationFormat>On-screen Show (4:3)</PresentationFormat>
  <Paragraphs>267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1_Blank Presentation</vt:lpstr>
      <vt:lpstr>ECE 383 – Embedded Computer Systems II Lecture 3 – Combinational Element, unsigned, UCF file, synthesis</vt:lpstr>
      <vt:lpstr>Lesson Outline</vt:lpstr>
      <vt:lpstr>Synthesis </vt:lpstr>
      <vt:lpstr>Synthesis</vt:lpstr>
      <vt:lpstr>UCF file  </vt:lpstr>
      <vt:lpstr>UCF file</vt:lpstr>
      <vt:lpstr>Combinational Element</vt:lpstr>
      <vt:lpstr>Combinational Element – Common error</vt:lpstr>
      <vt:lpstr>Combinational Element – Solution</vt:lpstr>
      <vt:lpstr>Combinational Element -   Mux</vt:lpstr>
      <vt:lpstr>Unsigned Numeric Standard</vt:lpstr>
      <vt:lpstr>Unsigned Numeric Standard</vt:lpstr>
      <vt:lpstr>Unsigned Numeric Standard</vt:lpstr>
      <vt:lpstr>Unsigned Numeric Standard</vt:lpstr>
      <vt:lpstr>Unsigned Numeric Standard</vt:lpstr>
      <vt:lpstr>Unsigned Numeric Standard</vt:lpstr>
      <vt:lpstr>Unsigned Numeric Standard</vt:lpstr>
      <vt:lpstr>Combinations</vt:lpstr>
      <vt:lpstr>Combinations</vt:lpstr>
      <vt:lpstr>Combinations</vt:lpstr>
      <vt:lpstr>Combinations</vt:lpstr>
      <vt:lpstr>Lesson Outline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Falkinburg</cp:lastModifiedBy>
  <cp:revision>282</cp:revision>
  <cp:lastPrinted>2014-08-12T17:37:01Z</cp:lastPrinted>
  <dcterms:created xsi:type="dcterms:W3CDTF">2001-06-27T14:08:57Z</dcterms:created>
  <dcterms:modified xsi:type="dcterms:W3CDTF">2016-01-13T04:13:59Z</dcterms:modified>
</cp:coreProperties>
</file>