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7"/>
  </p:notesMasterIdLst>
  <p:handoutMasterIdLst>
    <p:handoutMasterId r:id="rId28"/>
  </p:handoutMasterIdLst>
  <p:sldIdLst>
    <p:sldId id="299" r:id="rId3"/>
    <p:sldId id="300" r:id="rId4"/>
    <p:sldId id="356" r:id="rId5"/>
    <p:sldId id="357" r:id="rId6"/>
    <p:sldId id="383" r:id="rId7"/>
    <p:sldId id="384" r:id="rId8"/>
    <p:sldId id="385" r:id="rId9"/>
    <p:sldId id="387" r:id="rId10"/>
    <p:sldId id="386" r:id="rId11"/>
    <p:sldId id="388" r:id="rId12"/>
    <p:sldId id="378" r:id="rId13"/>
    <p:sldId id="376" r:id="rId14"/>
    <p:sldId id="379" r:id="rId15"/>
    <p:sldId id="393" r:id="rId16"/>
    <p:sldId id="380" r:id="rId17"/>
    <p:sldId id="381" r:id="rId18"/>
    <p:sldId id="382" r:id="rId19"/>
    <p:sldId id="391" r:id="rId20"/>
    <p:sldId id="392" r:id="rId21"/>
    <p:sldId id="389" r:id="rId22"/>
    <p:sldId id="390" r:id="rId23"/>
    <p:sldId id="394" r:id="rId24"/>
    <p:sldId id="374" r:id="rId25"/>
    <p:sldId id="375" r:id="rId2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3/lecture/code/lab2_pack.vhd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support/documentation/data_sheets/ds160.pdf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support/documentation/sw_manuals/xilinx12_4/spartan6_hdl.pdf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12 – </a:t>
            </a:r>
            <a:r>
              <a:rPr lang="en-US" sz="4000" dirty="0" err="1" smtClean="0"/>
              <a:t>Datapath</a:t>
            </a:r>
            <a:r>
              <a:rPr lang="en-US" sz="4000" dirty="0" smtClean="0"/>
              <a:t> and Control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– BRAM Example Instantiation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26797" cy="4324350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 smtClean="0"/>
              <a:t> </a:t>
            </a:r>
            <a:r>
              <a:rPr lang="en-US" sz="1200" b="0" dirty="0"/>
              <a:t>----------------------------------------------------------------------------	</a:t>
            </a:r>
          </a:p>
          <a:p>
            <a:pPr marL="0" indent="0">
              <a:buNone/>
            </a:pPr>
            <a:r>
              <a:rPr lang="en-US" sz="1200" b="0" dirty="0"/>
              <a:t>    -- Reference:	Spartan-6 Libraries Guide for HDL Designs</a:t>
            </a:r>
          </a:p>
          <a:p>
            <a:pPr marL="0" indent="0">
              <a:buNone/>
            </a:pPr>
            <a:r>
              <a:rPr lang="en-US" sz="1200" b="0" dirty="0"/>
              <a:t>    -- 		UG615 (v 12.4) December 14, 2010</a:t>
            </a:r>
          </a:p>
          <a:p>
            <a:pPr marL="0" indent="0">
              <a:buNone/>
            </a:pPr>
            <a:r>
              <a:rPr lang="en-US" sz="1200" b="0" dirty="0"/>
              <a:t>    -- Note:	Do not waste your time with the December 2, 2009 version</a:t>
            </a:r>
          </a:p>
          <a:p>
            <a:pPr marL="0" indent="0">
              <a:buNone/>
            </a:pPr>
            <a:r>
              <a:rPr lang="en-US" sz="1200" b="0" dirty="0"/>
              <a:t>    -- Page:	10</a:t>
            </a:r>
          </a:p>
          <a:p>
            <a:pPr marL="0" indent="0">
              <a:buNone/>
            </a:pPr>
            <a:r>
              <a:rPr lang="en-US" sz="1200" b="0" dirty="0"/>
              <a:t>    -----------------------------------------------------------------------------	</a:t>
            </a:r>
          </a:p>
          <a:p>
            <a:pPr marL="0" indent="0">
              <a:buNone/>
            </a:pPr>
            <a:r>
              <a:rPr lang="en-US" sz="1200" b="0" dirty="0"/>
              <a:t>    </a:t>
            </a:r>
            <a:r>
              <a:rPr lang="en-US" sz="1200" b="0" dirty="0" err="1"/>
              <a:t>sampleMemory</a:t>
            </a:r>
            <a:r>
              <a:rPr lang="en-US" sz="1200" b="0" dirty="0"/>
              <a:t>: BRAM_SDP_MACRO</a:t>
            </a:r>
          </a:p>
          <a:p>
            <a:pPr marL="0" indent="0">
              <a:buNone/>
            </a:pPr>
            <a:r>
              <a:rPr lang="en-US" sz="1200" b="0" dirty="0"/>
              <a:t>	generic map (</a:t>
            </a:r>
          </a:p>
          <a:p>
            <a:pPr marL="0" indent="0">
              <a:buNone/>
            </a:pPr>
            <a:r>
              <a:rPr lang="en-US" sz="1200" b="0" dirty="0"/>
              <a:t>	BRAM_SIZE =&gt; "18Kb", 		-- Target BRAM, "9Kb" or "18Kb"</a:t>
            </a:r>
          </a:p>
          <a:p>
            <a:pPr marL="0" indent="0">
              <a:buNone/>
            </a:pPr>
            <a:r>
              <a:rPr lang="en-US" sz="1200" b="0" dirty="0"/>
              <a:t>	DEVICE =&gt; "SPARTAN6", 		-- Target device: "VIRTEX5", "VIRTEX6", "SPARTAN6"</a:t>
            </a:r>
          </a:p>
          <a:p>
            <a:pPr marL="0" indent="0">
              <a:buNone/>
            </a:pPr>
            <a:r>
              <a:rPr lang="en-US" sz="1200" b="0" dirty="0"/>
              <a:t>	DO_REG =&gt; 0, 			-- Optional output register disabled</a:t>
            </a:r>
          </a:p>
          <a:p>
            <a:pPr marL="0" indent="0">
              <a:buNone/>
            </a:pPr>
            <a:r>
              <a:rPr lang="en-US" sz="1200" b="0" dirty="0"/>
              <a:t>	INIT =&gt; X"000000000000000000",	-- Initial values on output port</a:t>
            </a:r>
          </a:p>
          <a:p>
            <a:pPr marL="0" indent="0">
              <a:buNone/>
            </a:pPr>
            <a:r>
              <a:rPr lang="en-US" sz="1200" b="0" dirty="0"/>
              <a:t>	INIT_FILE =&gt; "NONE",		-- Not sure how to initialize the RAM from a file</a:t>
            </a:r>
          </a:p>
          <a:p>
            <a:pPr marL="0" indent="0">
              <a:buNone/>
            </a:pPr>
            <a:r>
              <a:rPr lang="en-US" sz="1200" b="0" dirty="0"/>
              <a:t>	WRITE_WIDTH =&gt; 18, 		-- Valid values are 1-36</a:t>
            </a:r>
          </a:p>
          <a:p>
            <a:pPr marL="0" indent="0">
              <a:buNone/>
            </a:pPr>
            <a:r>
              <a:rPr lang="en-US" sz="1200" b="0" dirty="0"/>
              <a:t>	READ_WIDTH =&gt; 18, 		-- Valid values are 1-36</a:t>
            </a:r>
          </a:p>
          <a:p>
            <a:pPr marL="0" indent="0">
              <a:buNone/>
            </a:pPr>
            <a:r>
              <a:rPr lang="en-US" sz="1200" b="0" dirty="0"/>
              <a:t>	SIM_COLLISION_CHECK =&gt; "NONE",	-- Simulation collision check</a:t>
            </a:r>
          </a:p>
          <a:p>
            <a:pPr marL="0" indent="0">
              <a:buNone/>
            </a:pPr>
            <a:r>
              <a:rPr lang="en-US" sz="1200" b="0" dirty="0"/>
              <a:t>	SRVAL =&gt; X"000000000000000000")	-- Set/Reset value for port </a:t>
            </a:r>
            <a:r>
              <a:rPr lang="en-US" sz="1200" b="0" dirty="0" smtClean="0"/>
              <a:t>output</a:t>
            </a:r>
            <a:endParaRPr lang="en-US" sz="1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– BRAM Instantiation continued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5" y="1523052"/>
            <a:ext cx="8494531" cy="4324350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/>
              <a:t> port map (</a:t>
            </a:r>
          </a:p>
          <a:p>
            <a:pPr marL="0" indent="0">
              <a:buNone/>
            </a:pPr>
            <a:r>
              <a:rPr lang="en-US" sz="1200" b="0" dirty="0"/>
              <a:t>	DO =&gt; </a:t>
            </a:r>
            <a:r>
              <a:rPr lang="en-US" sz="1200" b="0" dirty="0" err="1"/>
              <a:t>readOutput</a:t>
            </a:r>
            <a:r>
              <a:rPr lang="en-US" sz="1200" b="0" dirty="0"/>
              <a:t>,		-- Output read data port, width defined by READ_WIDTH </a:t>
            </a:r>
            <a:r>
              <a:rPr lang="en-US" sz="1200" b="0" dirty="0" smtClean="0"/>
              <a:t>parameter</a:t>
            </a:r>
            <a:endParaRPr lang="en-US" sz="1200" b="0" dirty="0"/>
          </a:p>
          <a:p>
            <a:pPr marL="0" indent="0">
              <a:buNone/>
            </a:pPr>
            <a:r>
              <a:rPr lang="en-US" sz="1200" b="0" dirty="0"/>
              <a:t>	RDADDR =&gt; </a:t>
            </a:r>
            <a:r>
              <a:rPr lang="en-US" sz="1200" b="0" dirty="0" err="1"/>
              <a:t>vecAddrRead</a:t>
            </a:r>
            <a:r>
              <a:rPr lang="en-US" sz="1200" b="0" dirty="0"/>
              <a:t>,		-- Input address, width defined by port depth</a:t>
            </a:r>
          </a:p>
          <a:p>
            <a:pPr marL="0" indent="0">
              <a:buNone/>
            </a:pPr>
            <a:r>
              <a:rPr lang="en-US" sz="1200" b="0" dirty="0"/>
              <a:t>	RDCLK =&gt; </a:t>
            </a:r>
            <a:r>
              <a:rPr lang="en-US" sz="1200" b="0" dirty="0" err="1"/>
              <a:t>clk</a:t>
            </a:r>
            <a:r>
              <a:rPr lang="en-US" sz="1200" b="0" dirty="0"/>
              <a:t>,	 		-- 1-bit input clock</a:t>
            </a:r>
          </a:p>
          <a:p>
            <a:pPr marL="0" indent="0">
              <a:buNone/>
            </a:pPr>
            <a:r>
              <a:rPr lang="en-US" sz="1200" b="0" dirty="0"/>
              <a:t>	RST =&gt; </a:t>
            </a:r>
            <a:r>
              <a:rPr lang="en-US" sz="1200" b="0" dirty="0" err="1"/>
              <a:t>n_reset</a:t>
            </a:r>
            <a:r>
              <a:rPr lang="en-US" sz="1200" b="0" dirty="0"/>
              <a:t>,			-- active high reset</a:t>
            </a:r>
          </a:p>
          <a:p>
            <a:pPr marL="0" indent="0">
              <a:buNone/>
            </a:pPr>
            <a:r>
              <a:rPr lang="en-US" sz="1200" b="0" dirty="0"/>
              <a:t>	RDEN =&gt; </a:t>
            </a:r>
            <a:r>
              <a:rPr lang="en-US" sz="1200" b="0" dirty="0" err="1"/>
              <a:t>cw</a:t>
            </a:r>
            <a:r>
              <a:rPr lang="en-US" sz="1200" b="0" dirty="0"/>
              <a:t>(5),			-- read enable </a:t>
            </a:r>
          </a:p>
          <a:p>
            <a:pPr marL="0" indent="0">
              <a:buNone/>
            </a:pPr>
            <a:r>
              <a:rPr lang="en-US" sz="1200" b="0" dirty="0"/>
              <a:t>	REGCE =&gt; '1',			-- 1-bit input read output register enable - ignored</a:t>
            </a:r>
          </a:p>
          <a:p>
            <a:pPr marL="0" indent="0">
              <a:buNone/>
            </a:pPr>
            <a:r>
              <a:rPr lang="en-US" sz="1200" b="0" dirty="0"/>
              <a:t>	DI =&gt; </a:t>
            </a:r>
            <a:r>
              <a:rPr lang="en-US" sz="1200" b="0" dirty="0" err="1"/>
              <a:t>writeInput</a:t>
            </a:r>
            <a:r>
              <a:rPr lang="en-US" sz="1200" b="0" dirty="0"/>
              <a:t>,		-- Input data port, width defined by WRITE_WIDTH parameter</a:t>
            </a:r>
          </a:p>
          <a:p>
            <a:pPr marL="0" indent="0">
              <a:buNone/>
            </a:pPr>
            <a:r>
              <a:rPr lang="en-US" sz="1200" b="0" dirty="0"/>
              <a:t>	WE =&gt; </a:t>
            </a:r>
            <a:r>
              <a:rPr lang="en-US" sz="1200" b="0" dirty="0" err="1"/>
              <a:t>cw</a:t>
            </a:r>
            <a:r>
              <a:rPr lang="en-US" sz="1200" b="0" dirty="0"/>
              <a:t>(3 </a:t>
            </a:r>
            <a:r>
              <a:rPr lang="en-US" sz="1200" b="0" dirty="0" err="1"/>
              <a:t>downto</a:t>
            </a:r>
            <a:r>
              <a:rPr lang="en-US" sz="1200" b="0" dirty="0"/>
              <a:t> 2),		-- since RAM is byte read, this determines high or low byte</a:t>
            </a:r>
          </a:p>
          <a:p>
            <a:pPr marL="0" indent="0">
              <a:buNone/>
            </a:pPr>
            <a:r>
              <a:rPr lang="en-US" sz="1200" b="0" dirty="0"/>
              <a:t>	WRADDR =&gt; </a:t>
            </a:r>
            <a:r>
              <a:rPr lang="en-US" sz="1200" b="0" dirty="0" err="1"/>
              <a:t>vecAddrWrite</a:t>
            </a:r>
            <a:r>
              <a:rPr lang="en-US" sz="1200" b="0" dirty="0"/>
              <a:t>,		-- Input write address, width defined by write port depth</a:t>
            </a:r>
          </a:p>
          <a:p>
            <a:pPr marL="0" indent="0">
              <a:buNone/>
            </a:pPr>
            <a:r>
              <a:rPr lang="en-US" sz="1200" b="0" dirty="0"/>
              <a:t>	WRCLK =&gt; </a:t>
            </a:r>
            <a:r>
              <a:rPr lang="en-US" sz="1200" b="0" dirty="0" err="1"/>
              <a:t>clk</a:t>
            </a:r>
            <a:r>
              <a:rPr lang="en-US" sz="1200" b="0" dirty="0"/>
              <a:t>,		 	-- 1-bit input write clock</a:t>
            </a:r>
          </a:p>
          <a:p>
            <a:pPr marL="0" indent="0">
              <a:buNone/>
            </a:pPr>
            <a:r>
              <a:rPr lang="en-US" sz="1200" b="0" dirty="0"/>
              <a:t>	WREN =&gt; </a:t>
            </a:r>
            <a:r>
              <a:rPr lang="en-US" sz="1200" b="0" dirty="0" err="1"/>
              <a:t>cw</a:t>
            </a:r>
            <a:r>
              <a:rPr lang="en-US" sz="1200" b="0" dirty="0"/>
              <a:t>(4));			-- 1-bit input write port enable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</a:t>
            </a:r>
            <a:r>
              <a:rPr lang="en-US" dirty="0" smtClean="0"/>
              <a:t>–    Class Activity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Class Activity:</a:t>
            </a:r>
          </a:p>
          <a:p>
            <a:pPr lvl="1"/>
            <a:r>
              <a:rPr lang="en-US" b="0" dirty="0" smtClean="0"/>
              <a:t>Determine </a:t>
            </a:r>
            <a:r>
              <a:rPr lang="en-US" b="0" dirty="0"/>
              <a:t>what will happen inside the RAM defined above when subject to the following signals.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sz="1400" b="0" dirty="0" smtClean="0"/>
              <a:t>-- </a:t>
            </a:r>
            <a:r>
              <a:rPr lang="en-US" sz="1400" b="0" dirty="0" err="1"/>
              <a:t>vecAddrRead</a:t>
            </a:r>
            <a:r>
              <a:rPr lang="en-US" sz="1400" b="0" dirty="0"/>
              <a:t> = </a:t>
            </a:r>
            <a:r>
              <a:rPr lang="en-US" sz="1400" b="0" dirty="0" err="1"/>
              <a:t>vecAddrWrite</a:t>
            </a:r>
            <a:r>
              <a:rPr lang="en-US" sz="1400" b="0" dirty="0"/>
              <a:t> - 1</a:t>
            </a:r>
          </a:p>
          <a:p>
            <a:pPr marL="0" indent="0">
              <a:buNone/>
            </a:pPr>
            <a:r>
              <a:rPr lang="en-US" sz="1400" b="0" dirty="0"/>
              <a:t>   </a:t>
            </a:r>
            <a:r>
              <a:rPr lang="en-US" sz="1400" b="0" dirty="0" smtClean="0"/>
              <a:t> -- </a:t>
            </a:r>
            <a:r>
              <a:rPr lang="en-US" sz="1400" b="0" dirty="0" err="1"/>
              <a:t>writeInput</a:t>
            </a:r>
            <a:r>
              <a:rPr lang="en-US" sz="1400" b="0" dirty="0"/>
              <a:t> &lt;= "10101010101010" &amp; </a:t>
            </a:r>
            <a:r>
              <a:rPr lang="en-US" sz="1400" b="0" dirty="0" err="1"/>
              <a:t>vecAddrWrite</a:t>
            </a:r>
            <a:r>
              <a:rPr lang="en-US" sz="1400" b="0" dirty="0"/>
              <a:t>(3 </a:t>
            </a:r>
            <a:r>
              <a:rPr lang="en-US" sz="1400" b="0" dirty="0" err="1"/>
              <a:t>downto</a:t>
            </a:r>
            <a:r>
              <a:rPr lang="en-US" sz="1400" b="0" dirty="0"/>
              <a:t> 0);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(5) &lt;= '1', '0' after 7 us, '1' after 8 us;	-- READ ENABLE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(4) &lt;= '1', '0' after 3 us, '1' after 4 us;	-- WRITE ENABLE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(3 </a:t>
            </a:r>
            <a:r>
              <a:rPr lang="en-US" sz="1400" b="0" dirty="0" err="1"/>
              <a:t>downto</a:t>
            </a:r>
            <a:r>
              <a:rPr lang="en-US" sz="1400" b="0" dirty="0"/>
              <a:t> 2) &lt;= "11", "10" after 4 us, "01" after 5 us, "11" after 6us; -- BYTE WRITE ENABLE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(1 </a:t>
            </a:r>
            <a:r>
              <a:rPr lang="en-US" sz="1400" b="0" dirty="0" err="1"/>
              <a:t>downto</a:t>
            </a:r>
            <a:r>
              <a:rPr lang="en-US" sz="1400" b="0" dirty="0"/>
              <a:t> 0) &lt;= "01";				</a:t>
            </a:r>
            <a:r>
              <a:rPr lang="en-US" sz="1400" b="0" dirty="0" smtClean="0"/>
              <a:t>     -- </a:t>
            </a:r>
            <a:r>
              <a:rPr lang="en-US" sz="1400" b="0" dirty="0"/>
              <a:t>COUNTER CONTROL</a:t>
            </a:r>
          </a:p>
          <a:p>
            <a:endParaRPr lang="en-US" sz="14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267"/>
            <a:ext cx="9144000" cy="26676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49144"/>
              </p:ext>
            </p:extLst>
          </p:nvPr>
        </p:nvGraphicFramePr>
        <p:xfrm>
          <a:off x="457464" y="2729554"/>
          <a:ext cx="6612078" cy="3628080"/>
        </p:xfrm>
        <a:graphic>
          <a:graphicData uri="http://schemas.openxmlformats.org/drawingml/2006/table">
            <a:tbl>
              <a:tblPr firstRow="1" firstCol="1" bandRow="1"/>
              <a:tblGrid>
                <a:gridCol w="1102013"/>
                <a:gridCol w="1102013"/>
                <a:gridCol w="1102013"/>
                <a:gridCol w="1102013"/>
                <a:gridCol w="1102013"/>
                <a:gridCol w="1102013"/>
              </a:tblGrid>
              <a:tr h="2630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Addr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writeInput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WREN=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cw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(4)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WE=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cw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(3,2)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RDEN=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cw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(5)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readOutput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0x2AAA0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0x2AAA1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0x2AAA8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0x2AAAE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1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Packages </a:t>
            </a:r>
            <a:r>
              <a:rPr lang="en-US" dirty="0"/>
              <a:t>are a nice way to hide lots of component declarations </a:t>
            </a:r>
            <a:endParaRPr lang="en-US" dirty="0" smtClean="0"/>
          </a:p>
          <a:p>
            <a:r>
              <a:rPr lang="en-US" dirty="0" smtClean="0"/>
              <a:t>Redundancy is one </a:t>
            </a:r>
            <a:r>
              <a:rPr lang="en-US" dirty="0"/>
              <a:t>of the main </a:t>
            </a:r>
            <a:r>
              <a:rPr lang="en-US" dirty="0" smtClean="0"/>
              <a:t>contributors </a:t>
            </a:r>
            <a:r>
              <a:rPr lang="en-US" dirty="0"/>
              <a:t>of complexity in software is redundancy. 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/>
              <a:t>an entities declaration in several different architectures is redundant. </a:t>
            </a:r>
            <a:endParaRPr lang="en-US" dirty="0" smtClean="0"/>
          </a:p>
          <a:p>
            <a:r>
              <a:rPr lang="en-US" dirty="0" smtClean="0"/>
              <a:t>Pulling </a:t>
            </a:r>
            <a:r>
              <a:rPr lang="en-US" dirty="0"/>
              <a:t>all these declarations into one file </a:t>
            </a:r>
            <a:r>
              <a:rPr lang="en-US" dirty="0" smtClean="0"/>
              <a:t>eliminates this redundancy </a:t>
            </a:r>
            <a:r>
              <a:rPr lang="en-US" dirty="0"/>
              <a:t>and make the code much easier to maintain and update.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how do you create a </a:t>
            </a:r>
            <a:r>
              <a:rPr lang="en-US" dirty="0" smtClean="0"/>
              <a:t>Package?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 smtClean="0"/>
              <a:t>Packages </a:t>
            </a:r>
            <a:r>
              <a:rPr lang="en-US" sz="2000" dirty="0"/>
              <a:t>– Package for Lab 2</a:t>
            </a:r>
          </a:p>
          <a:p>
            <a:pPr lvl="1"/>
            <a:r>
              <a:rPr lang="en-US" sz="1800" dirty="0" smtClean="0">
                <a:hlinkClick r:id="rId2"/>
              </a:rPr>
              <a:t>http://ece.ninja/383/lecture/code/lab2_pack.vhdl</a:t>
            </a:r>
            <a:endParaRPr lang="en-US" sz="1800" dirty="0" smtClean="0"/>
          </a:p>
          <a:p>
            <a:r>
              <a:rPr lang="en-US" sz="2000" dirty="0" smtClean="0"/>
              <a:t>Include this at the top of your file: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use </a:t>
            </a:r>
            <a:r>
              <a:rPr lang="en-US" sz="2000" dirty="0"/>
              <a:t>work.lab2Parts.all; -- all my components are declared here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In most cases, digital systems require data from the external world in order to perform their tasks.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cases where the digital system and the outside word operate on independent clocks, the transfer of data is complicated by the lack of a common clock.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understand how a reliable transfer of data can be performed in this circumstance, consider the following scenario of a producer trying to deliver a packet of candies to a consumer.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932" y="6065545"/>
            <a:ext cx="8094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12.2: A timing diagram of a data transfer between a producer and a consumer.</a:t>
            </a:r>
          </a:p>
        </p:txBody>
      </p:sp>
    </p:spTree>
    <p:extLst>
      <p:ext uri="{BB962C8B-B14F-4D97-AF65-F5344CB8AC3E}">
        <p14:creationId xmlns:p14="http://schemas.microsoft.com/office/powerpoint/2010/main" val="12193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://ece.ninja/383/lecture/img/lecture12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9" y="2255833"/>
            <a:ext cx="87439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7932" y="6065545"/>
            <a:ext cx="8094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12.2: A timing diagram of a data transfer between a producer and a consumer.</a:t>
            </a:r>
          </a:p>
        </p:txBody>
      </p:sp>
    </p:spTree>
    <p:extLst>
      <p:ext uri="{BB962C8B-B14F-4D97-AF65-F5344CB8AC3E}">
        <p14:creationId xmlns:p14="http://schemas.microsoft.com/office/powerpoint/2010/main" val="25058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protocol, regardless of who is the producer or consumer, is called a two-line handshake because the communicating agents must have two, coordinating </a:t>
            </a:r>
            <a:r>
              <a:rPr lang="en-US" dirty="0" smtClean="0"/>
              <a:t>signals Request </a:t>
            </a:r>
            <a:r>
              <a:rPr lang="en-US" dirty="0"/>
              <a:t>(REQ) and Acknowledge (ACK) and at least one data line. </a:t>
            </a:r>
            <a:endParaRPr lang="en-US" dirty="0" smtClean="0"/>
          </a:p>
          <a:p>
            <a:r>
              <a:rPr lang="en-US" dirty="0" smtClean="0"/>
              <a:t>REQ </a:t>
            </a:r>
            <a:r>
              <a:rPr lang="en-US" dirty="0"/>
              <a:t>signal </a:t>
            </a:r>
            <a:r>
              <a:rPr lang="en-US" dirty="0" smtClean="0"/>
              <a:t>- used </a:t>
            </a:r>
            <a:r>
              <a:rPr lang="en-US" dirty="0"/>
              <a:t>by the active agent to signal a readiness to perform a data transfer. </a:t>
            </a:r>
            <a:endParaRPr lang="en-US" dirty="0" smtClean="0"/>
          </a:p>
          <a:p>
            <a:r>
              <a:rPr lang="en-US" dirty="0" smtClean="0"/>
              <a:t>ACK </a:t>
            </a:r>
            <a:r>
              <a:rPr lang="en-US" dirty="0"/>
              <a:t>signal </a:t>
            </a:r>
            <a:r>
              <a:rPr lang="en-US" dirty="0" smtClean="0"/>
              <a:t>- used </a:t>
            </a:r>
            <a:r>
              <a:rPr lang="en-US" dirty="0"/>
              <a:t>by the passive agent to acknowledge the data has been transferred. 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932" y="6065545"/>
            <a:ext cx="8094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12.2: A timing diagram of a data transfer between a producer and a consumer.</a:t>
            </a:r>
          </a:p>
        </p:txBody>
      </p:sp>
    </p:spTree>
    <p:extLst>
      <p:ext uri="{BB962C8B-B14F-4D97-AF65-F5344CB8AC3E}">
        <p14:creationId xmlns:p14="http://schemas.microsoft.com/office/powerpoint/2010/main" val="11903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HW# 8 Due Now!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GR Next Time!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Lab 1 – Lab Notebook Revisions due COB 12 Feb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For up to half the points back…must send me an issue request!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Datapath</a:t>
            </a:r>
            <a:r>
              <a:rPr lang="en-US" dirty="0" smtClean="0"/>
              <a:t> and Control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/>
            <a:r>
              <a:rPr lang="en-US" sz="2000" dirty="0"/>
              <a:t>An algorithm description of the two-line handshake for a digital circuit which is the passive consumer is shown below.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 smtClean="0"/>
              <a:t>while(REQ</a:t>
            </a:r>
            <a:r>
              <a:rPr lang="en-US" sz="1800" dirty="0"/>
              <a:t>==0); // Do nothing but wait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 smtClean="0"/>
              <a:t>register </a:t>
            </a:r>
            <a:r>
              <a:rPr lang="en-US" sz="1800" dirty="0"/>
              <a:t>= DATA // Latch the data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 smtClean="0"/>
              <a:t>ACK=1</a:t>
            </a:r>
            <a:r>
              <a:rPr lang="en-US" sz="1800" dirty="0"/>
              <a:t>; // Acknowledge the producer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 smtClean="0"/>
              <a:t>while(REQ</a:t>
            </a:r>
            <a:r>
              <a:rPr lang="en-US" sz="1800" dirty="0"/>
              <a:t>==1); // Do nothing but wait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 smtClean="0"/>
              <a:t>ACK=0</a:t>
            </a:r>
            <a:r>
              <a:rPr lang="en-US" sz="1800" dirty="0"/>
              <a:t>; // Acknowledge the </a:t>
            </a:r>
            <a:r>
              <a:rPr lang="en-US" sz="1800" dirty="0" smtClean="0"/>
              <a:t>producer</a:t>
            </a:r>
          </a:p>
          <a:p>
            <a:r>
              <a:rPr lang="en-US" sz="2000" dirty="0"/>
              <a:t>In Line 1 and Line 4, the body of the while loops are empty; there is nothing to do but wait. </a:t>
            </a:r>
            <a:endParaRPr lang="en-US" sz="2000" dirty="0" smtClean="0"/>
          </a:p>
          <a:p>
            <a:r>
              <a:rPr lang="en-US" sz="2000" dirty="0" smtClean="0"/>
              <a:t>Furthermore</a:t>
            </a:r>
            <a:r>
              <a:rPr lang="en-US" sz="2000" dirty="0"/>
              <a:t>, with respect to the external world, the ACK and REQ signals act as status and command bits, respectively.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algorithm above is translated into </a:t>
            </a:r>
            <a:r>
              <a:rPr lang="en-US" sz="2000" dirty="0" err="1"/>
              <a:t>datapath</a:t>
            </a:r>
            <a:r>
              <a:rPr lang="en-US" sz="2000" dirty="0"/>
              <a:t> and control in Figure 12.3.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932" y="6065545"/>
            <a:ext cx="8094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12.2: A timing diagram of a data transfer between a producer and a consumer.</a:t>
            </a:r>
          </a:p>
        </p:txBody>
      </p:sp>
    </p:spTree>
    <p:extLst>
      <p:ext uri="{BB962C8B-B14F-4D97-AF65-F5344CB8AC3E}">
        <p14:creationId xmlns:p14="http://schemas.microsoft.com/office/powerpoint/2010/main" val="35108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12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2" y="1464742"/>
            <a:ext cx="5588910" cy="45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7932" y="5874473"/>
            <a:ext cx="8094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12.3: The </a:t>
            </a:r>
            <a:r>
              <a:rPr lang="en-US" sz="1600" dirty="0" err="1"/>
              <a:t>datapath</a:t>
            </a:r>
            <a:r>
              <a:rPr lang="en-US" sz="1600" dirty="0"/>
              <a:t> and control components required to implement a two-line handshake where the digital system is the passive consumer.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7594" y="2019873"/>
            <a:ext cx="3316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while(REQ==0); </a:t>
            </a:r>
            <a:endParaRPr lang="en-US" sz="1800" dirty="0" smtClean="0"/>
          </a:p>
          <a:p>
            <a:pPr marL="463550" lvl="2">
              <a:spcBef>
                <a:spcPts val="0"/>
              </a:spcBef>
            </a:pPr>
            <a:r>
              <a:rPr lang="en-US" sz="1800" dirty="0" smtClean="0"/>
              <a:t>// </a:t>
            </a:r>
            <a:r>
              <a:rPr lang="en-US" sz="1800" dirty="0"/>
              <a:t>Do nothing but wait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register = DATA </a:t>
            </a:r>
            <a:endParaRPr lang="en-US" sz="1800" dirty="0" smtClean="0"/>
          </a:p>
          <a:p>
            <a:pPr marL="463550" lvl="2">
              <a:spcBef>
                <a:spcPts val="0"/>
              </a:spcBef>
            </a:pPr>
            <a:r>
              <a:rPr lang="en-US" sz="1800" dirty="0" smtClean="0"/>
              <a:t>// </a:t>
            </a:r>
            <a:r>
              <a:rPr lang="en-US" sz="1800" dirty="0"/>
              <a:t>Latch the data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ACK=1</a:t>
            </a:r>
            <a:r>
              <a:rPr lang="en-US" sz="1800" dirty="0" smtClean="0"/>
              <a:t>;</a:t>
            </a:r>
          </a:p>
          <a:p>
            <a:pPr marL="463550" lvl="2">
              <a:spcBef>
                <a:spcPts val="0"/>
              </a:spcBef>
            </a:pPr>
            <a:r>
              <a:rPr lang="en-US" sz="1800" dirty="0" smtClean="0"/>
              <a:t>// </a:t>
            </a:r>
            <a:r>
              <a:rPr lang="en-US" sz="1800" dirty="0"/>
              <a:t>Acknowledge the producer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while(REQ==1); </a:t>
            </a:r>
            <a:endParaRPr lang="en-US" sz="1800" dirty="0" smtClean="0"/>
          </a:p>
          <a:p>
            <a:pPr marL="463550" lvl="2">
              <a:spcBef>
                <a:spcPts val="0"/>
              </a:spcBef>
            </a:pPr>
            <a:r>
              <a:rPr lang="en-US" sz="1800" dirty="0" smtClean="0"/>
              <a:t>// </a:t>
            </a:r>
            <a:r>
              <a:rPr lang="en-US" sz="1800" dirty="0"/>
              <a:t>Do nothing but wait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ACK=0;</a:t>
            </a:r>
            <a:endParaRPr lang="en-US" sz="1800" dirty="0"/>
          </a:p>
          <a:p>
            <a:pPr marL="463550" lvl="2">
              <a:spcBef>
                <a:spcPts val="0"/>
              </a:spcBef>
            </a:pPr>
            <a:r>
              <a:rPr lang="en-US" sz="1800" dirty="0" smtClean="0"/>
              <a:t>// </a:t>
            </a:r>
            <a:r>
              <a:rPr lang="en-US" sz="1800" dirty="0"/>
              <a:t>Acknowledge the producer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 -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7" y="1523052"/>
            <a:ext cx="5191266" cy="4324350"/>
          </a:xfrm>
        </p:spPr>
        <p:txBody>
          <a:bodyPr/>
          <a:lstStyle/>
          <a:p>
            <a:r>
              <a:rPr lang="en-US" sz="2000" b="0" dirty="0"/>
              <a:t>Build a circuit to read in an 8-bit KEY using a two-line handshake; the circuit is a passive consumer. </a:t>
            </a:r>
            <a:endParaRPr lang="en-US" sz="2000" b="0" dirty="0" smtClean="0"/>
          </a:p>
          <a:p>
            <a:r>
              <a:rPr lang="en-US" sz="2000" b="0" dirty="0" smtClean="0"/>
              <a:t>The </a:t>
            </a:r>
            <a:r>
              <a:rPr lang="en-US" sz="2000" b="0" dirty="0"/>
              <a:t>circuit should search an 18kx18 RAM, counting the number of words that match KEY. </a:t>
            </a:r>
            <a:endParaRPr lang="en-US" sz="2000" b="0" dirty="0" smtClean="0"/>
          </a:p>
          <a:p>
            <a:r>
              <a:rPr lang="en-US" sz="2000" b="0" dirty="0" smtClean="0"/>
              <a:t>Assume </a:t>
            </a:r>
            <a:r>
              <a:rPr lang="en-US" sz="2000" b="0" dirty="0"/>
              <a:t>the RAM is preloaded with data and it can respond to a read request with valid data within one </a:t>
            </a:r>
            <a:r>
              <a:rPr lang="en-US" sz="2000" b="0" dirty="0" smtClean="0"/>
              <a:t>clock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3002" y="1596783"/>
            <a:ext cx="31117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1. while(1)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2.     while(REQ ==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3.     KEY =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4.     ACK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5.     while(REQ ==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6.     ACK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7.     match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8.     for(i=0; i&lt;8191;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9.         MBR = RAM[i];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10.        if (MBR == KEY)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11.            match=match+1;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12.        } // end 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13.    } // end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14. } // end while</a:t>
            </a:r>
          </a:p>
        </p:txBody>
      </p:sp>
    </p:spTree>
    <p:extLst>
      <p:ext uri="{BB962C8B-B14F-4D97-AF65-F5344CB8AC3E}">
        <p14:creationId xmlns:p14="http://schemas.microsoft.com/office/powerpoint/2010/main" val="39459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/>
              <a:t>#8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Now lets build the </a:t>
            </a:r>
            <a:r>
              <a:rPr lang="en-US" dirty="0" err="1"/>
              <a:t>datapath</a:t>
            </a:r>
            <a:r>
              <a:rPr lang="en-US" dirty="0"/>
              <a:t> and control using the technique learned in lecture 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Your </a:t>
            </a:r>
            <a:r>
              <a:rPr lang="en-US" dirty="0"/>
              <a:t>homework is to build the control unit for the keyboard </a:t>
            </a:r>
            <a:r>
              <a:rPr lang="en-US" dirty="0" err="1"/>
              <a:t>scancode</a:t>
            </a:r>
            <a:r>
              <a:rPr lang="en-US" dirty="0"/>
              <a:t> reader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#8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77"/>
          <a:stretch/>
        </p:blipFill>
        <p:spPr>
          <a:xfrm>
            <a:off x="-14068" y="1459468"/>
            <a:ext cx="15741748" cy="2753852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5" b="62777"/>
          <a:stretch/>
        </p:blipFill>
        <p:spPr bwMode="auto">
          <a:xfrm>
            <a:off x="-16416" y="4101800"/>
            <a:ext cx="3986788" cy="27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2" b="62777"/>
          <a:stretch/>
        </p:blipFill>
        <p:spPr bwMode="auto">
          <a:xfrm>
            <a:off x="3966976" y="4101800"/>
            <a:ext cx="6581332" cy="275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754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Datapath</a:t>
            </a:r>
            <a:r>
              <a:rPr lang="en-US" cap="none" dirty="0" smtClean="0"/>
              <a:t> and Control - BRAM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Spartan 6 FPGA</a:t>
            </a:r>
          </a:p>
          <a:p>
            <a:pPr lvl="1"/>
            <a:r>
              <a:rPr lang="en-US" b="0" dirty="0" smtClean="0"/>
              <a:t>First </a:t>
            </a:r>
            <a:r>
              <a:rPr lang="en-US" b="0" dirty="0"/>
              <a:t>page </a:t>
            </a:r>
            <a:r>
              <a:rPr lang="en-US" b="0" dirty="0" smtClean="0"/>
              <a:t>of Spartan Family Overview: </a:t>
            </a:r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www.xilinx.com/support/documentation/data_sheets/ds160.pdf</a:t>
            </a:r>
            <a:endParaRPr lang="en-US" b="0" dirty="0" smtClean="0"/>
          </a:p>
          <a:p>
            <a:pPr lvl="1"/>
            <a:r>
              <a:rPr lang="en-US" b="0" dirty="0" smtClean="0"/>
              <a:t>Second page lists quantities </a:t>
            </a:r>
            <a:r>
              <a:rPr lang="en-US" b="0" dirty="0"/>
              <a:t>how </a:t>
            </a:r>
            <a:r>
              <a:rPr lang="en-US" b="0" dirty="0" smtClean="0"/>
              <a:t>many of </a:t>
            </a:r>
            <a:r>
              <a:rPr lang="en-US" b="0" dirty="0"/>
              <a:t>these resources our ATLYS boards have.  </a:t>
            </a:r>
            <a:endParaRPr lang="en-US" b="0" dirty="0" smtClean="0"/>
          </a:p>
          <a:p>
            <a:pPr lvl="2"/>
            <a:r>
              <a:rPr lang="en-US" b="0" dirty="0" smtClean="0"/>
              <a:t>For </a:t>
            </a:r>
            <a:r>
              <a:rPr lang="en-US" b="0" dirty="0"/>
              <a:t>reference we are using </a:t>
            </a:r>
            <a:r>
              <a:rPr lang="en-US" b="0" dirty="0" smtClean="0"/>
              <a:t>the XC6SLX45 </a:t>
            </a:r>
            <a:r>
              <a:rPr lang="en-US" b="0" dirty="0"/>
              <a:t>chip.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our upcoming Lab2, you will need a large RAM to store 18-bit audio </a:t>
            </a:r>
            <a:r>
              <a:rPr lang="en-US" b="0" dirty="0" smtClean="0"/>
              <a:t>samples streaming </a:t>
            </a:r>
            <a:r>
              <a:rPr lang="en-US" b="0" dirty="0"/>
              <a:t>in from the ATLYS board. 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Xilinx FPGA on our board, a Spartan </a:t>
            </a:r>
            <a:r>
              <a:rPr lang="en-US" b="0" dirty="0" smtClean="0"/>
              <a:t>6, contains </a:t>
            </a:r>
            <a:r>
              <a:rPr lang="en-US" b="0" dirty="0"/>
              <a:t>built in block RAMs (BRAMs).  </a:t>
            </a:r>
            <a:endParaRPr lang="en-US" b="0" dirty="0" smtClean="0"/>
          </a:p>
          <a:p>
            <a:r>
              <a:rPr lang="en-US" b="0" dirty="0" smtClean="0"/>
              <a:t>You </a:t>
            </a:r>
            <a:r>
              <a:rPr lang="en-US" b="0" dirty="0"/>
              <a:t>can select of the three main </a:t>
            </a:r>
            <a:r>
              <a:rPr lang="en-US" b="0" dirty="0" err="1" smtClean="0"/>
              <a:t>BRAMSconfiguration</a:t>
            </a:r>
            <a:r>
              <a:rPr lang="en-US" b="0" dirty="0" smtClean="0"/>
              <a:t> </a:t>
            </a:r>
            <a:r>
              <a:rPr lang="en-US" b="0" dirty="0"/>
              <a:t>(BRAM_SDP_MACRO, BRAM_SINGLE_MACRO, BRAM_TDP_MACRO) available </a:t>
            </a:r>
            <a:r>
              <a:rPr lang="en-US" b="0" dirty="0" smtClean="0"/>
              <a:t>in </a:t>
            </a:r>
            <a:r>
              <a:rPr lang="en-US" b="0" dirty="0"/>
              <a:t>the UNIMACRO library.  </a:t>
            </a:r>
            <a:endParaRPr lang="en-US" b="0" dirty="0" smtClean="0"/>
          </a:p>
          <a:p>
            <a:r>
              <a:rPr lang="en-US" b="0" dirty="0" smtClean="0"/>
              <a:t>We </a:t>
            </a:r>
            <a:r>
              <a:rPr lang="en-US" b="0" dirty="0"/>
              <a:t>will be using a BRAM_SDP_MACRO in our design. </a:t>
            </a:r>
          </a:p>
          <a:p>
            <a:r>
              <a:rPr lang="en-US" b="0" dirty="0"/>
              <a:t>According to </a:t>
            </a:r>
            <a:r>
              <a:rPr lang="en-US" b="0" dirty="0">
                <a:hlinkClick r:id="rId2"/>
              </a:rPr>
              <a:t>Spartan-6 Libraries Guide for HDL Designs</a:t>
            </a:r>
            <a:r>
              <a:rPr lang="en-US" b="0" dirty="0" smtClean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FPGA devices contain several block RAM memories that can be configured as general-purpose 18Kb or 9Kb RAM/ROM memories. </a:t>
            </a:r>
            <a:endParaRPr lang="en-US" b="0" dirty="0" smtClean="0"/>
          </a:p>
          <a:p>
            <a:r>
              <a:rPr lang="en-US" b="0" dirty="0" smtClean="0"/>
              <a:t>These </a:t>
            </a:r>
            <a:r>
              <a:rPr lang="en-US" b="0" dirty="0"/>
              <a:t>block RAM memories offer fast and flexible storage of large amounts of on-chip data. </a:t>
            </a:r>
            <a:endParaRPr lang="en-US" b="0" dirty="0" smtClean="0"/>
          </a:p>
          <a:p>
            <a:r>
              <a:rPr lang="en-US" b="0" dirty="0" smtClean="0"/>
              <a:t>Both </a:t>
            </a:r>
            <a:r>
              <a:rPr lang="en-US" b="0" dirty="0"/>
              <a:t>read and write operations are fully synchronous to the supplied clock(s) of the component. </a:t>
            </a:r>
            <a:endParaRPr lang="en-US" b="0" dirty="0" smtClean="0"/>
          </a:p>
          <a:p>
            <a:r>
              <a:rPr lang="en-US" b="0" dirty="0" smtClean="0"/>
              <a:t>However</a:t>
            </a:r>
            <a:r>
              <a:rPr lang="en-US" b="0" dirty="0"/>
              <a:t>, READ and WRITE ports can operate fully independently and asynchronously to each other, accessing the same memory array. </a:t>
            </a:r>
            <a:endParaRPr lang="en-US" b="0" dirty="0" smtClean="0"/>
          </a:p>
          <a:p>
            <a:r>
              <a:rPr lang="en-US" b="0" dirty="0" smtClean="0"/>
              <a:t>Byte-enable </a:t>
            </a:r>
            <a:r>
              <a:rPr lang="en-US" b="0" dirty="0"/>
              <a:t>write operations are possible, and an optional output register can be used to reduce the clock-to-out times of the RAM. 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7" y="1427516"/>
            <a:ext cx="4235924" cy="4324350"/>
          </a:xfrm>
        </p:spPr>
        <p:txBody>
          <a:bodyPr/>
          <a:lstStyle/>
          <a:p>
            <a:r>
              <a:rPr lang="en-US" b="0" dirty="0" smtClean="0"/>
              <a:t>This is a </a:t>
            </a:r>
            <a:r>
              <a:rPr lang="en-US" b="0" dirty="0"/>
              <a:t>schematic symbol of </a:t>
            </a:r>
            <a:r>
              <a:rPr lang="en-US" b="0" dirty="0" smtClean="0"/>
              <a:t>BRAM memory.  </a:t>
            </a:r>
          </a:p>
          <a:p>
            <a:r>
              <a:rPr lang="en-US" b="0" dirty="0" smtClean="0"/>
              <a:t>Notes:</a:t>
            </a:r>
          </a:p>
          <a:p>
            <a:pPr lvl="1"/>
            <a:r>
              <a:rPr lang="en-US" b="0" dirty="0" smtClean="0"/>
              <a:t>Inputs are on left</a:t>
            </a:r>
          </a:p>
          <a:p>
            <a:pPr lvl="1"/>
            <a:r>
              <a:rPr lang="en-US" b="0" dirty="0" smtClean="0"/>
              <a:t>Outputs are on </a:t>
            </a:r>
            <a:r>
              <a:rPr lang="en-US" b="0" dirty="0"/>
              <a:t>the </a:t>
            </a:r>
            <a:r>
              <a:rPr lang="en-US" b="0" dirty="0" smtClean="0"/>
              <a:t>right.</a:t>
            </a:r>
          </a:p>
          <a:p>
            <a:pPr lvl="1"/>
            <a:r>
              <a:rPr lang="en-US" b="0" dirty="0" smtClean="0"/>
              <a:t>Left </a:t>
            </a:r>
            <a:r>
              <a:rPr lang="en-US" b="0" dirty="0"/>
              <a:t>top side </a:t>
            </a:r>
            <a:r>
              <a:rPr lang="en-US" b="0" dirty="0" smtClean="0"/>
              <a:t>- write functions </a:t>
            </a:r>
          </a:p>
          <a:p>
            <a:pPr lvl="1"/>
            <a:r>
              <a:rPr lang="en-US" b="0" dirty="0" smtClean="0"/>
              <a:t>Left bottom - the read functions  </a:t>
            </a:r>
          </a:p>
          <a:p>
            <a:r>
              <a:rPr lang="en-US" b="0" dirty="0" smtClean="0"/>
              <a:t>The </a:t>
            </a:r>
            <a:r>
              <a:rPr lang="en-US" b="0" dirty="0"/>
              <a:t>three types of BRAMs are highly </a:t>
            </a:r>
            <a:r>
              <a:rPr lang="en-US" b="0" dirty="0" smtClean="0"/>
              <a:t>configurable, but may be overwhelming </a:t>
            </a:r>
            <a:r>
              <a:rPr lang="en-US" b="0" dirty="0"/>
              <a:t>to the new designer. 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22" y="904437"/>
            <a:ext cx="4379870" cy="552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9867</TotalTime>
  <Words>1251</Words>
  <Application>Microsoft Office PowerPoint</Application>
  <PresentationFormat>On-screen Show (4:3)</PresentationFormat>
  <Paragraphs>285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1_Blank Presentation</vt:lpstr>
      <vt:lpstr>ECE 383 – Embedded Computer Systems II Lecture 12 – Datapath and Control</vt:lpstr>
      <vt:lpstr>Lesson Outline</vt:lpstr>
      <vt:lpstr>Datapath and Control - BRAM</vt:lpstr>
      <vt:lpstr>Datapath and Control - BRAM</vt:lpstr>
      <vt:lpstr>Datapath and Control - BRAM</vt:lpstr>
      <vt:lpstr>Datapath and Control - BRAM</vt:lpstr>
      <vt:lpstr>Datapath and Control - BRAM</vt:lpstr>
      <vt:lpstr>Datapath and Control - BRAM</vt:lpstr>
      <vt:lpstr>Datapath and Control - BRAM</vt:lpstr>
      <vt:lpstr>Datapath and Control - BRAM</vt:lpstr>
      <vt:lpstr>Datapath and Control – BRAM Example Instantiation</vt:lpstr>
      <vt:lpstr>Datapath and Control – BRAM Instantiation continued</vt:lpstr>
      <vt:lpstr>Datapath and Control –    Class Activity</vt:lpstr>
      <vt:lpstr>Datapath and Control - BRAM</vt:lpstr>
      <vt:lpstr>Datapath and Control - Packages</vt:lpstr>
      <vt:lpstr>Datapath and Control - Packages</vt:lpstr>
      <vt:lpstr>2-Line Handshake</vt:lpstr>
      <vt:lpstr>2-Line Handshake</vt:lpstr>
      <vt:lpstr>2-Line Handshake</vt:lpstr>
      <vt:lpstr>2-Line Handshake</vt:lpstr>
      <vt:lpstr>2-Line Handshake</vt:lpstr>
      <vt:lpstr>Datapath and Control - Exercise</vt:lpstr>
      <vt:lpstr>Homework #8</vt:lpstr>
      <vt:lpstr>Homework #8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448</cp:revision>
  <cp:lastPrinted>2014-08-12T17:37:01Z</cp:lastPrinted>
  <dcterms:created xsi:type="dcterms:W3CDTF">2001-06-27T14:08:57Z</dcterms:created>
  <dcterms:modified xsi:type="dcterms:W3CDTF">2016-02-10T03:53:55Z</dcterms:modified>
</cp:coreProperties>
</file>