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32"/>
  </p:notesMasterIdLst>
  <p:handoutMasterIdLst>
    <p:handoutMasterId r:id="rId33"/>
  </p:handoutMasterIdLst>
  <p:sldIdLst>
    <p:sldId id="364" r:id="rId3"/>
    <p:sldId id="300" r:id="rId4"/>
    <p:sldId id="356" r:id="rId5"/>
    <p:sldId id="358" r:id="rId6"/>
    <p:sldId id="357" r:id="rId7"/>
    <p:sldId id="365" r:id="rId8"/>
    <p:sldId id="359" r:id="rId9"/>
    <p:sldId id="366" r:id="rId10"/>
    <p:sldId id="360" r:id="rId11"/>
    <p:sldId id="361" r:id="rId12"/>
    <p:sldId id="362" r:id="rId13"/>
    <p:sldId id="363" r:id="rId14"/>
    <p:sldId id="384" r:id="rId15"/>
    <p:sldId id="385" r:id="rId16"/>
    <p:sldId id="367" r:id="rId17"/>
    <p:sldId id="375" r:id="rId18"/>
    <p:sldId id="386" r:id="rId19"/>
    <p:sldId id="368" r:id="rId20"/>
    <p:sldId id="378" r:id="rId21"/>
    <p:sldId id="369" r:id="rId22"/>
    <p:sldId id="376" r:id="rId23"/>
    <p:sldId id="377" r:id="rId24"/>
    <p:sldId id="379" r:id="rId25"/>
    <p:sldId id="370" r:id="rId26"/>
    <p:sldId id="380" r:id="rId27"/>
    <p:sldId id="372" r:id="rId28"/>
    <p:sldId id="381" r:id="rId29"/>
    <p:sldId id="382" r:id="rId30"/>
    <p:sldId id="383" r:id="rId31"/>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2" d="100"/>
          <a:sy n="112" d="100"/>
        </p:scale>
        <p:origin x="97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2/14/2019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2/14/2019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2/14/2019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2/14/2019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2/14/2019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2/14/2019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2/14/2019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2/14/2019</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ece.ninja/383/lecture/code/lab2_pack.vhdl"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ece.ninja/383/lab/lab2/code/Lab2.xdc" TargetMode="External"/><Relationship Id="rId3" Type="http://schemas.openxmlformats.org/officeDocument/2006/relationships/hyperlink" Target="http://ece.ninja/383/lab/lab2/code/Lab2_datapath_tb.vhd" TargetMode="External"/><Relationship Id="rId7" Type="http://schemas.openxmlformats.org/officeDocument/2006/relationships/hyperlink" Target="http://ece.ninja/383/lab/lab2/code/TWICtl.vhd" TargetMode="External"/><Relationship Id="rId2" Type="http://schemas.openxmlformats.org/officeDocument/2006/relationships/hyperlink" Target="http://ece.ninja/383/lab/lab2/code/lab2.vhd" TargetMode="External"/><Relationship Id="rId1" Type="http://schemas.openxmlformats.org/officeDocument/2006/relationships/slideLayout" Target="../slideLayouts/slideLayout13.xml"/><Relationship Id="rId6" Type="http://schemas.openxmlformats.org/officeDocument/2006/relationships/hyperlink" Target="http://ece.ninja/383/lab/lab2/code/audio_init.v" TargetMode="External"/><Relationship Id="rId5" Type="http://schemas.openxmlformats.org/officeDocument/2006/relationships/hyperlink" Target="http://ece.ninja/383/lab/lab2/code/i2s_ctl.vhd" TargetMode="External"/><Relationship Id="rId4" Type="http://schemas.openxmlformats.org/officeDocument/2006/relationships/hyperlink" Target="http://ece.ninja/383/lab/lab2/code/Audio_Codec_Wrapper.vhd"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keuwl.com/FunctionGenerator"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www.analog.com/media/en/technical-documentation/data-sheets/ADAU1761.pdf"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a:effectLst/>
                <a:latin typeface="Trebuchet MS" panose="020B0603020202020204" pitchFamily="34" charset="0"/>
              </a:rPr>
              <a:t>ECE 383 – Embedded Computer Systems II</a:t>
            </a:r>
            <a:br>
              <a:rPr lang="en-US" sz="4000" kern="0" dirty="0">
                <a:effectLst/>
                <a:latin typeface="Trebuchet MS" panose="020B0603020202020204" pitchFamily="34" charset="0"/>
              </a:rPr>
            </a:br>
            <a:r>
              <a:rPr lang="en-US" sz="3600" kern="0" dirty="0">
                <a:effectLst/>
                <a:latin typeface="Trebuchet MS" panose="020B0603020202020204" pitchFamily="34" charset="0"/>
              </a:rPr>
              <a:t>Lecture </a:t>
            </a:r>
            <a:r>
              <a:rPr lang="en-US" sz="3600" kern="0" dirty="0" smtClean="0">
                <a:effectLst/>
                <a:latin typeface="Trebuchet MS" panose="020B0603020202020204" pitchFamily="34" charset="0"/>
              </a:rPr>
              <a:t>13 </a:t>
            </a:r>
            <a:r>
              <a:rPr lang="en-US" sz="3600" kern="0" dirty="0">
                <a:effectLst/>
                <a:latin typeface="Trebuchet MS" panose="020B0603020202020204" pitchFamily="34" charset="0"/>
              </a:rPr>
              <a:t>– Lab 2 – Data Acquisition, Storage and Display</a:t>
            </a: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800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Audio </a:t>
            </a:r>
            <a:r>
              <a:rPr lang="en-US" dirty="0" smtClean="0"/>
              <a:t>Codec</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6536473"/>
              </p:ext>
            </p:extLst>
          </p:nvPr>
        </p:nvGraphicFramePr>
        <p:xfrm>
          <a:off x="526434" y="3935108"/>
          <a:ext cx="8131176" cy="1791783"/>
        </p:xfrm>
        <a:graphic>
          <a:graphicData uri="http://schemas.openxmlformats.org/drawingml/2006/table">
            <a:tbl>
              <a:tblPr/>
              <a:tblGrid>
                <a:gridCol w="2032794"/>
                <a:gridCol w="2032794"/>
                <a:gridCol w="2032794"/>
                <a:gridCol w="2032794"/>
              </a:tblGrid>
              <a:tr h="255969">
                <a:tc gridSpan="2">
                  <a:txBody>
                    <a:bodyPr/>
                    <a:lstStyle/>
                    <a:p>
                      <a:pPr algn="l" fontAlgn="t"/>
                      <a:r>
                        <a:rPr lang="en-US" sz="1300" dirty="0" smtClean="0">
                          <a:effectLst/>
                        </a:rPr>
                        <a:t>Input </a:t>
                      </a:r>
                      <a:r>
                        <a:rPr lang="en-US" sz="1300" dirty="0">
                          <a:effectLst/>
                        </a:rPr>
                        <a:t>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tc gridSpan="2">
                  <a:txBody>
                    <a:bodyPr/>
                    <a:lstStyle/>
                    <a:p>
                      <a:pPr algn="l" fontAlgn="t"/>
                      <a:r>
                        <a:rPr lang="en-US" sz="1300">
                          <a:effectLst/>
                        </a:rPr>
                        <a:t>Ouput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hMerge="1">
                  <a:txBody>
                    <a:bodyPr/>
                    <a:lstStyle/>
                    <a:p>
                      <a:endParaRPr lang="en-US"/>
                    </a:p>
                  </a:txBody>
                  <a:tcPr/>
                </a:tc>
              </a:tr>
              <a:tr h="255969">
                <a:tc>
                  <a:txBody>
                    <a:bodyPr/>
                    <a:lstStyle/>
                    <a:p>
                      <a:pPr algn="l" fontAlgn="t"/>
                      <a:r>
                        <a:rPr lang="en-US" sz="1300" dirty="0">
                          <a:effectLst/>
                        </a:rPr>
                        <a:t>2's complement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2's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unsigned value</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000...000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100...000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131072</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000...001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100...001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131073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011...111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131071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111...111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262143</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kern="0" dirty="0" smtClean="0"/>
              <a:t>2. Convert </a:t>
            </a:r>
            <a:r>
              <a:rPr lang="en-US" b="0" dirty="0" err="1" smtClean="0"/>
              <a:t>L_bus_out</a:t>
            </a:r>
            <a:r>
              <a:rPr lang="en-US" b="0" dirty="0" smtClean="0"/>
              <a:t> </a:t>
            </a:r>
            <a:r>
              <a:rPr lang="en-US" b="0" dirty="0"/>
              <a:t>signal is to send it, in an unsigned format, to be stored in the block ram (BRAM). </a:t>
            </a:r>
            <a:endParaRPr lang="en-US" b="0" kern="0" dirty="0"/>
          </a:p>
        </p:txBody>
      </p:sp>
    </p:spTree>
    <p:extLst>
      <p:ext uri="{BB962C8B-B14F-4D97-AF65-F5344CB8AC3E}">
        <p14:creationId xmlns:p14="http://schemas.microsoft.com/office/powerpoint/2010/main" val="4200378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err="1" smtClean="0"/>
              <a:t>Datapath</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r>
              <a:rPr lang="en-US" sz="1200" b="0" kern="0" dirty="0" smtClean="0"/>
              <a:t>entity lab2_datapath is</a:t>
            </a:r>
          </a:p>
          <a:p>
            <a:pPr marL="0" indent="0">
              <a:buNone/>
            </a:pPr>
            <a:r>
              <a:rPr lang="en-US" sz="1200" b="0" kern="0" dirty="0" smtClean="0"/>
              <a:t>    Port(	</a:t>
            </a:r>
            <a:r>
              <a:rPr lang="en-US" sz="1200" b="0" kern="0" dirty="0" err="1" smtClean="0"/>
              <a:t>clk</a:t>
            </a:r>
            <a:r>
              <a:rPr lang="en-US" sz="1200" b="0" kern="0" dirty="0" smtClean="0"/>
              <a:t> : in  STD_LOGIC;</a:t>
            </a:r>
          </a:p>
          <a:p>
            <a:pPr marL="0" indent="0">
              <a:buNone/>
            </a:pPr>
            <a:r>
              <a:rPr lang="en-US" sz="1200" b="0" kern="0" dirty="0" smtClean="0"/>
              <a:t>	</a:t>
            </a:r>
            <a:r>
              <a:rPr lang="en-US" sz="1200" b="0" kern="0" dirty="0" err="1" smtClean="0"/>
              <a:t>reset_n</a:t>
            </a:r>
            <a:r>
              <a:rPr lang="en-US" sz="1200" b="0" kern="0" dirty="0" smtClean="0"/>
              <a:t> </a:t>
            </a:r>
            <a:r>
              <a:rPr lang="en-US" sz="1200" b="0" kern="0" dirty="0"/>
              <a:t>: in  STD_LOGIC;</a:t>
            </a:r>
          </a:p>
          <a:p>
            <a:pPr marL="0" indent="0">
              <a:buNone/>
            </a:pPr>
            <a:r>
              <a:rPr lang="en-US" sz="1200" b="0" kern="0" dirty="0" smtClean="0"/>
              <a:t>	</a:t>
            </a:r>
            <a:r>
              <a:rPr lang="en-US" sz="1200" b="0" kern="0" dirty="0" err="1" smtClean="0"/>
              <a:t>ac_mclk</a:t>
            </a:r>
            <a:r>
              <a:rPr lang="en-US" sz="1200" b="0" kern="0" dirty="0" smtClean="0"/>
              <a:t> </a:t>
            </a:r>
            <a:r>
              <a:rPr lang="en-US" sz="1200" b="0" kern="0" dirty="0"/>
              <a:t>: out STD_LOGIC;</a:t>
            </a:r>
          </a:p>
          <a:p>
            <a:pPr marL="0" indent="0">
              <a:buNone/>
            </a:pPr>
            <a:r>
              <a:rPr lang="en-US" sz="1200" b="0" kern="0" dirty="0"/>
              <a:t>	</a:t>
            </a:r>
            <a:r>
              <a:rPr lang="en-US" sz="1200" b="0" kern="0" dirty="0" err="1" smtClean="0"/>
              <a:t>ac_adc_sdata</a:t>
            </a:r>
            <a:r>
              <a:rPr lang="en-US" sz="1200" b="0" kern="0" dirty="0" smtClean="0"/>
              <a:t> </a:t>
            </a:r>
            <a:r>
              <a:rPr lang="en-US" sz="1200" b="0" kern="0" dirty="0"/>
              <a:t>: in STD_LOGIC;</a:t>
            </a:r>
          </a:p>
          <a:p>
            <a:pPr marL="0" indent="0">
              <a:buNone/>
            </a:pPr>
            <a:r>
              <a:rPr lang="en-US" sz="1200" b="0" kern="0" dirty="0"/>
              <a:t>	</a:t>
            </a:r>
            <a:r>
              <a:rPr lang="en-US" sz="1200" b="0" kern="0" dirty="0" err="1" smtClean="0"/>
              <a:t>ac_dac_sdata</a:t>
            </a:r>
            <a:r>
              <a:rPr lang="en-US" sz="1200" b="0" kern="0" dirty="0" smtClean="0"/>
              <a:t> </a:t>
            </a:r>
            <a:r>
              <a:rPr lang="en-US" sz="1200" b="0" kern="0" dirty="0"/>
              <a:t>: out STD_LOGIC;</a:t>
            </a:r>
          </a:p>
          <a:p>
            <a:pPr marL="0" indent="0">
              <a:buNone/>
            </a:pPr>
            <a:r>
              <a:rPr lang="en-US" sz="1200" b="0" kern="0" dirty="0"/>
              <a:t>	</a:t>
            </a:r>
            <a:r>
              <a:rPr lang="en-US" sz="1200" b="0" kern="0" dirty="0" err="1" smtClean="0"/>
              <a:t>ac_bclk</a:t>
            </a:r>
            <a:r>
              <a:rPr lang="en-US" sz="1200" b="0" kern="0" dirty="0" smtClean="0"/>
              <a:t> </a:t>
            </a:r>
            <a:r>
              <a:rPr lang="en-US" sz="1200" b="0" kern="0" dirty="0"/>
              <a:t>: out STD_LOGIC;</a:t>
            </a:r>
          </a:p>
          <a:p>
            <a:pPr marL="0" indent="0">
              <a:buNone/>
            </a:pPr>
            <a:r>
              <a:rPr lang="en-US" sz="1200" b="0" kern="0" dirty="0"/>
              <a:t>	</a:t>
            </a:r>
            <a:r>
              <a:rPr lang="en-US" sz="1200" b="0" kern="0" dirty="0" err="1" smtClean="0"/>
              <a:t>ac_lrclk</a:t>
            </a:r>
            <a:r>
              <a:rPr lang="en-US" sz="1200" b="0" kern="0" dirty="0" smtClean="0"/>
              <a:t> </a:t>
            </a:r>
            <a:r>
              <a:rPr lang="en-US" sz="1200" b="0" kern="0" dirty="0"/>
              <a:t>: out STD_LOGIC;</a:t>
            </a:r>
          </a:p>
          <a:p>
            <a:pPr marL="0" indent="0">
              <a:buNone/>
            </a:pPr>
            <a:r>
              <a:rPr lang="en-US" sz="1200" b="0" kern="0" dirty="0" smtClean="0"/>
              <a:t>	</a:t>
            </a:r>
            <a:r>
              <a:rPr lang="en-US" sz="1200" b="0" kern="0" dirty="0" err="1" smtClean="0"/>
              <a:t>scl</a:t>
            </a:r>
            <a:r>
              <a:rPr lang="en-US" sz="1200" b="0" kern="0" dirty="0" smtClean="0"/>
              <a:t> </a:t>
            </a:r>
            <a:r>
              <a:rPr lang="en-US" sz="1200" b="0" kern="0" dirty="0"/>
              <a:t>: </a:t>
            </a:r>
            <a:r>
              <a:rPr lang="en-US" sz="1200" b="0" kern="0" dirty="0" err="1"/>
              <a:t>inout</a:t>
            </a:r>
            <a:r>
              <a:rPr lang="en-US" sz="1200" b="0" kern="0" dirty="0"/>
              <a:t> STD_LOGIC;</a:t>
            </a:r>
          </a:p>
          <a:p>
            <a:pPr marL="0" indent="0">
              <a:buNone/>
            </a:pPr>
            <a:r>
              <a:rPr lang="en-US" sz="1200" b="0" kern="0" dirty="0" smtClean="0"/>
              <a:t>	</a:t>
            </a:r>
            <a:r>
              <a:rPr lang="en-US" sz="1200" b="0" kern="0" dirty="0" err="1" smtClean="0"/>
              <a:t>sda</a:t>
            </a:r>
            <a:r>
              <a:rPr lang="en-US" sz="1200" b="0" kern="0" dirty="0" smtClean="0"/>
              <a:t> </a:t>
            </a:r>
            <a:r>
              <a:rPr lang="en-US" sz="1200" b="0" kern="0" dirty="0"/>
              <a:t>: </a:t>
            </a:r>
            <a:r>
              <a:rPr lang="en-US" sz="1200" b="0" kern="0" dirty="0" err="1"/>
              <a:t>inout</a:t>
            </a:r>
            <a:r>
              <a:rPr lang="en-US" sz="1200" b="0" kern="0" dirty="0"/>
              <a:t> STD_LOGIC;</a:t>
            </a:r>
            <a:r>
              <a:rPr lang="en-US" sz="1200" b="0" kern="0" dirty="0" smtClean="0"/>
              <a:t>	</a:t>
            </a:r>
          </a:p>
          <a:p>
            <a:pPr marL="0" indent="0">
              <a:buNone/>
            </a:pPr>
            <a:r>
              <a:rPr lang="en-US" sz="1200" b="0" kern="0" dirty="0"/>
              <a:t>	</a:t>
            </a:r>
            <a:r>
              <a:rPr lang="en-US" sz="1200" b="0" kern="0" dirty="0" err="1" smtClean="0"/>
              <a:t>tmds</a:t>
            </a:r>
            <a:r>
              <a:rPr lang="en-US" sz="1200" b="0" kern="0" dirty="0" smtClean="0"/>
              <a:t> : out  STD_LOGIC_VECTOR (3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tmdsb</a:t>
            </a:r>
            <a:r>
              <a:rPr lang="en-US" sz="1200" b="0" kern="0" dirty="0" smtClean="0"/>
              <a:t> : out  STD_LOGIC_VECTOR (3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sw</a:t>
            </a:r>
            <a:r>
              <a:rPr lang="en-US" sz="1200" b="0" kern="0" dirty="0" smtClean="0"/>
              <a:t>: out </a:t>
            </a:r>
            <a:r>
              <a:rPr lang="en-US" sz="1200" b="0" kern="0" dirty="0" err="1" smtClean="0"/>
              <a:t>std_logic_vector</a:t>
            </a:r>
            <a:r>
              <a:rPr lang="en-US" sz="1200" b="0" kern="0" dirty="0" smtClean="0"/>
              <a:t>(2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cw</a:t>
            </a:r>
            <a:r>
              <a:rPr lang="en-US" sz="1200" b="0" kern="0" dirty="0" smtClean="0"/>
              <a:t>: in </a:t>
            </a:r>
            <a:r>
              <a:rPr lang="en-US" sz="1200" b="0" kern="0" dirty="0" err="1" smtClean="0"/>
              <a:t>std_logic_vector</a:t>
            </a:r>
            <a:r>
              <a:rPr lang="en-US" sz="1200" b="0" kern="0" dirty="0" smtClean="0"/>
              <a:t> (2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btn</a:t>
            </a:r>
            <a:r>
              <a:rPr lang="en-US" sz="1200" b="0" kern="0" dirty="0" smtClean="0"/>
              <a:t>: in	STD_LOGIC_VECTOR(4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exWrAddr</a:t>
            </a:r>
            <a:r>
              <a:rPr lang="en-US" sz="1200" b="0" kern="0" dirty="0" smtClean="0"/>
              <a:t>: in </a:t>
            </a:r>
            <a:r>
              <a:rPr lang="en-US" sz="1200" b="0" kern="0" dirty="0" err="1" smtClean="0"/>
              <a:t>std_logic_vector</a:t>
            </a:r>
            <a:r>
              <a:rPr lang="en-US" sz="1200" b="0" kern="0" dirty="0" smtClean="0"/>
              <a:t>(9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exWen</a:t>
            </a:r>
            <a:r>
              <a:rPr lang="en-US" sz="1200" b="0" kern="0" dirty="0" smtClean="0"/>
              <a:t>, </a:t>
            </a:r>
            <a:r>
              <a:rPr lang="en-US" sz="1200" b="0" kern="0" dirty="0" err="1" smtClean="0"/>
              <a:t>exSel</a:t>
            </a:r>
            <a:r>
              <a:rPr lang="en-US" sz="1200" b="0" kern="0" dirty="0" smtClean="0"/>
              <a:t>: in </a:t>
            </a:r>
            <a:r>
              <a:rPr lang="en-US" sz="1200" b="0" kern="0" dirty="0" err="1" smtClean="0"/>
              <a:t>std_logic</a:t>
            </a:r>
            <a:r>
              <a:rPr lang="en-US" sz="1200" b="0" kern="0" dirty="0" smtClean="0"/>
              <a:t>;</a:t>
            </a:r>
          </a:p>
          <a:p>
            <a:pPr marL="0" indent="0">
              <a:buNone/>
            </a:pPr>
            <a:r>
              <a:rPr lang="en-US" sz="1200" b="0" kern="0" dirty="0" smtClean="0"/>
              <a:t>	</a:t>
            </a:r>
            <a:r>
              <a:rPr lang="en-US" sz="1200" b="0" kern="0" dirty="0" err="1" smtClean="0"/>
              <a:t>Lbus_out</a:t>
            </a:r>
            <a:r>
              <a:rPr lang="en-US" sz="1200" b="0" kern="0" dirty="0" smtClean="0"/>
              <a:t>, </a:t>
            </a:r>
            <a:r>
              <a:rPr lang="en-US" sz="1200" b="0" kern="0" dirty="0" err="1" smtClean="0"/>
              <a:t>Rbus_out</a:t>
            </a:r>
            <a:r>
              <a:rPr lang="en-US" sz="1200" b="0" kern="0" dirty="0" smtClean="0"/>
              <a:t>: out </a:t>
            </a:r>
            <a:r>
              <a:rPr lang="en-US" sz="1200" b="0" kern="0" dirty="0" err="1" smtClean="0"/>
              <a:t>std_logic_vector</a:t>
            </a:r>
            <a:r>
              <a:rPr lang="en-US" sz="1200" b="0" kern="0" dirty="0" smtClean="0"/>
              <a:t>(15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exLbus</a:t>
            </a:r>
            <a:r>
              <a:rPr lang="en-US" sz="1200" b="0" kern="0" dirty="0" smtClean="0"/>
              <a:t>, </a:t>
            </a:r>
            <a:r>
              <a:rPr lang="en-US" sz="1200" b="0" kern="0" dirty="0" err="1" smtClean="0"/>
              <a:t>exRbus</a:t>
            </a:r>
            <a:r>
              <a:rPr lang="en-US" sz="1200" b="0" kern="0" dirty="0" smtClean="0"/>
              <a:t>: in </a:t>
            </a:r>
            <a:r>
              <a:rPr lang="en-US" sz="1200" b="0" kern="0" dirty="0" err="1" smtClean="0"/>
              <a:t>std_logic_vector</a:t>
            </a:r>
            <a:r>
              <a:rPr lang="en-US" sz="1200" b="0" kern="0" dirty="0" smtClean="0"/>
              <a:t>(15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flagQ</a:t>
            </a:r>
            <a:r>
              <a:rPr lang="en-US" sz="1200" b="0" kern="0" dirty="0" smtClean="0"/>
              <a:t>: out </a:t>
            </a:r>
            <a:r>
              <a:rPr lang="en-US" sz="1200" b="0" kern="0" dirty="0" err="1" smtClean="0"/>
              <a:t>std_logic_vector</a:t>
            </a:r>
            <a:r>
              <a:rPr lang="en-US" sz="1200" b="0" kern="0" dirty="0" smtClean="0"/>
              <a:t>(7 </a:t>
            </a:r>
            <a:r>
              <a:rPr lang="en-US" sz="1200" b="0" kern="0" dirty="0" err="1" smtClean="0"/>
              <a:t>downto</a:t>
            </a:r>
            <a:r>
              <a:rPr lang="en-US" sz="1200" b="0" kern="0" dirty="0" smtClean="0"/>
              <a:t> 0);</a:t>
            </a:r>
          </a:p>
          <a:p>
            <a:pPr marL="0" indent="0">
              <a:buNone/>
            </a:pPr>
            <a:r>
              <a:rPr lang="en-US" sz="1200" b="0" kern="0" dirty="0" smtClean="0"/>
              <a:t>	</a:t>
            </a:r>
            <a:r>
              <a:rPr lang="en-US" sz="1200" b="0" kern="0" dirty="0" err="1" smtClean="0"/>
              <a:t>flagClear</a:t>
            </a:r>
            <a:r>
              <a:rPr lang="en-US" sz="1200" b="0" kern="0" dirty="0" smtClean="0"/>
              <a:t>: in </a:t>
            </a:r>
            <a:r>
              <a:rPr lang="en-US" sz="1200" b="0" kern="0" dirty="0" err="1" smtClean="0"/>
              <a:t>std_logic_vector</a:t>
            </a:r>
            <a:r>
              <a:rPr lang="en-US" sz="1200" b="0" kern="0" dirty="0" smtClean="0"/>
              <a:t>(7 </a:t>
            </a:r>
            <a:r>
              <a:rPr lang="en-US" sz="1200" b="0" kern="0" dirty="0" err="1" smtClean="0"/>
              <a:t>downto</a:t>
            </a:r>
            <a:r>
              <a:rPr lang="en-US" sz="1200" b="0" kern="0" dirty="0" smtClean="0"/>
              <a:t> 0));</a:t>
            </a:r>
          </a:p>
          <a:p>
            <a:pPr marL="0" indent="0">
              <a:buNone/>
            </a:pPr>
            <a:r>
              <a:rPr lang="en-US" sz="1200" b="0" kern="0" dirty="0" smtClean="0"/>
              <a:t>end lab2_datapath;</a:t>
            </a:r>
          </a:p>
        </p:txBody>
      </p:sp>
    </p:spTree>
    <p:extLst>
      <p:ext uri="{BB962C8B-B14F-4D97-AF65-F5344CB8AC3E}">
        <p14:creationId xmlns:p14="http://schemas.microsoft.com/office/powerpoint/2010/main" val="3568157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Flag Register</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pPr marL="0" indent="0">
              <a:buNone/>
            </a:pPr>
            <a:endParaRPr lang="en-US" sz="2000" b="0" kern="0" dirty="0" smtClean="0"/>
          </a:p>
          <a:p>
            <a:pPr marL="0" indent="0">
              <a:buNone/>
            </a:pPr>
            <a:endParaRPr lang="en-US" sz="2000" b="0" kern="0" dirty="0"/>
          </a:p>
          <a:p>
            <a:pPr marL="0" indent="0">
              <a:buNone/>
            </a:pPr>
            <a:endParaRPr lang="en-US" sz="2000" b="0" kern="0" dirty="0" smtClean="0"/>
          </a:p>
          <a:p>
            <a:pPr marL="0" indent="0">
              <a:buNone/>
            </a:pPr>
            <a:endParaRPr lang="en-US" sz="2000" b="0" kern="0" dirty="0"/>
          </a:p>
          <a:p>
            <a:pPr marL="0" indent="0">
              <a:buNone/>
            </a:pPr>
            <a:endParaRPr lang="en-US" sz="2000" b="0" kern="0" dirty="0" smtClean="0"/>
          </a:p>
          <a:p>
            <a:pPr marL="0" indent="0">
              <a:buNone/>
            </a:pPr>
            <a:endParaRPr lang="en-US" sz="2000" b="0" kern="0" dirty="0"/>
          </a:p>
          <a:p>
            <a:pPr marL="0" indent="0">
              <a:buNone/>
            </a:pPr>
            <a:r>
              <a:rPr lang="en-US" sz="2000" b="0" kern="0" dirty="0" smtClean="0"/>
              <a:t>entity </a:t>
            </a:r>
            <a:r>
              <a:rPr lang="en-US" sz="2000" b="0" kern="0" dirty="0" err="1"/>
              <a:t>flagRegister</a:t>
            </a:r>
            <a:r>
              <a:rPr lang="en-US" sz="2000" b="0" kern="0" dirty="0"/>
              <a:t> is</a:t>
            </a:r>
          </a:p>
          <a:p>
            <a:pPr marL="0" indent="0">
              <a:buNone/>
            </a:pPr>
            <a:r>
              <a:rPr lang="en-US" sz="2000" b="0" kern="0" dirty="0"/>
              <a:t>	Generic (N: integer := 8);</a:t>
            </a:r>
          </a:p>
          <a:p>
            <a:pPr marL="0" indent="0">
              <a:buNone/>
            </a:pPr>
            <a:r>
              <a:rPr lang="en-US" sz="2000" b="0" kern="0" dirty="0"/>
              <a:t>	Port(	</a:t>
            </a:r>
            <a:r>
              <a:rPr lang="en-US" sz="2000" b="0" kern="0" dirty="0" err="1"/>
              <a:t>clk</a:t>
            </a:r>
            <a:r>
              <a:rPr lang="en-US" sz="2000" b="0" kern="0" dirty="0"/>
              <a:t>: in  STD_LOGIC;</a:t>
            </a:r>
          </a:p>
          <a:p>
            <a:pPr marL="0" indent="0">
              <a:buNone/>
            </a:pPr>
            <a:r>
              <a:rPr lang="en-US" sz="2000" b="0" kern="0" dirty="0"/>
              <a:t>			</a:t>
            </a:r>
            <a:r>
              <a:rPr lang="en-US" sz="2000" b="0" kern="0" dirty="0" err="1" smtClean="0"/>
              <a:t>reset_n</a:t>
            </a:r>
            <a:r>
              <a:rPr lang="en-US" sz="2000" b="0" kern="0" smtClean="0"/>
              <a:t> : </a:t>
            </a:r>
            <a:r>
              <a:rPr lang="en-US" sz="2000" b="0" kern="0" dirty="0"/>
              <a:t>in  STD_LOGIC;</a:t>
            </a:r>
          </a:p>
          <a:p>
            <a:pPr marL="0" indent="0">
              <a:buNone/>
            </a:pPr>
            <a:r>
              <a:rPr lang="en-US" sz="2000" b="0" kern="0" dirty="0"/>
              <a:t>			set, clear: in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			Q: out </a:t>
            </a:r>
            <a:r>
              <a:rPr lang="en-US" sz="2000" b="0" kern="0" dirty="0" err="1"/>
              <a:t>std_logic_vector</a:t>
            </a:r>
            <a:r>
              <a:rPr lang="en-US" sz="2000" b="0" kern="0" dirty="0"/>
              <a:t>(N-1 </a:t>
            </a:r>
            <a:r>
              <a:rPr lang="en-US" sz="2000" b="0" kern="0" dirty="0" err="1"/>
              <a:t>downto</a:t>
            </a:r>
            <a:r>
              <a:rPr lang="en-US" sz="2000" b="0" kern="0" dirty="0"/>
              <a:t> 0));</a:t>
            </a:r>
          </a:p>
          <a:p>
            <a:pPr marL="0" indent="0">
              <a:buNone/>
            </a:pPr>
            <a:r>
              <a:rPr lang="en-US" sz="2000" b="0" kern="0" dirty="0"/>
              <a:t>end </a:t>
            </a:r>
            <a:r>
              <a:rPr lang="en-US" sz="2000" b="0" kern="0" dirty="0" err="1" smtClean="0"/>
              <a:t>flagRegister</a:t>
            </a:r>
            <a:r>
              <a:rPr lang="en-US" sz="2000" b="0" kern="0" dirty="0" smtClean="0"/>
              <a:t>;</a:t>
            </a:r>
            <a:endParaRPr lang="en-US" sz="2000" b="0" kern="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7002183"/>
              </p:ext>
            </p:extLst>
          </p:nvPr>
        </p:nvGraphicFramePr>
        <p:xfrm>
          <a:off x="581735" y="1686825"/>
          <a:ext cx="8131175" cy="1789580"/>
        </p:xfrm>
        <a:graphic>
          <a:graphicData uri="http://schemas.openxmlformats.org/drawingml/2006/table">
            <a:tbl>
              <a:tblPr/>
              <a:tblGrid>
                <a:gridCol w="1626235"/>
                <a:gridCol w="1626235"/>
                <a:gridCol w="1626235"/>
                <a:gridCol w="1626235"/>
                <a:gridCol w="1626235"/>
              </a:tblGrid>
              <a:tr h="250472">
                <a:tc>
                  <a:txBody>
                    <a:bodyPr/>
                    <a:lstStyle/>
                    <a:p>
                      <a:pPr algn="l" fontAlgn="t"/>
                      <a:r>
                        <a:rPr lang="en-US" sz="1300" dirty="0" err="1" smtClean="0">
                          <a:effectLst/>
                        </a:rPr>
                        <a:t>reset_n</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err="1">
                          <a:effectLst/>
                        </a:rPr>
                        <a:t>clk</a:t>
                      </a:r>
                      <a:endParaRPr lang="en-US" sz="1300" dirty="0">
                        <a:effectLst/>
                      </a:endParaRP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set</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clear</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dirty="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0,1,falling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Q</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0</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69">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rising</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X</a:t>
                      </a:r>
                    </a:p>
                  </a:txBody>
                  <a:tcPr marL="34778" marR="34778" marT="27823" marB="278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71163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Package file </a:t>
            </a:r>
            <a:endParaRPr lang="en-US" dirty="0"/>
          </a:p>
        </p:txBody>
      </p:sp>
      <p:sp>
        <p:nvSpPr>
          <p:cNvPr id="3" name="Content Placeholder 2"/>
          <p:cNvSpPr>
            <a:spLocks noGrp="1"/>
          </p:cNvSpPr>
          <p:nvPr>
            <p:ph idx="1"/>
          </p:nvPr>
        </p:nvSpPr>
        <p:spPr/>
        <p:txBody>
          <a:bodyPr/>
          <a:lstStyle/>
          <a:p>
            <a:r>
              <a:rPr lang="en-US" sz="2000" dirty="0"/>
              <a:t>Packages – Package for Lab 2</a:t>
            </a:r>
          </a:p>
          <a:p>
            <a:pPr lvl="1"/>
            <a:r>
              <a:rPr lang="en-US" sz="1800" dirty="0">
                <a:hlinkClick r:id="rId2"/>
              </a:rPr>
              <a:t>http://ece.ninja/383/lecture/code/lab2_pack.vhdl</a:t>
            </a:r>
            <a:endParaRPr lang="en-US" sz="1800" dirty="0"/>
          </a:p>
          <a:p>
            <a:r>
              <a:rPr lang="en-US" sz="2000" dirty="0" smtClean="0"/>
              <a:t>This is where you will put all your component declarations</a:t>
            </a:r>
          </a:p>
          <a:p>
            <a:r>
              <a:rPr lang="en-US" sz="2000" dirty="0" smtClean="0"/>
              <a:t>Include </a:t>
            </a:r>
            <a:r>
              <a:rPr lang="en-US" sz="2000" dirty="0"/>
              <a:t>this at the top of your file:</a:t>
            </a:r>
          </a:p>
          <a:p>
            <a:pPr marL="0" indent="0">
              <a:buNone/>
            </a:pPr>
            <a:r>
              <a:rPr lang="en-US" sz="2000" dirty="0"/>
              <a:t>    use work.lab2Parts.all; -- all my components are declared here</a:t>
            </a:r>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4184313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Code</a:t>
            </a:r>
            <a:endParaRPr lang="en-US" dirty="0"/>
          </a:p>
        </p:txBody>
      </p:sp>
      <p:sp>
        <p:nvSpPr>
          <p:cNvPr id="3" name="Content Placeholder 2"/>
          <p:cNvSpPr>
            <a:spLocks noGrp="1"/>
          </p:cNvSpPr>
          <p:nvPr>
            <p:ph idx="1"/>
          </p:nvPr>
        </p:nvSpPr>
        <p:spPr/>
        <p:txBody>
          <a:bodyPr/>
          <a:lstStyle/>
          <a:p>
            <a:r>
              <a:rPr lang="en-US" sz="2000" b="0" dirty="0" smtClean="0"/>
              <a:t>Overall </a:t>
            </a:r>
            <a:r>
              <a:rPr lang="en-US" sz="2000" b="0" dirty="0"/>
              <a:t>Lab 2 File: </a:t>
            </a:r>
            <a:r>
              <a:rPr lang="en-US" sz="2000" b="0" dirty="0">
                <a:hlinkClick r:id="rId2"/>
              </a:rPr>
              <a:t>lab2.vhd</a:t>
            </a:r>
            <a:endParaRPr lang="en-US" sz="2000" b="0" dirty="0"/>
          </a:p>
          <a:p>
            <a:pPr lvl="1"/>
            <a:r>
              <a:rPr lang="en-US" sz="2000" b="0" dirty="0"/>
              <a:t>Lab 2 </a:t>
            </a:r>
            <a:r>
              <a:rPr lang="en-US" sz="2000" b="0" dirty="0" err="1"/>
              <a:t>Datapath</a:t>
            </a:r>
            <a:r>
              <a:rPr lang="en-US" sz="2000" b="0" dirty="0"/>
              <a:t>: </a:t>
            </a:r>
            <a:r>
              <a:rPr lang="en-US" sz="2000" b="0" dirty="0">
                <a:hlinkClick r:id="rId3"/>
              </a:rPr>
              <a:t>Lab2_datapath_tb.vhd</a:t>
            </a:r>
            <a:endParaRPr lang="en-US" sz="2000" b="0" dirty="0"/>
          </a:p>
          <a:p>
            <a:pPr lvl="1"/>
            <a:r>
              <a:rPr lang="en-US" sz="2000" b="0" dirty="0"/>
              <a:t>Audio Codec Wrapper: </a:t>
            </a:r>
            <a:r>
              <a:rPr lang="en-US" sz="2000" b="0" dirty="0" err="1">
                <a:hlinkClick r:id="rId4"/>
              </a:rPr>
              <a:t>Audio_Codec_Wrapper.vhd</a:t>
            </a:r>
            <a:r>
              <a:rPr lang="en-US" sz="2000" b="0" dirty="0">
                <a:hlinkClick r:id="rId4"/>
              </a:rPr>
              <a:t> (Audio Codec </a:t>
            </a:r>
            <a:r>
              <a:rPr lang="en-US" sz="2000" b="0" dirty="0" err="1">
                <a:hlinkClick r:id="rId4"/>
              </a:rPr>
              <a:t>Wraper</a:t>
            </a:r>
            <a:r>
              <a:rPr lang="en-US" sz="2000" b="0" dirty="0">
                <a:hlinkClick r:id="rId4"/>
              </a:rPr>
              <a:t> for Xilinx </a:t>
            </a:r>
            <a:r>
              <a:rPr lang="en-US" sz="2000" b="0" dirty="0" err="1">
                <a:hlinkClick r:id="rId4"/>
              </a:rPr>
              <a:t>Vivado</a:t>
            </a:r>
            <a:r>
              <a:rPr lang="en-US" sz="2000" b="0" dirty="0">
                <a:hlinkClick r:id="rId4"/>
              </a:rPr>
              <a:t>)</a:t>
            </a:r>
            <a:endParaRPr lang="en-US" sz="2000" b="0" dirty="0"/>
          </a:p>
          <a:p>
            <a:pPr lvl="2"/>
            <a:r>
              <a:rPr lang="en-US" sz="2000" b="0" dirty="0">
                <a:hlinkClick r:id="rId5"/>
              </a:rPr>
              <a:t>i2s_ctl.vhd (I2S Transmitter portion of Audio Codec </a:t>
            </a:r>
            <a:r>
              <a:rPr lang="en-US" sz="2000" b="0" dirty="0" err="1">
                <a:hlinkClick r:id="rId5"/>
              </a:rPr>
              <a:t>Wraper</a:t>
            </a:r>
            <a:r>
              <a:rPr lang="en-US" sz="2000" b="0" dirty="0">
                <a:hlinkClick r:id="rId5"/>
              </a:rPr>
              <a:t> for Xilinx </a:t>
            </a:r>
            <a:r>
              <a:rPr lang="en-US" sz="2000" b="0" dirty="0" err="1">
                <a:hlinkClick r:id="rId5"/>
              </a:rPr>
              <a:t>Vivado</a:t>
            </a:r>
            <a:r>
              <a:rPr lang="en-US" sz="2000" b="0" dirty="0">
                <a:hlinkClick r:id="rId5"/>
              </a:rPr>
              <a:t>)</a:t>
            </a:r>
            <a:endParaRPr lang="en-US" sz="2000" b="0" dirty="0"/>
          </a:p>
          <a:p>
            <a:pPr lvl="2"/>
            <a:r>
              <a:rPr lang="en-US" sz="2000" b="0" dirty="0" err="1">
                <a:hlinkClick r:id="rId6"/>
              </a:rPr>
              <a:t>audio_init.v</a:t>
            </a:r>
            <a:r>
              <a:rPr lang="en-US" sz="2000" b="0" dirty="0">
                <a:hlinkClick r:id="rId6"/>
              </a:rPr>
              <a:t> (Audio Initializer portion of Audio Codec </a:t>
            </a:r>
            <a:r>
              <a:rPr lang="en-US" sz="2000" b="0" dirty="0" err="1">
                <a:hlinkClick r:id="rId6"/>
              </a:rPr>
              <a:t>Wraper</a:t>
            </a:r>
            <a:r>
              <a:rPr lang="en-US" sz="2000" b="0" dirty="0">
                <a:hlinkClick r:id="rId6"/>
              </a:rPr>
              <a:t> for Xilinx </a:t>
            </a:r>
            <a:r>
              <a:rPr lang="en-US" sz="2000" b="0" dirty="0" err="1">
                <a:hlinkClick r:id="rId6"/>
              </a:rPr>
              <a:t>Vivado</a:t>
            </a:r>
            <a:r>
              <a:rPr lang="en-US" sz="2000" b="0" dirty="0">
                <a:hlinkClick r:id="rId6"/>
              </a:rPr>
              <a:t>)</a:t>
            </a:r>
            <a:endParaRPr lang="en-US" sz="2000" b="0" dirty="0"/>
          </a:p>
          <a:p>
            <a:pPr lvl="2"/>
            <a:r>
              <a:rPr lang="en-US" sz="2000" b="0" dirty="0" err="1">
                <a:hlinkClick r:id="rId7"/>
              </a:rPr>
              <a:t>TWICtl.vhd</a:t>
            </a:r>
            <a:r>
              <a:rPr lang="en-US" sz="2000" b="0" dirty="0">
                <a:hlinkClick r:id="rId7"/>
              </a:rPr>
              <a:t> (TWI Controller portion of Audio Codec </a:t>
            </a:r>
            <a:r>
              <a:rPr lang="en-US" sz="2000" b="0" dirty="0" err="1">
                <a:hlinkClick r:id="rId7"/>
              </a:rPr>
              <a:t>Wraper</a:t>
            </a:r>
            <a:r>
              <a:rPr lang="en-US" sz="2000" b="0" dirty="0">
                <a:hlinkClick r:id="rId7"/>
              </a:rPr>
              <a:t> for Xilinx </a:t>
            </a:r>
            <a:r>
              <a:rPr lang="en-US" sz="2000" b="0" dirty="0" err="1">
                <a:hlinkClick r:id="rId7"/>
              </a:rPr>
              <a:t>Vivado</a:t>
            </a:r>
            <a:r>
              <a:rPr lang="en-US" sz="2000" b="0" dirty="0">
                <a:hlinkClick r:id="rId7"/>
              </a:rPr>
              <a:t>)</a:t>
            </a:r>
            <a:endParaRPr lang="en-US" sz="2000" b="0" dirty="0"/>
          </a:p>
          <a:p>
            <a:pPr lvl="2"/>
            <a:r>
              <a:rPr lang="en-US" sz="2000" b="0" dirty="0"/>
              <a:t>You need to add a </a:t>
            </a:r>
            <a:r>
              <a:rPr lang="en-US" sz="2000" b="0" dirty="0" smtClean="0"/>
              <a:t>clocking wizard </a:t>
            </a:r>
            <a:r>
              <a:rPr lang="en-US" sz="2000" b="0" dirty="0"/>
              <a:t>for the Audio Codec and set the output frequencies to what is required (see comments in the Audio Codec Wrapper file).</a:t>
            </a:r>
          </a:p>
          <a:p>
            <a:r>
              <a:rPr lang="en-US" sz="2000" b="0" dirty="0" smtClean="0"/>
              <a:t>Constraint </a:t>
            </a:r>
            <a:r>
              <a:rPr lang="en-US" sz="2000" b="0" dirty="0"/>
              <a:t>file: </a:t>
            </a:r>
            <a:r>
              <a:rPr lang="en-US" sz="2000" b="0" dirty="0">
                <a:hlinkClick r:id="rId8"/>
              </a:rPr>
              <a:t>Lab2.xdc</a:t>
            </a:r>
            <a:endParaRPr lang="en-US" sz="2000" b="0" dirty="0"/>
          </a:p>
          <a:p>
            <a:endParaRPr lang="en-US" sz="2000"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14 February 2019</a:t>
            </a:fld>
            <a:endParaRPr lang="en-US" sz="1800">
              <a:solidFill>
                <a:srgbClr val="000000"/>
              </a:solidFill>
            </a:endParaRPr>
          </a:p>
        </p:txBody>
      </p:sp>
    </p:spTree>
    <p:extLst>
      <p:ext uri="{BB962C8B-B14F-4D97-AF65-F5344CB8AC3E}">
        <p14:creationId xmlns:p14="http://schemas.microsoft.com/office/powerpoint/2010/main" val="532942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Generating Audio Waveforms</a:t>
            </a:r>
            <a:endParaRPr lang="en-US" dirty="0"/>
          </a:p>
        </p:txBody>
      </p:sp>
      <p:sp>
        <p:nvSpPr>
          <p:cNvPr id="4" name="Content Placeholder 3"/>
          <p:cNvSpPr>
            <a:spLocks noGrp="1"/>
          </p:cNvSpPr>
          <p:nvPr>
            <p:ph idx="1"/>
          </p:nvPr>
        </p:nvSpPr>
        <p:spPr/>
        <p:txBody>
          <a:bodyPr/>
          <a:lstStyle/>
          <a:p>
            <a:pPr eaLnBrk="1" hangingPunct="1">
              <a:lnSpc>
                <a:spcPct val="80000"/>
              </a:lnSpc>
            </a:pPr>
            <a:r>
              <a:rPr lang="en-US" b="0" dirty="0"/>
              <a:t>Since you need to use a 3.5mm jack to input signals to the </a:t>
            </a:r>
            <a:r>
              <a:rPr lang="en-US" b="0" dirty="0" err="1" smtClean="0"/>
              <a:t>Nexys</a:t>
            </a:r>
            <a:r>
              <a:rPr lang="en-US" b="0" dirty="0" smtClean="0"/>
              <a:t> Video </a:t>
            </a:r>
            <a:r>
              <a:rPr lang="en-US" b="0" dirty="0"/>
              <a:t>board, your phone's audio output works quite well. However, make sure you get an app where you can control both the left and right audio channels individually (i.e. the green and yellow signals in the figure above). The </a:t>
            </a:r>
            <a:r>
              <a:rPr lang="en-US" b="0" dirty="0" err="1">
                <a:hlinkClick r:id="rId2"/>
              </a:rPr>
              <a:t>Keuwl</a:t>
            </a:r>
            <a:r>
              <a:rPr lang="en-US" b="0" dirty="0">
                <a:hlinkClick r:id="rId2"/>
              </a:rPr>
              <a:t> Dual Channel Function Generator</a:t>
            </a:r>
            <a:r>
              <a:rPr lang="en-US" b="0" dirty="0"/>
              <a:t> (available on Google Play) works well for Android Phones, and is easy to use once you get the hang of it.</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219475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Checks for Required Functionality</a:t>
            </a:r>
          </a:p>
          <a:p>
            <a:pPr lvl="1" eaLnBrk="1" hangingPunct="1">
              <a:lnSpc>
                <a:spcPct val="80000"/>
              </a:lnSpc>
            </a:pPr>
            <a:r>
              <a:rPr lang="en-US" b="0" dirty="0"/>
              <a:t>There are 2 gate checks associated with this lab, each worth 5 points - see the rubric below.</a:t>
            </a:r>
          </a:p>
          <a:p>
            <a:pPr eaLnBrk="1" hangingPunct="1">
              <a:lnSpc>
                <a:spcPct val="80000"/>
              </a:lnSpc>
            </a:pPr>
            <a:r>
              <a:rPr lang="en-US" dirty="0"/>
              <a:t>Gate Check 1</a:t>
            </a:r>
          </a:p>
          <a:p>
            <a:pPr lvl="1" eaLnBrk="1" hangingPunct="1">
              <a:lnSpc>
                <a:spcPct val="80000"/>
              </a:lnSpc>
            </a:pPr>
            <a:r>
              <a:rPr lang="en-US" b="0" dirty="0"/>
              <a:t>By </a:t>
            </a:r>
            <a:r>
              <a:rPr lang="en-US" dirty="0"/>
              <a:t>COB Lesson 13</a:t>
            </a:r>
            <a:r>
              <a:rPr lang="en-US" b="0" dirty="0"/>
              <a:t>, you must have started a Lab 2 </a:t>
            </a:r>
            <a:r>
              <a:rPr lang="en-US" b="0" dirty="0" err="1"/>
              <a:t>Vivado</a:t>
            </a:r>
            <a:r>
              <a:rPr lang="en-US" b="0" dirty="0"/>
              <a:t> project and downloaded the template </a:t>
            </a:r>
            <a:r>
              <a:rPr lang="en-US" b="0" dirty="0" smtClean="0"/>
              <a:t>files and drop </a:t>
            </a:r>
            <a:r>
              <a:rPr lang="en-US" b="0" dirty="0"/>
              <a:t>in your Video, VGA, </a:t>
            </a:r>
            <a:r>
              <a:rPr lang="en-US" b="0" dirty="0" err="1"/>
              <a:t>Scopeface</a:t>
            </a:r>
            <a:r>
              <a:rPr lang="en-US" b="0" dirty="0"/>
              <a:t>, </a:t>
            </a:r>
            <a:r>
              <a:rPr lang="en-US" b="0" dirty="0" err="1"/>
              <a:t>dvid</a:t>
            </a:r>
            <a:r>
              <a:rPr lang="en-US" b="0" dirty="0"/>
              <a:t>, and </a:t>
            </a:r>
            <a:r>
              <a:rPr lang="en-US" b="0" dirty="0" err="1"/>
              <a:t>tdms</a:t>
            </a:r>
            <a:r>
              <a:rPr lang="en-US" b="0" dirty="0"/>
              <a:t> files from Lab 1 into your Lab 2 project in order to </a:t>
            </a:r>
            <a:r>
              <a:rPr lang="en-US" dirty="0">
                <a:solidFill>
                  <a:srgbClr val="FF0000"/>
                </a:solidFill>
              </a:rPr>
              <a:t>test your Lab 1 </a:t>
            </a:r>
            <a:r>
              <a:rPr lang="en-US" dirty="0" err="1">
                <a:solidFill>
                  <a:srgbClr val="FF0000"/>
                </a:solidFill>
              </a:rPr>
              <a:t>Scopeface</a:t>
            </a:r>
            <a:r>
              <a:rPr lang="en-US" dirty="0">
                <a:solidFill>
                  <a:srgbClr val="FF0000"/>
                </a:solidFill>
              </a:rPr>
              <a:t> works</a:t>
            </a:r>
            <a:r>
              <a:rPr lang="en-US" b="0" dirty="0">
                <a:solidFill>
                  <a:srgbClr val="FF0000"/>
                </a:solidFill>
              </a:rPr>
              <a:t> </a:t>
            </a:r>
            <a:r>
              <a:rPr lang="en-US" b="0" dirty="0"/>
              <a:t>when you implement you Audio Code Wrapper.  Notice from the block diagram…you will copy your Video instantiation and button processes from Lab 1 into your Lab 2 </a:t>
            </a:r>
            <a:r>
              <a:rPr lang="en-US" b="0" dirty="0" err="1"/>
              <a:t>Datapath</a:t>
            </a:r>
            <a:r>
              <a:rPr lang="en-US" b="0" dirty="0"/>
              <a:t>.  You will also have to re-implement the Lab 1 Clocking Wizard in you Lab 2 project.  Doing this will eliminate a lot of errors from un-driven output signals on lab 2 top</a:t>
            </a:r>
            <a:r>
              <a:rPr lang="en-US" b="0"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836955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Gate </a:t>
            </a:r>
            <a:r>
              <a:rPr lang="en-US" dirty="0"/>
              <a:t>Check 1</a:t>
            </a:r>
          </a:p>
          <a:p>
            <a:pPr lvl="1" eaLnBrk="1" hangingPunct="1">
              <a:lnSpc>
                <a:spcPct val="80000"/>
              </a:lnSpc>
            </a:pPr>
            <a:r>
              <a:rPr lang="en-US" b="0" dirty="0" smtClean="0"/>
              <a:t>Next, </a:t>
            </a:r>
            <a:r>
              <a:rPr lang="en-US" b="0" dirty="0"/>
              <a:t>you will need to have </a:t>
            </a:r>
            <a:r>
              <a:rPr lang="en-US" b="0" dirty="0" smtClean="0"/>
              <a:t>implement </a:t>
            </a:r>
            <a:r>
              <a:rPr lang="en-US" b="0" dirty="0"/>
              <a:t>another Clocking Wizard and the Audio Codec Wrapper inside the </a:t>
            </a:r>
            <a:r>
              <a:rPr lang="en-US" b="0" dirty="0" err="1"/>
              <a:t>Datapath</a:t>
            </a:r>
            <a:r>
              <a:rPr lang="en-US" b="0" dirty="0"/>
              <a:t> entity to get your Audio Codec to begin functioning. Once you fully implement the Audio Codec Wrapper, you will drop in the </a:t>
            </a:r>
            <a:r>
              <a:rPr lang="en-US" dirty="0">
                <a:solidFill>
                  <a:srgbClr val="FF0000"/>
                </a:solidFill>
              </a:rPr>
              <a:t>Loopback process </a:t>
            </a:r>
            <a:r>
              <a:rPr lang="en-US" b="0" dirty="0"/>
              <a:t>and make connections to loopback the serial ADC input back out to the DAC output (i.e. send the signal back into the Codec). Once you implement the design on the board, you can verify functionality by applying an audio signal to the audio line in jack (blue) and </a:t>
            </a:r>
            <a:r>
              <a:rPr lang="en-US" dirty="0">
                <a:solidFill>
                  <a:srgbClr val="FF0000"/>
                </a:solidFill>
              </a:rPr>
              <a:t>listening to it on the audio line out </a:t>
            </a:r>
            <a:r>
              <a:rPr lang="en-US" b="0" dirty="0"/>
              <a:t>jack (Green) using a standard </a:t>
            </a:r>
            <a:r>
              <a:rPr lang="en-US" b="0" dirty="0" smtClean="0"/>
              <a:t>oscilloscope. Additionally your </a:t>
            </a:r>
            <a:r>
              <a:rPr lang="en-US" dirty="0" err="1" smtClean="0">
                <a:solidFill>
                  <a:srgbClr val="FF0000"/>
                </a:solidFill>
              </a:rPr>
              <a:t>Scopeface</a:t>
            </a:r>
            <a:r>
              <a:rPr lang="en-US" dirty="0" smtClean="0"/>
              <a:t> </a:t>
            </a:r>
            <a:r>
              <a:rPr lang="en-US" b="0" dirty="0" smtClean="0"/>
              <a:t>and </a:t>
            </a:r>
            <a:r>
              <a:rPr lang="en-US" dirty="0" smtClean="0">
                <a:solidFill>
                  <a:srgbClr val="FF0000"/>
                </a:solidFill>
              </a:rPr>
              <a:t>Button inputs </a:t>
            </a:r>
            <a:r>
              <a:rPr lang="en-US" b="0" dirty="0" smtClean="0"/>
              <a:t>from Lab 1 should be functional as well.</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spTree>
    <p:extLst>
      <p:ext uri="{BB962C8B-B14F-4D97-AF65-F5344CB8AC3E}">
        <p14:creationId xmlns:p14="http://schemas.microsoft.com/office/powerpoint/2010/main" val="83730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Gate Check 2</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a:t>NOTE: </a:t>
            </a:r>
            <a:r>
              <a:rPr lang="en-US" b="0" dirty="0">
                <a:solidFill>
                  <a:srgbClr val="FF0000"/>
                </a:solidFill>
              </a:rPr>
              <a:t>THIS IS THE HARDEST PART</a:t>
            </a:r>
            <a:r>
              <a:rPr lang="en-US" b="0" dirty="0"/>
              <a:t>! By </a:t>
            </a:r>
            <a:r>
              <a:rPr lang="en-US" dirty="0"/>
              <a:t>BOC</a:t>
            </a:r>
            <a:r>
              <a:rPr lang="en-US" b="0" dirty="0"/>
              <a:t> </a:t>
            </a:r>
            <a:r>
              <a:rPr lang="en-US" dirty="0"/>
              <a:t>Lesson 15</a:t>
            </a:r>
            <a:r>
              <a:rPr lang="en-US" b="0" dirty="0"/>
              <a:t>, you must have implemented and connected the left channel BRAM and BRAM Address Counter to write Audio Codec data to BRAM. Once implemented, you can verify your BRAM works by using the given </a:t>
            </a:r>
            <a:r>
              <a:rPr lang="en-US" b="0" dirty="0" err="1"/>
              <a:t>datapath</a:t>
            </a:r>
            <a:r>
              <a:rPr lang="en-US" b="0" dirty="0"/>
              <a:t> </a:t>
            </a:r>
            <a:r>
              <a:rPr lang="en-US" b="0" dirty="0" err="1"/>
              <a:t>testbench</a:t>
            </a:r>
            <a:r>
              <a:rPr lang="en-US" b="0" dirty="0"/>
              <a:t> and watching the BRAM write address increment and data be written/read from the BRAM</a:t>
            </a:r>
            <a:r>
              <a:rPr lang="en-US" b="0"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2738895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Gate Check 2 </a:t>
            </a:r>
            <a:r>
              <a:rPr lang="en-US" dirty="0" err="1" smtClean="0"/>
              <a:t>Cont</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smtClean="0"/>
              <a:t>Once </a:t>
            </a:r>
            <a:r>
              <a:rPr lang="en-US" b="0" dirty="0"/>
              <a:t>this is working, you must implement Video entity (from Lab 1) to take the left channel output from BRAM and send it to the Channel 1 waveform to be displayed when the </a:t>
            </a:r>
            <a:r>
              <a:rPr lang="en-US" b="0" dirty="0" err="1"/>
              <a:t>readL</a:t>
            </a:r>
            <a:r>
              <a:rPr lang="en-US" b="0" dirty="0"/>
              <a:t> value equals the row value. Once implemented, this functionality can be verified first with the given </a:t>
            </a:r>
            <a:r>
              <a:rPr lang="en-US" b="0" dirty="0" err="1"/>
              <a:t>datapath</a:t>
            </a:r>
            <a:r>
              <a:rPr lang="en-US" b="0" dirty="0"/>
              <a:t> </a:t>
            </a:r>
            <a:r>
              <a:rPr lang="en-US" b="0" dirty="0" err="1"/>
              <a:t>testbench</a:t>
            </a:r>
            <a:r>
              <a:rPr lang="en-US" b="0" dirty="0"/>
              <a:t> to verify the channel 1 values are being updated properly when </a:t>
            </a:r>
            <a:r>
              <a:rPr lang="en-US" b="0" dirty="0" err="1"/>
              <a:t>readL</a:t>
            </a:r>
            <a:r>
              <a:rPr lang="en-US" b="0" dirty="0"/>
              <a:t> equals the row value. Additionally, you may try to implement this on the hardware and verify that your </a:t>
            </a:r>
            <a:r>
              <a:rPr lang="en-US" b="0" dirty="0" err="1"/>
              <a:t>scopeface</a:t>
            </a:r>
            <a:r>
              <a:rPr lang="en-US" b="0" dirty="0"/>
              <a:t> is still present and some values are being displayed for Channel 1 (at this point the waveform will be scrolling across the display or may be scaled wrong).</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4038556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Lab 2 – Data Acquisition, Storage and Display</a:t>
            </a:r>
          </a:p>
          <a:p>
            <a:pPr eaLnBrk="1" hangingPunct="1">
              <a:lnSpc>
                <a:spcPct val="80000"/>
              </a:lnSpc>
            </a:pP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a:t>
            </a:r>
            <a:endParaRPr lang="en-US" dirty="0"/>
          </a:p>
        </p:txBody>
      </p:sp>
      <p:sp>
        <p:nvSpPr>
          <p:cNvPr id="4" name="Content Placeholder 3"/>
          <p:cNvSpPr>
            <a:spLocks noGrp="1"/>
          </p:cNvSpPr>
          <p:nvPr>
            <p:ph idx="1"/>
          </p:nvPr>
        </p:nvSpPr>
        <p:spPr/>
        <p:txBody>
          <a:bodyPr/>
          <a:lstStyle/>
          <a:p>
            <a:r>
              <a:rPr lang="en-US" dirty="0"/>
              <a:t>Required Functionality</a:t>
            </a:r>
          </a:p>
          <a:p>
            <a:pPr lvl="1"/>
            <a:r>
              <a:rPr lang="en-US" b="0" dirty="0"/>
              <a:t>Get a single channel of the </a:t>
            </a:r>
            <a:r>
              <a:rPr lang="en-US" b="0" dirty="0" smtClean="0"/>
              <a:t>oscilloscope </a:t>
            </a:r>
            <a:r>
              <a:rPr lang="en-US" b="0" dirty="0"/>
              <a:t>to display with reliable triggering that holds the waveform at a single point on the left edge of the display. A 220Hz waveform should display something similar to what is shown in the screenshot at the top of this page. Additionally, you must have the following done</a:t>
            </a:r>
            <a:r>
              <a:rPr lang="en-US" b="0" dirty="0" smtClean="0"/>
              <a:t>:</a:t>
            </a:r>
            <a:endParaRPr lang="en-US" b="0" dirty="0"/>
          </a:p>
          <a:p>
            <a:pPr lvl="2"/>
            <a:r>
              <a:rPr lang="en-US" b="0" strike="sngStrike" dirty="0"/>
              <a:t>Use a package file to contain all your component declarations.</a:t>
            </a:r>
          </a:p>
          <a:p>
            <a:pPr lvl="2"/>
            <a:r>
              <a:rPr lang="en-US" b="0" dirty="0"/>
              <a:t>Use </a:t>
            </a:r>
            <a:r>
              <a:rPr lang="en-US" b="0" dirty="0" smtClean="0"/>
              <a:t>separate </a:t>
            </a:r>
            <a:r>
              <a:rPr lang="en-US" b="0" dirty="0" err="1"/>
              <a:t>datapath</a:t>
            </a:r>
            <a:r>
              <a:rPr lang="en-US" b="0" dirty="0"/>
              <a:t> and control unit.</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1292529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dirty="0" smtClean="0"/>
              <a:t>Your </a:t>
            </a:r>
            <a:r>
              <a:rPr lang="en-US" b="0" dirty="0" err="1"/>
              <a:t>datapath</a:t>
            </a:r>
            <a:r>
              <a:rPr lang="en-US" b="0" dirty="0"/>
              <a:t> must use processes which are similar to our basic building block (counter, register, mux, etc.). I do not want to see one massive process that attempts to do all the work in the </a:t>
            </a:r>
            <a:r>
              <a:rPr lang="en-US" b="0" dirty="0" err="1"/>
              <a:t>datapath</a:t>
            </a:r>
            <a:r>
              <a:rPr lang="en-US" b="0" dirty="0"/>
              <a:t>.</a:t>
            </a:r>
          </a:p>
          <a:p>
            <a:pPr lvl="2"/>
            <a:r>
              <a:rPr lang="en-US" b="0" strike="sngStrike" dirty="0"/>
              <a:t>Testbench for the </a:t>
            </a:r>
            <a:r>
              <a:rPr lang="en-US" b="0" strike="sngStrike" dirty="0" err="1"/>
              <a:t>flagRegister</a:t>
            </a:r>
            <a:r>
              <a:rPr lang="en-US" b="0" strike="sngStrike" dirty="0"/>
              <a:t>.</a:t>
            </a:r>
          </a:p>
          <a:p>
            <a:pPr lvl="2"/>
            <a:r>
              <a:rPr lang="en-US" b="0" strike="sngStrike" dirty="0"/>
              <a:t>Testbench for the control unit</a:t>
            </a:r>
            <a:r>
              <a:rPr lang="en-US" b="0" strike="sngStrike" dirty="0" smtClean="0"/>
              <a:t>.</a:t>
            </a:r>
            <a:endParaRPr lang="en-US" b="0" strike="sngStrike"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21</a:t>
            </a:fld>
            <a:endParaRPr lang="en-US" dirty="0">
              <a:solidFill>
                <a:srgbClr val="000000"/>
              </a:solidFill>
            </a:endParaRPr>
          </a:p>
        </p:txBody>
      </p:sp>
    </p:spTree>
    <p:extLst>
      <p:ext uri="{BB962C8B-B14F-4D97-AF65-F5344CB8AC3E}">
        <p14:creationId xmlns:p14="http://schemas.microsoft.com/office/powerpoint/2010/main" val="1382004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2</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strike="sngStrike" dirty="0" smtClean="0"/>
              <a:t>Testbench </a:t>
            </a:r>
            <a:r>
              <a:rPr lang="en-US" b="0" strike="sngStrike" dirty="0"/>
              <a:t>for the </a:t>
            </a:r>
            <a:r>
              <a:rPr lang="en-US" b="0" strike="sngStrike" dirty="0" err="1"/>
              <a:t>datapath</a:t>
            </a:r>
            <a:r>
              <a:rPr lang="en-US" b="0" strike="sngStrike" dirty="0"/>
              <a:t> unit showing data (different value than what is given in the </a:t>
            </a:r>
            <a:r>
              <a:rPr lang="en-US" b="0" strike="sngStrike" dirty="0" err="1"/>
              <a:t>testbench</a:t>
            </a:r>
            <a:r>
              <a:rPr lang="en-US" b="0" strike="sngStrike" dirty="0"/>
              <a:t>) coming out of the </a:t>
            </a:r>
            <a:r>
              <a:rPr lang="en-US" b="0" strike="sngStrike" dirty="0" smtClean="0"/>
              <a:t>audio </a:t>
            </a:r>
            <a:r>
              <a:rPr lang="en-US" b="0" strike="sngStrike" dirty="0"/>
              <a:t>codec and being converted from signed to unsigned and then to </a:t>
            </a:r>
            <a:r>
              <a:rPr lang="en-US" b="0" strike="sngStrike" dirty="0" err="1"/>
              <a:t>std_logic_vector</a:t>
            </a:r>
            <a:r>
              <a:rPr lang="en-US" b="0" strike="sngStrike" dirty="0"/>
              <a:t> to go into your BRAM. Include calculations to back up what the waveform shows.</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22</a:t>
            </a:fld>
            <a:endParaRPr lang="en-US" dirty="0">
              <a:solidFill>
                <a:srgbClr val="000000"/>
              </a:solidFill>
            </a:endParaRPr>
          </a:p>
        </p:txBody>
      </p:sp>
    </p:spTree>
    <p:extLst>
      <p:ext uri="{BB962C8B-B14F-4D97-AF65-F5344CB8AC3E}">
        <p14:creationId xmlns:p14="http://schemas.microsoft.com/office/powerpoint/2010/main" val="1469311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Required Functionality </a:t>
            </a:r>
            <a:r>
              <a:rPr lang="en-US" dirty="0" err="1" smtClean="0"/>
              <a:t>Cont</a:t>
            </a:r>
            <a:r>
              <a:rPr lang="en-US" dirty="0" smtClean="0"/>
              <a:t> 3</a:t>
            </a:r>
            <a:endParaRPr lang="en-US" dirty="0"/>
          </a:p>
        </p:txBody>
      </p:sp>
      <p:sp>
        <p:nvSpPr>
          <p:cNvPr id="4" name="Content Placeholder 3"/>
          <p:cNvSpPr>
            <a:spLocks noGrp="1"/>
          </p:cNvSpPr>
          <p:nvPr>
            <p:ph idx="1"/>
          </p:nvPr>
        </p:nvSpPr>
        <p:spPr/>
        <p:txBody>
          <a:bodyPr/>
          <a:lstStyle/>
          <a:p>
            <a:r>
              <a:rPr lang="en-US" dirty="0"/>
              <a:t>Required Functionality</a:t>
            </a:r>
          </a:p>
          <a:p>
            <a:pPr lvl="2"/>
            <a:r>
              <a:rPr lang="en-US" b="0" strike="sngStrike" dirty="0" smtClean="0"/>
              <a:t>For </a:t>
            </a:r>
            <a:r>
              <a:rPr lang="en-US" b="0" strike="sngStrike" dirty="0"/>
              <a:t>Bonus Points: Testbench for the </a:t>
            </a:r>
            <a:r>
              <a:rPr lang="en-US" b="0" strike="sngStrike" dirty="0" err="1"/>
              <a:t>datapath</a:t>
            </a:r>
            <a:r>
              <a:rPr lang="en-US" b="0" strike="sngStrike" dirty="0"/>
              <a:t> unit showing that same data coming out of the BRAM. Make sure you show the read address and the data values coming out. This will require you to set your control words on the </a:t>
            </a:r>
            <a:r>
              <a:rPr lang="en-US" b="0" strike="sngStrike" dirty="0" err="1"/>
              <a:t>testbench</a:t>
            </a:r>
            <a:r>
              <a:rPr lang="en-US" b="0" strike="sngStrike" dirty="0"/>
              <a:t>. Additionally, you will have to drive the </a:t>
            </a:r>
            <a:r>
              <a:rPr lang="en-US" b="0" strike="sngStrike" dirty="0" err="1"/>
              <a:t>pixel_clock</a:t>
            </a:r>
            <a:r>
              <a:rPr lang="en-US" b="0" strike="sngStrike" dirty="0"/>
              <a:t> on the Video Module. Once you get the </a:t>
            </a:r>
            <a:r>
              <a:rPr lang="en-US" b="0" strike="sngStrike" dirty="0" err="1"/>
              <a:t>datapath</a:t>
            </a:r>
            <a:r>
              <a:rPr lang="en-US" b="0" strike="sngStrike" dirty="0"/>
              <a:t> </a:t>
            </a:r>
            <a:r>
              <a:rPr lang="en-US" b="0" strike="sngStrike" dirty="0" err="1"/>
              <a:t>testbench</a:t>
            </a:r>
            <a:r>
              <a:rPr lang="en-US" b="0" strike="sngStrike" dirty="0"/>
              <a:t> running you will notice that DCM module doesn't put out a clock in the Video Module.</a:t>
            </a:r>
          </a:p>
          <a:p>
            <a:pPr lvl="2"/>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spTree>
    <p:extLst>
      <p:ext uri="{BB962C8B-B14F-4D97-AF65-F5344CB8AC3E}">
        <p14:creationId xmlns:p14="http://schemas.microsoft.com/office/powerpoint/2010/main" val="22948145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B-Level Functionality</a:t>
            </a:r>
            <a:endParaRPr lang="en-US" dirty="0"/>
          </a:p>
        </p:txBody>
      </p:sp>
      <p:sp>
        <p:nvSpPr>
          <p:cNvPr id="4" name="Content Placeholder 3"/>
          <p:cNvSpPr>
            <a:spLocks noGrp="1"/>
          </p:cNvSpPr>
          <p:nvPr>
            <p:ph idx="1"/>
          </p:nvPr>
        </p:nvSpPr>
        <p:spPr/>
        <p:txBody>
          <a:bodyPr/>
          <a:lstStyle/>
          <a:p>
            <a:r>
              <a:rPr lang="en-US" dirty="0" smtClean="0"/>
              <a:t>B-level Functionality</a:t>
            </a:r>
            <a:endParaRPr lang="en-US" dirty="0"/>
          </a:p>
          <a:p>
            <a:pPr lvl="1"/>
            <a:r>
              <a:rPr lang="en-US" b="0" dirty="0"/>
              <a:t>Meet all the requirements of required functionality</a:t>
            </a:r>
          </a:p>
          <a:p>
            <a:pPr lvl="1"/>
            <a:r>
              <a:rPr lang="en-US" b="0" dirty="0"/>
              <a:t>Add a second channel (in green).</a:t>
            </a:r>
          </a:p>
          <a:p>
            <a:pPr lvl="1"/>
            <a:r>
              <a:rPr lang="en-US" b="0" dirty="0"/>
              <a:t>Integrate the button </a:t>
            </a:r>
            <a:r>
              <a:rPr lang="en-US" b="0" dirty="0" err="1"/>
              <a:t>debouncing</a:t>
            </a:r>
            <a:r>
              <a:rPr lang="en-US" b="0" dirty="0"/>
              <a:t> strategy in HW #</a:t>
            </a:r>
            <a:r>
              <a:rPr lang="en-US" b="0" dirty="0" smtClean="0"/>
              <a:t>7 (or another equivalent </a:t>
            </a:r>
            <a:r>
              <a:rPr lang="en-US" b="0" dirty="0" err="1" smtClean="0"/>
              <a:t>debouncing</a:t>
            </a:r>
            <a:r>
              <a:rPr lang="en-US" b="0" dirty="0" smtClean="0"/>
              <a:t> method) </a:t>
            </a:r>
            <a:r>
              <a:rPr lang="en-US" b="0" dirty="0"/>
              <a:t>to </a:t>
            </a:r>
            <a:r>
              <a:rPr lang="en-US" b="0" dirty="0" err="1"/>
              <a:t>debounce</a:t>
            </a:r>
            <a:r>
              <a:rPr lang="en-US" b="0" dirty="0"/>
              <a:t> the buttons controlling the trigger time and trigger </a:t>
            </a:r>
            <a:r>
              <a:rPr lang="en-US" b="0" dirty="0" smtClean="0"/>
              <a:t>voltage</a:t>
            </a:r>
            <a:r>
              <a:rPr lang="en-US" b="0" dirty="0"/>
              <a:t>.</a:t>
            </a:r>
          </a:p>
          <a:p>
            <a:pPr lvl="1"/>
            <a:r>
              <a:rPr lang="en-US" b="0" dirty="0"/>
              <a:t>Move the cursors on the screen</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24</a:t>
            </a:fld>
            <a:endParaRPr lang="en-US" dirty="0">
              <a:solidFill>
                <a:srgbClr val="000000"/>
              </a:solidFill>
            </a:endParaRPr>
          </a:p>
        </p:txBody>
      </p:sp>
    </p:spTree>
    <p:extLst>
      <p:ext uri="{BB962C8B-B14F-4D97-AF65-F5344CB8AC3E}">
        <p14:creationId xmlns:p14="http://schemas.microsoft.com/office/powerpoint/2010/main" val="363392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A-Level Functionality</a:t>
            </a:r>
            <a:endParaRPr lang="en-US" dirty="0"/>
          </a:p>
        </p:txBody>
      </p:sp>
      <p:sp>
        <p:nvSpPr>
          <p:cNvPr id="4" name="Content Placeholder 3"/>
          <p:cNvSpPr>
            <a:spLocks noGrp="1"/>
          </p:cNvSpPr>
          <p:nvPr>
            <p:ph idx="1"/>
          </p:nvPr>
        </p:nvSpPr>
        <p:spPr/>
        <p:txBody>
          <a:bodyPr/>
          <a:lstStyle/>
          <a:p>
            <a:r>
              <a:rPr lang="en-US" dirty="0"/>
              <a:t>A-level </a:t>
            </a:r>
            <a:r>
              <a:rPr lang="en-US" dirty="0" smtClean="0"/>
              <a:t>Functionality</a:t>
            </a:r>
            <a:endParaRPr lang="en-US" dirty="0"/>
          </a:p>
          <a:p>
            <a:pPr lvl="1"/>
            <a:r>
              <a:rPr lang="en-US" b="0" dirty="0"/>
              <a:t>Meet all the requirements of B-level functionality.</a:t>
            </a:r>
          </a:p>
          <a:p>
            <a:pPr lvl="1"/>
            <a:r>
              <a:rPr lang="en-US" b="0" dirty="0"/>
              <a:t>Use the trigger voltage marker to establish the actual trigger voltage used to capture the waveform. As the trigger is moved up and down, you should see the point at which the waveform intersects the left side of the screen change.</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25</a:t>
            </a:fld>
            <a:endParaRPr lang="en-US" dirty="0">
              <a:solidFill>
                <a:srgbClr val="000000"/>
              </a:solidFill>
            </a:endParaRPr>
          </a:p>
        </p:txBody>
      </p:sp>
    </p:spTree>
    <p:extLst>
      <p:ext uri="{BB962C8B-B14F-4D97-AF65-F5344CB8AC3E}">
        <p14:creationId xmlns:p14="http://schemas.microsoft.com/office/powerpoint/2010/main" val="517968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b="0" dirty="0"/>
              <a:t>All your work in this lab is to be submitted using </a:t>
            </a:r>
            <a:r>
              <a:rPr lang="en-US" b="0" dirty="0" err="1"/>
              <a:t>Bitbucket</a:t>
            </a:r>
            <a:r>
              <a:rPr lang="en-US" b="0" dirty="0"/>
              <a:t>. The main part of the lab is your README, documenting your design. Your README must include the following</a:t>
            </a:r>
            <a:r>
              <a:rPr lang="en-US" b="0" dirty="0" smtClean="0"/>
              <a:t>:</a:t>
            </a:r>
          </a:p>
          <a:p>
            <a:pPr lvl="1"/>
            <a:r>
              <a:rPr lang="en-US" dirty="0" smtClean="0"/>
              <a:t>Introduction</a:t>
            </a:r>
            <a:r>
              <a:rPr lang="en-US" b="0" dirty="0"/>
              <a:t> - Provide a brief overview of the problem.</a:t>
            </a:r>
          </a:p>
          <a:p>
            <a:pPr lvl="1"/>
            <a:r>
              <a:rPr lang="en-US" dirty="0"/>
              <a:t>Implementation</a:t>
            </a:r>
            <a:r>
              <a:rPr lang="en-US" b="0" dirty="0"/>
              <a:t> - Provide block-diagram of your solution using the </a:t>
            </a:r>
            <a:r>
              <a:rPr lang="en-US" dirty="0"/>
              <a:t>signal names in your code</a:t>
            </a:r>
            <a:r>
              <a:rPr lang="en-US" b="0" dirty="0"/>
              <a:t>. The block diagram given above is somewhat incomplete, so make sure to include corrections to it. For each module that you built, explain its overall purpose, inputs, outputs, and behavior. Include all your </a:t>
            </a:r>
            <a:r>
              <a:rPr lang="en-US" b="0" dirty="0" err="1"/>
              <a:t>vhdl</a:t>
            </a:r>
            <a:r>
              <a:rPr lang="en-US" b="0" dirty="0"/>
              <a:t> files (code and </a:t>
            </a:r>
            <a:r>
              <a:rPr lang="en-US" b="0" dirty="0" err="1"/>
              <a:t>testbench</a:t>
            </a:r>
            <a:r>
              <a:rPr lang="en-US" b="0" dirty="0"/>
              <a:t>), </a:t>
            </a:r>
            <a:r>
              <a:rPr lang="en-US" b="0" dirty="0" err="1"/>
              <a:t>wcfg</a:t>
            </a:r>
            <a:r>
              <a:rPr lang="en-US" b="0" dirty="0"/>
              <a:t> file, and bit files. Put these in a folder called "code</a:t>
            </a:r>
            <a:r>
              <a:rPr lang="en-US" b="0" dirty="0" smtClean="0"/>
              <a:t>".</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26</a:t>
            </a:fld>
            <a:endParaRPr lang="en-US" dirty="0">
              <a:solidFill>
                <a:srgbClr val="000000"/>
              </a:solidFill>
            </a:endParaRPr>
          </a:p>
        </p:txBody>
      </p:sp>
    </p:spTree>
    <p:extLst>
      <p:ext uri="{BB962C8B-B14F-4D97-AF65-F5344CB8AC3E}">
        <p14:creationId xmlns:p14="http://schemas.microsoft.com/office/powerpoint/2010/main" val="1518157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Test/Debug</a:t>
            </a:r>
            <a:r>
              <a:rPr lang="en-US" b="0" dirty="0"/>
              <a:t> - Briefly describe the methods used to verify system functionality.</a:t>
            </a:r>
          </a:p>
          <a:p>
            <a:pPr lvl="1"/>
            <a:r>
              <a:rPr lang="en-US" b="0" dirty="0"/>
              <a:t>List the major problems you encountered and how you fixed them. This should cover all the problems you encountered in the lab and how you fixed them. Break each problem and solution into separate paragraphs</a:t>
            </a:r>
            <a:r>
              <a:rPr lang="en-US" b="0" dirty="0" smtClean="0"/>
              <a:t>.</a:t>
            </a:r>
          </a:p>
          <a:p>
            <a:pPr lvl="1"/>
            <a:r>
              <a:rPr lang="en-US" strike="sngStrike" dirty="0" smtClean="0"/>
              <a:t>Capability</a:t>
            </a:r>
            <a:r>
              <a:rPr lang="en-US" b="0" strike="sngStrike" dirty="0" smtClean="0"/>
              <a:t> - Well you have built a oscilloscope, what are its capabilities?</a:t>
            </a:r>
          </a:p>
          <a:p>
            <a:pPr lvl="2"/>
            <a:r>
              <a:rPr lang="en-US" b="0" strike="sngStrike" dirty="0" smtClean="0"/>
              <a:t>The horizontal axis represents time. There are 10 major divisions on the display; how long does each major division represent?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27</a:t>
            </a:fld>
            <a:endParaRPr lang="en-US" dirty="0">
              <a:solidFill>
                <a:srgbClr val="000000"/>
              </a:solidFill>
            </a:endParaRPr>
          </a:p>
        </p:txBody>
      </p:sp>
    </p:spTree>
    <p:extLst>
      <p:ext uri="{BB962C8B-B14F-4D97-AF65-F5344CB8AC3E}">
        <p14:creationId xmlns:p14="http://schemas.microsoft.com/office/powerpoint/2010/main" val="1946831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2</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Capability Continued</a:t>
            </a:r>
            <a:r>
              <a:rPr lang="en-US" b="0" dirty="0"/>
              <a:t> </a:t>
            </a:r>
            <a:r>
              <a:rPr lang="en-US" b="0" dirty="0" smtClean="0"/>
              <a:t>-</a:t>
            </a:r>
            <a:endParaRPr lang="en-US" b="0" dirty="0"/>
          </a:p>
          <a:p>
            <a:pPr lvl="2"/>
            <a:r>
              <a:rPr lang="en-US" b="0" strike="sngStrike" dirty="0" smtClean="0"/>
              <a:t>Each </a:t>
            </a:r>
            <a:r>
              <a:rPr lang="en-US" b="0" strike="sngStrike" dirty="0"/>
              <a:t>major time division is split into 4 minor division, how long does each minor division represent?</a:t>
            </a:r>
          </a:p>
          <a:p>
            <a:pPr lvl="2"/>
            <a:r>
              <a:rPr lang="en-US" b="0" strike="sngStrike" dirty="0"/>
              <a:t>Generate a sine wave that can be fully captured on your display (like the yellow channel in the image at the top of this web page). record its height in major and minor vertical divisions. Measure this same audio output using the break out audio cable. Record the peak-to-peak voltage. Compute the number of volts in each major and minor vertical division</a:t>
            </a:r>
            <a:r>
              <a:rPr lang="en-US" b="0" strike="sngStrike" dirty="0" smtClean="0"/>
              <a:t>.</a:t>
            </a:r>
            <a:endParaRPr lang="en-US" b="0" strike="sngStrike"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28</a:t>
            </a:fld>
            <a:endParaRPr lang="en-US" dirty="0">
              <a:solidFill>
                <a:srgbClr val="000000"/>
              </a:solidFill>
            </a:endParaRPr>
          </a:p>
        </p:txBody>
      </p:sp>
    </p:spTree>
    <p:extLst>
      <p:ext uri="{BB962C8B-B14F-4D97-AF65-F5344CB8AC3E}">
        <p14:creationId xmlns:p14="http://schemas.microsoft.com/office/powerpoint/2010/main" val="3225320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 Requirements</a:t>
            </a:r>
            <a:br>
              <a:rPr lang="en-US" dirty="0" smtClean="0"/>
            </a:br>
            <a:r>
              <a:rPr lang="en-US" dirty="0" smtClean="0"/>
              <a:t>Turn In </a:t>
            </a:r>
            <a:r>
              <a:rPr lang="en-US" dirty="0" err="1" smtClean="0"/>
              <a:t>Cont</a:t>
            </a:r>
            <a:r>
              <a:rPr lang="en-US" dirty="0" smtClean="0"/>
              <a:t> 3</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dirty="0" smtClean="0"/>
              <a:t>Capability Continued</a:t>
            </a:r>
            <a:r>
              <a:rPr lang="en-US" b="0" dirty="0"/>
              <a:t> </a:t>
            </a:r>
            <a:r>
              <a:rPr lang="en-US" b="0" dirty="0" smtClean="0"/>
              <a:t>-</a:t>
            </a:r>
            <a:endParaRPr lang="en-US" b="0" dirty="0"/>
          </a:p>
          <a:p>
            <a:pPr lvl="2"/>
            <a:r>
              <a:rPr lang="en-US" b="0" strike="sngStrike" dirty="0" smtClean="0"/>
              <a:t>Starting </a:t>
            </a:r>
            <a:r>
              <a:rPr lang="en-US" b="0" strike="sngStrike" dirty="0"/>
              <a:t>at address 0, how long does it take to fill the entire memory with audio samples (coming in at 48kHz)?</a:t>
            </a:r>
          </a:p>
          <a:p>
            <a:pPr lvl="2"/>
            <a:r>
              <a:rPr lang="en-US" b="0" strike="sngStrike" dirty="0"/>
              <a:t>How long does it take to completely draw the display once?</a:t>
            </a:r>
          </a:p>
          <a:p>
            <a:pPr lvl="2"/>
            <a:r>
              <a:rPr lang="en-US" b="0" strike="sngStrike" dirty="0"/>
              <a:t>The question is likely relevant to Lab 3 - how long is the </a:t>
            </a:r>
            <a:r>
              <a:rPr lang="en-US" b="0" strike="sngStrike" dirty="0" err="1"/>
              <a:t>vsynch</a:t>
            </a:r>
            <a:r>
              <a:rPr lang="en-US" b="0" strike="sngStrike" dirty="0"/>
              <a:t> signal held low?</a:t>
            </a:r>
          </a:p>
          <a:p>
            <a:pPr lvl="1"/>
            <a:r>
              <a:rPr lang="en-US" dirty="0"/>
              <a:t>Conclusion</a:t>
            </a:r>
            <a:r>
              <a:rPr lang="en-US" b="0" dirty="0"/>
              <a:t> - Explain what your learned from this lab and what changes you would recommend in future years to this lab or the lectures leading up to this lab.</a:t>
            </a:r>
          </a:p>
          <a:p>
            <a:pPr lvl="1"/>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29</a:t>
            </a:fld>
            <a:endParaRPr lang="en-US" dirty="0">
              <a:solidFill>
                <a:srgbClr val="000000"/>
              </a:solidFill>
            </a:endParaRPr>
          </a:p>
        </p:txBody>
      </p:sp>
    </p:spTree>
    <p:extLst>
      <p:ext uri="{BB962C8B-B14F-4D97-AF65-F5344CB8AC3E}">
        <p14:creationId xmlns:p14="http://schemas.microsoft.com/office/powerpoint/2010/main" val="405059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Lab 2 – Data Acquisition, Storage and Display</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Lab Overview</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Lab Overview - Integrate </a:t>
            </a:r>
            <a:r>
              <a:rPr lang="en-US" b="0" dirty="0"/>
              <a:t>the video display controller developed in Lab 1 with the audio codec on the </a:t>
            </a:r>
            <a:r>
              <a:rPr lang="en-US" b="0" dirty="0" err="1" smtClean="0"/>
              <a:t>Nexys</a:t>
            </a:r>
            <a:r>
              <a:rPr lang="en-US" b="0" dirty="0" smtClean="0"/>
              <a:t> Video board </a:t>
            </a:r>
            <a:r>
              <a:rPr lang="en-US" b="0" dirty="0"/>
              <a:t>to build a basic 2-channel oscilloscope. </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pic>
        <p:nvPicPr>
          <p:cNvPr id="1026" name="Picture 2" descr="http://ece.ninja/383/lab/lab2/img/comple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991" y="2741684"/>
            <a:ext cx="5486649" cy="40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96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pic>
        <p:nvPicPr>
          <p:cNvPr id="1028" name="Picture 4" descr="http://ece.ninja/383/lab/lab2/img/lab2Connection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48369"/>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72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198571"/>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11" name="Picture 4" descr="https://reference.digilentinc.com/_media/reference/programmable-logic/nexys-video/nexys-vide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25" y="1608170"/>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5240751" y="5158855"/>
            <a:ext cx="1050878" cy="98264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endParaRPr lang="en-US" sz="1400" dirty="0" smtClean="0">
              <a:solidFill>
                <a:srgbClr val="FF0000"/>
              </a:solidFill>
              <a:latin typeface="Arial" pitchFamily="34" charset="0"/>
            </a:endParaRPr>
          </a:p>
          <a:p>
            <a:pPr eaLnBrk="0" hangingPunct="0">
              <a:spcBef>
                <a:spcPct val="0"/>
              </a:spcBef>
            </a:pPr>
            <a:r>
              <a:rPr lang="en-US" sz="2000" dirty="0" smtClean="0">
                <a:solidFill>
                  <a:srgbClr val="FF0000"/>
                </a:solidFill>
                <a:latin typeface="Arial" pitchFamily="34" charset="0"/>
              </a:rPr>
              <a:t>	       Buttons</a:t>
            </a:r>
            <a:endParaRPr lang="en-US" sz="2000" dirty="0">
              <a:solidFill>
                <a:srgbClr val="FF0000"/>
              </a:solidFill>
              <a:latin typeface="Arial" pitchFamily="34" charset="0"/>
            </a:endParaRPr>
          </a:p>
        </p:txBody>
      </p:sp>
      <p:sp>
        <p:nvSpPr>
          <p:cNvPr id="7" name="Oval 6"/>
          <p:cNvSpPr/>
          <p:nvPr/>
        </p:nvSpPr>
        <p:spPr bwMode="auto">
          <a:xfrm>
            <a:off x="2101764" y="2322401"/>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Power		         </a:t>
            </a:r>
            <a:endParaRPr lang="en-US" sz="2000" dirty="0">
              <a:solidFill>
                <a:srgbClr val="FF0000"/>
              </a:solidFill>
              <a:latin typeface="Arial" pitchFamily="34" charset="0"/>
            </a:endParaRPr>
          </a:p>
        </p:txBody>
      </p:sp>
      <p:sp>
        <p:nvSpPr>
          <p:cNvPr id="8" name="Oval 7"/>
          <p:cNvSpPr/>
          <p:nvPr/>
        </p:nvSpPr>
        <p:spPr bwMode="auto">
          <a:xfrm>
            <a:off x="3152642" y="177876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HDMI Out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9" name="Oval 8"/>
          <p:cNvSpPr/>
          <p:nvPr/>
        </p:nvSpPr>
        <p:spPr bwMode="auto">
          <a:xfrm>
            <a:off x="2224604" y="565017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USB </a:t>
            </a:r>
            <a:r>
              <a:rPr lang="en-US" sz="2000" dirty="0" err="1" smtClean="0">
                <a:solidFill>
                  <a:srgbClr val="FF0000"/>
                </a:solidFill>
                <a:latin typeface="Arial" pitchFamily="34" charset="0"/>
              </a:rPr>
              <a:t>Prog</a:t>
            </a:r>
            <a:r>
              <a:rPr lang="en-US" sz="2000" dirty="0">
                <a:solidFill>
                  <a:srgbClr val="FF0000"/>
                </a:solidFill>
                <a:latin typeface="Arial" pitchFamily="34" charset="0"/>
              </a:rPr>
              <a:t>		</a:t>
            </a:r>
          </a:p>
        </p:txBody>
      </p:sp>
      <p:sp>
        <p:nvSpPr>
          <p:cNvPr id="10" name="Oval 9"/>
          <p:cNvSpPr/>
          <p:nvPr/>
        </p:nvSpPr>
        <p:spPr bwMode="auto">
          <a:xfrm>
            <a:off x="5445477" y="3166278"/>
            <a:ext cx="477650" cy="41855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2000" dirty="0" smtClean="0">
                <a:solidFill>
                  <a:srgbClr val="FF0000"/>
                </a:solidFill>
                <a:latin typeface="Arial" pitchFamily="34" charset="0"/>
              </a:rPr>
              <a:t>	    CPU Reset</a:t>
            </a:r>
            <a:endParaRPr lang="en-US" sz="2000" dirty="0">
              <a:solidFill>
                <a:srgbClr val="FF0000"/>
              </a:solidFill>
              <a:latin typeface="Arial" pitchFamily="34" charset="0"/>
            </a:endParaRPr>
          </a:p>
        </p:txBody>
      </p:sp>
      <p:sp>
        <p:nvSpPr>
          <p:cNvPr id="12" name="Oval 11"/>
          <p:cNvSpPr/>
          <p:nvPr/>
        </p:nvSpPr>
        <p:spPr bwMode="auto">
          <a:xfrm>
            <a:off x="5088403" y="1781036"/>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Audio </a:t>
            </a:r>
          </a:p>
          <a:p>
            <a:pPr algn="ctr" eaLnBrk="0" hangingPunct="0">
              <a:spcBef>
                <a:spcPct val="0"/>
              </a:spcBef>
            </a:pPr>
            <a:r>
              <a:rPr lang="en-US" sz="2000" dirty="0" smtClean="0">
                <a:solidFill>
                  <a:srgbClr val="FF0000"/>
                </a:solidFill>
                <a:latin typeface="Arial" pitchFamily="34" charset="0"/>
              </a:rPr>
              <a:t>Input </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3" name="Oval 12"/>
          <p:cNvSpPr/>
          <p:nvPr/>
        </p:nvSpPr>
        <p:spPr bwMode="auto">
          <a:xfrm>
            <a:off x="5735610" y="1783308"/>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 Audio</a:t>
            </a:r>
          </a:p>
          <a:p>
            <a:pPr algn="ctr" eaLnBrk="0" hangingPunct="0">
              <a:spcBef>
                <a:spcPct val="0"/>
              </a:spcBef>
            </a:pPr>
            <a:r>
              <a:rPr lang="en-US" sz="2000" dirty="0" smtClean="0">
                <a:solidFill>
                  <a:srgbClr val="FF0000"/>
                </a:solidFill>
                <a:latin typeface="Arial" pitchFamily="34" charset="0"/>
              </a:rPr>
              <a:t>  Output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4" name="Oval 13"/>
          <p:cNvSpPr/>
          <p:nvPr/>
        </p:nvSpPr>
        <p:spPr bwMode="auto">
          <a:xfrm>
            <a:off x="2047171" y="387142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1400" dirty="0" smtClean="0">
                <a:solidFill>
                  <a:srgbClr val="FF0000"/>
                </a:solidFill>
                <a:latin typeface="Arial" pitchFamily="34" charset="0"/>
              </a:rPr>
              <a:t>JB </a:t>
            </a:r>
            <a:r>
              <a:rPr lang="en-US" sz="1400" dirty="0">
                <a:solidFill>
                  <a:srgbClr val="FF0000"/>
                </a:solidFill>
                <a:latin typeface="Arial" pitchFamily="34" charset="0"/>
              </a:rPr>
              <a:t>PMOD		               </a:t>
            </a:r>
          </a:p>
          <a:p>
            <a:pPr algn="r" eaLnBrk="0" hangingPunct="0">
              <a:spcBef>
                <a:spcPct val="0"/>
              </a:spcBef>
            </a:pPr>
            <a:r>
              <a:rPr lang="en-US" sz="1400" dirty="0" smtClean="0">
                <a:solidFill>
                  <a:srgbClr val="FF0000"/>
                </a:solidFill>
                <a:latin typeface="Arial" pitchFamily="34" charset="0"/>
              </a:rPr>
              <a:t>Connector	                 </a:t>
            </a:r>
          </a:p>
          <a:p>
            <a:pPr algn="r" eaLnBrk="0" hangingPunct="0">
              <a:spcBef>
                <a:spcPct val="0"/>
              </a:spcBef>
            </a:pPr>
            <a:r>
              <a:rPr lang="en-US" sz="1400" dirty="0" smtClean="0">
                <a:solidFill>
                  <a:srgbClr val="FF0000"/>
                </a:solidFill>
                <a:latin typeface="Arial" pitchFamily="34" charset="0"/>
              </a:rPr>
              <a:t>For Test Signals                 </a:t>
            </a:r>
            <a:endParaRPr lang="en-US" sz="1400" dirty="0">
              <a:solidFill>
                <a:srgbClr val="FF0000"/>
              </a:solidFill>
              <a:latin typeface="Arial" pitchFamily="34" charset="0"/>
            </a:endParaRPr>
          </a:p>
        </p:txBody>
      </p:sp>
    </p:spTree>
    <p:extLst>
      <p:ext uri="{BB962C8B-B14F-4D97-AF65-F5344CB8AC3E}">
        <p14:creationId xmlns:p14="http://schemas.microsoft.com/office/powerpoint/2010/main" val="2541485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3074" name="Picture 2" descr="http://ece.ninja/383/lab/lab2/img/lab2Arch.gif"/>
          <p:cNvPicPr>
            <a:picLocks noChangeAspect="1" noChangeArrowheads="1"/>
          </p:cNvPicPr>
          <p:nvPr/>
        </p:nvPicPr>
        <p:blipFill rotWithShape="1">
          <a:blip r:embed="rId2">
            <a:extLst>
              <a:ext uri="{28A0092B-C50C-407E-A947-70E740481C1C}">
                <a14:useLocalDpi xmlns:a14="http://schemas.microsoft.com/office/drawing/2010/main" val="0"/>
              </a:ext>
            </a:extLst>
          </a:blip>
          <a:srcRect l="1154" t="3506" r="4064" b="6009"/>
          <a:stretch/>
        </p:blipFill>
        <p:spPr bwMode="auto">
          <a:xfrm>
            <a:off x="-56271" y="872197"/>
            <a:ext cx="9242475" cy="598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50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8921" y="1450014"/>
            <a:ext cx="8538226" cy="5308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3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ADAU1761 </a:t>
            </a:r>
            <a:r>
              <a:rPr lang="en-US" dirty="0" err="1"/>
              <a:t>SigmaDSP</a:t>
            </a:r>
            <a:r>
              <a:rPr lang="en-US" dirty="0"/>
              <a:t> </a:t>
            </a:r>
            <a:r>
              <a:rPr lang="en-US" dirty="0" smtClean="0"/>
              <a:t>Audio Codec</a:t>
            </a:r>
            <a:endParaRPr lang="en-US" dirty="0"/>
          </a:p>
        </p:txBody>
      </p:sp>
      <p:sp>
        <p:nvSpPr>
          <p:cNvPr id="4" name="Content Placeholder 3"/>
          <p:cNvSpPr>
            <a:spLocks noGrp="1"/>
          </p:cNvSpPr>
          <p:nvPr>
            <p:ph idx="1"/>
          </p:nvPr>
        </p:nvSpPr>
        <p:spPr>
          <a:xfrm>
            <a:off x="581736" y="1523052"/>
            <a:ext cx="8131175" cy="4324350"/>
          </a:xfrm>
        </p:spPr>
        <p:txBody>
          <a:bodyPr/>
          <a:lstStyle/>
          <a:p>
            <a:r>
              <a:rPr lang="it-IT" b="0" dirty="0" smtClean="0"/>
              <a:t>Analog Devices ADAU1761 </a:t>
            </a:r>
            <a:r>
              <a:rPr lang="it-IT" b="0" dirty="0"/>
              <a:t>SigmaDSP </a:t>
            </a:r>
            <a:r>
              <a:rPr lang="it-IT" b="0" dirty="0" smtClean="0"/>
              <a:t>Audio Codec</a:t>
            </a:r>
            <a:r>
              <a:rPr lang="it-IT" b="0" dirty="0"/>
              <a:t>.  </a:t>
            </a:r>
            <a:endParaRPr lang="it-IT" b="0" dirty="0" smtClean="0"/>
          </a:p>
          <a:p>
            <a:pPr lvl="1"/>
            <a:r>
              <a:rPr lang="it-IT" sz="1400" b="0" dirty="0" smtClean="0">
                <a:hlinkClick r:id="rId2"/>
              </a:rPr>
              <a:t>http</a:t>
            </a:r>
            <a:r>
              <a:rPr lang="it-IT" sz="1400" b="0" dirty="0">
                <a:hlinkClick r:id="rId2"/>
              </a:rPr>
              <a:t>://</a:t>
            </a:r>
            <a:r>
              <a:rPr lang="it-IT" sz="1400" b="0" dirty="0" smtClean="0">
                <a:hlinkClick r:id="rId2"/>
              </a:rPr>
              <a:t>www.analog.com/media/en/technical-documentation/data-sheets/ADAU1761.pdf</a:t>
            </a:r>
            <a:endParaRPr lang="it-IT" sz="1400" b="0" dirty="0"/>
          </a:p>
          <a:p>
            <a:r>
              <a:rPr lang="en-US" b="0" dirty="0" smtClean="0"/>
              <a:t>1. Loop back </a:t>
            </a:r>
            <a:r>
              <a:rPr lang="en-US" b="0" dirty="0" err="1" smtClean="0"/>
              <a:t>L_bus_out</a:t>
            </a:r>
            <a:r>
              <a:rPr lang="en-US" b="0" dirty="0" smtClean="0"/>
              <a:t> and </a:t>
            </a:r>
            <a:r>
              <a:rPr lang="en-US" b="0" dirty="0" err="1" smtClean="0"/>
              <a:t>R_bus_out</a:t>
            </a:r>
            <a:r>
              <a:rPr lang="en-US" b="0" dirty="0"/>
              <a:t> </a:t>
            </a:r>
            <a:r>
              <a:rPr lang="en-US" b="0" dirty="0" smtClean="0"/>
              <a:t>and listen on the HP_OUT Jack</a:t>
            </a:r>
          </a:p>
          <a:p>
            <a:pPr marL="403225" lvl="1" indent="0">
              <a:buNone/>
            </a:pPr>
            <a:r>
              <a:rPr lang="en-US" sz="1600" b="0" dirty="0"/>
              <a:t> process (</a:t>
            </a:r>
            <a:r>
              <a:rPr lang="en-US" sz="1600" b="0" dirty="0" err="1"/>
              <a:t>clk</a:t>
            </a:r>
            <a:r>
              <a:rPr lang="en-US" sz="1600" b="0" dirty="0"/>
              <a:t>)</a:t>
            </a:r>
          </a:p>
          <a:p>
            <a:pPr marL="403225" lvl="1" indent="0">
              <a:buNone/>
            </a:pPr>
            <a:r>
              <a:rPr lang="en-US" sz="1600" b="0" dirty="0"/>
              <a:t>    begin</a:t>
            </a:r>
          </a:p>
          <a:p>
            <a:pPr marL="403225" lvl="1" indent="0">
              <a:buNone/>
            </a:pPr>
            <a:r>
              <a:rPr lang="en-US" sz="1600" b="0" dirty="0"/>
              <a:t>	if (</a:t>
            </a:r>
            <a:r>
              <a:rPr lang="en-US" sz="1600" b="0" dirty="0" err="1"/>
              <a:t>rising_edge</a:t>
            </a:r>
            <a:r>
              <a:rPr lang="en-US" sz="1600" b="0" dirty="0"/>
              <a:t>(</a:t>
            </a:r>
            <a:r>
              <a:rPr lang="en-US" sz="1600" b="0" dirty="0" err="1"/>
              <a:t>clk</a:t>
            </a:r>
            <a:r>
              <a:rPr lang="en-US" sz="1600" b="0" dirty="0"/>
              <a:t>)) then</a:t>
            </a:r>
          </a:p>
          <a:p>
            <a:pPr marL="403225" lvl="1" indent="0">
              <a:buNone/>
            </a:pPr>
            <a:r>
              <a:rPr lang="en-US" sz="1600" b="0" dirty="0"/>
              <a:t>	    if </a:t>
            </a:r>
            <a:r>
              <a:rPr lang="en-US" sz="1600" b="0" dirty="0" err="1" smtClean="0"/>
              <a:t>reset_n</a:t>
            </a:r>
            <a:r>
              <a:rPr lang="en-US" sz="1600" b="0" dirty="0" smtClean="0"/>
              <a:t> </a:t>
            </a:r>
            <a:r>
              <a:rPr lang="en-US" sz="1600" b="0" dirty="0"/>
              <a:t>= '0' then</a:t>
            </a:r>
          </a:p>
          <a:p>
            <a:pPr marL="403225" lvl="1" indent="0">
              <a:buNone/>
            </a:pPr>
            <a:r>
              <a:rPr lang="en-US" sz="1600" b="0" dirty="0"/>
              <a:t>		</a:t>
            </a:r>
            <a:r>
              <a:rPr lang="en-US" sz="1600" b="0" dirty="0" err="1"/>
              <a:t>L_bus_in</a:t>
            </a:r>
            <a:r>
              <a:rPr lang="en-US" sz="1600" b="0" dirty="0"/>
              <a:t> &lt;= (others =&gt; '0');</a:t>
            </a:r>
          </a:p>
          <a:p>
            <a:pPr marL="403225" lvl="1" indent="0">
              <a:buNone/>
            </a:pPr>
            <a:r>
              <a:rPr lang="en-US" sz="1600" b="0" dirty="0"/>
              <a:t>		</a:t>
            </a:r>
            <a:r>
              <a:rPr lang="en-US" sz="1600" b="0" dirty="0" err="1"/>
              <a:t>R_bus_in</a:t>
            </a:r>
            <a:r>
              <a:rPr lang="en-US" sz="1600" b="0" dirty="0"/>
              <a:t> &lt;= (others =&gt; '0');				</a:t>
            </a:r>
          </a:p>
          <a:p>
            <a:pPr marL="403225" lvl="1" indent="0">
              <a:buNone/>
            </a:pPr>
            <a:r>
              <a:rPr lang="en-US" sz="1600" b="0" dirty="0"/>
              <a:t>	    </a:t>
            </a:r>
            <a:r>
              <a:rPr lang="en-US" sz="1600" b="0" dirty="0" err="1"/>
              <a:t>elsif</a:t>
            </a:r>
            <a:r>
              <a:rPr lang="en-US" sz="1600" b="0" dirty="0"/>
              <a:t>(ready = '1') then</a:t>
            </a:r>
          </a:p>
          <a:p>
            <a:pPr marL="403225" lvl="1" indent="0">
              <a:buNone/>
            </a:pPr>
            <a:r>
              <a:rPr lang="en-US" sz="1600" b="0" dirty="0"/>
              <a:t>		</a:t>
            </a:r>
            <a:r>
              <a:rPr lang="en-US" sz="1600" b="0" dirty="0" err="1"/>
              <a:t>L_bus_in</a:t>
            </a:r>
            <a:r>
              <a:rPr lang="en-US" sz="1600" b="0" dirty="0"/>
              <a:t> &lt;= </a:t>
            </a:r>
            <a:r>
              <a:rPr lang="en-US" sz="1600" b="0" dirty="0" err="1"/>
              <a:t>L_bus_out</a:t>
            </a:r>
            <a:r>
              <a:rPr lang="en-US" sz="1600" b="0" dirty="0"/>
              <a:t>;</a:t>
            </a:r>
          </a:p>
          <a:p>
            <a:pPr marL="403225" lvl="1" indent="0">
              <a:buNone/>
            </a:pPr>
            <a:r>
              <a:rPr lang="en-US" sz="1600" b="0" dirty="0"/>
              <a:t>		</a:t>
            </a:r>
            <a:r>
              <a:rPr lang="en-US" sz="1600" b="0" dirty="0" err="1"/>
              <a:t>R_bus_in</a:t>
            </a:r>
            <a:r>
              <a:rPr lang="en-US" sz="1600" b="0" dirty="0"/>
              <a:t> &lt;= </a:t>
            </a:r>
            <a:r>
              <a:rPr lang="en-US" sz="1600" b="0" dirty="0" err="1"/>
              <a:t>R_bus_out</a:t>
            </a:r>
            <a:r>
              <a:rPr lang="en-US" sz="1600" b="0" dirty="0"/>
              <a:t>;</a:t>
            </a:r>
          </a:p>
          <a:p>
            <a:pPr marL="403225" lvl="1" indent="0">
              <a:buNone/>
            </a:pPr>
            <a:r>
              <a:rPr lang="en-US" sz="1600" b="0" dirty="0"/>
              <a:t>	    end if;</a:t>
            </a:r>
          </a:p>
          <a:p>
            <a:pPr marL="403225" lvl="1" indent="0">
              <a:buNone/>
            </a:pPr>
            <a:r>
              <a:rPr lang="en-US" sz="1600" b="0" dirty="0"/>
              <a:t>	end if;</a:t>
            </a:r>
          </a:p>
          <a:p>
            <a:pPr marL="403225" lvl="1" indent="0">
              <a:buNone/>
            </a:pPr>
            <a:r>
              <a:rPr lang="en-US" sz="1600" b="0" dirty="0"/>
              <a:t>    end process;</a:t>
            </a: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05213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11831</TotalTime>
  <Words>1313</Words>
  <Application>Microsoft Office PowerPoint</Application>
  <PresentationFormat>On-screen Show (4:3)</PresentationFormat>
  <Paragraphs>262</Paragraphs>
  <Slides>29</Slides>
  <Notes>0</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Century Schoolbook</vt:lpstr>
      <vt:lpstr>Times New Roman</vt:lpstr>
      <vt:lpstr>Trebuchet MS</vt:lpstr>
      <vt:lpstr>Wingdings</vt:lpstr>
      <vt:lpstr>Office Theme</vt:lpstr>
      <vt:lpstr>1_Blank Presentation</vt:lpstr>
      <vt:lpstr>PowerPoint Presentation</vt:lpstr>
      <vt:lpstr>Lesson Outline</vt:lpstr>
      <vt:lpstr>Lab 2 – Data Acquisition, Storage and Display</vt:lpstr>
      <vt:lpstr>Lab 2 – Lab Overview</vt:lpstr>
      <vt:lpstr>Lab 2 – Connections</vt:lpstr>
      <vt:lpstr>Lab 2 – Connections</vt:lpstr>
      <vt:lpstr>Lab 2 – Architecture</vt:lpstr>
      <vt:lpstr>Lab 2 – Architecture</vt:lpstr>
      <vt:lpstr>Lab 2 – ADAU1761 SigmaDSP Audio Codec</vt:lpstr>
      <vt:lpstr>Lab 2 – ADAU1761 SigmaDSP Audio Codec</vt:lpstr>
      <vt:lpstr>Lab 2 – Datapath</vt:lpstr>
      <vt:lpstr>Lab 2 – Flag Register</vt:lpstr>
      <vt:lpstr>VHDL Package file </vt:lpstr>
      <vt:lpstr>VHDL Code</vt:lpstr>
      <vt:lpstr>Lab 2 – Generating Audio Waveforms</vt:lpstr>
      <vt:lpstr>Lab 2 – Requirements  Gate Check 1</vt:lpstr>
      <vt:lpstr>Lab 2 – Requirements  Gate Check 1</vt:lpstr>
      <vt:lpstr>Lab 2 – Requirements Gate Check 2</vt:lpstr>
      <vt:lpstr>Lab 2 – Requirements Gate Check 2 Cont</vt:lpstr>
      <vt:lpstr>Lab 2 – Requirements Required Functionality</vt:lpstr>
      <vt:lpstr>Lab 2 – Requirements Required Functionality Cont 1</vt:lpstr>
      <vt:lpstr>Lab 2 – Requirements Required Functionality Cont 2</vt:lpstr>
      <vt:lpstr>Lab 2 – Requirements Required Functionality Cont 3</vt:lpstr>
      <vt:lpstr>Lab 2 – Requirements B-Level Functionality</vt:lpstr>
      <vt:lpstr>Lab 2 – Requirements A-Level Functionality</vt:lpstr>
      <vt:lpstr>Lab 2 – Requirements Turn In</vt:lpstr>
      <vt:lpstr>Lab 2 – Requirements Turn In Cont 1</vt:lpstr>
      <vt:lpstr>Lab 2 – Requirements Turn In Cont 2</vt:lpstr>
      <vt:lpstr>Lab 2 – Requirements Turn In Cont 3</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York, George W Dr USAF USAFA USAFA/DFEC</cp:lastModifiedBy>
  <cp:revision>503</cp:revision>
  <cp:lastPrinted>2019-02-13T18:08:19Z</cp:lastPrinted>
  <dcterms:created xsi:type="dcterms:W3CDTF">2001-06-27T14:08:57Z</dcterms:created>
  <dcterms:modified xsi:type="dcterms:W3CDTF">2019-02-14T20:33:41Z</dcterms:modified>
</cp:coreProperties>
</file>