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7"/>
  </p:notesMasterIdLst>
  <p:handoutMasterIdLst>
    <p:handoutMasterId r:id="rId28"/>
  </p:handoutMasterIdLst>
  <p:sldIdLst>
    <p:sldId id="377" r:id="rId3"/>
    <p:sldId id="300" r:id="rId4"/>
    <p:sldId id="359" r:id="rId5"/>
    <p:sldId id="360" r:id="rId6"/>
    <p:sldId id="361" r:id="rId7"/>
    <p:sldId id="362" r:id="rId8"/>
    <p:sldId id="378" r:id="rId9"/>
    <p:sldId id="364" r:id="rId10"/>
    <p:sldId id="376" r:id="rId11"/>
    <p:sldId id="379" r:id="rId12"/>
    <p:sldId id="365" r:id="rId13"/>
    <p:sldId id="366" r:id="rId14"/>
    <p:sldId id="367" r:id="rId15"/>
    <p:sldId id="368" r:id="rId16"/>
    <p:sldId id="356" r:id="rId17"/>
    <p:sldId id="358" r:id="rId18"/>
    <p:sldId id="380" r:id="rId19"/>
    <p:sldId id="369" r:id="rId20"/>
    <p:sldId id="370" r:id="rId21"/>
    <p:sldId id="373" r:id="rId22"/>
    <p:sldId id="374" r:id="rId23"/>
    <p:sldId id="372" r:id="rId24"/>
    <p:sldId id="375" r:id="rId25"/>
    <p:sldId id="371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 March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3/8/2017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3/8/2017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23 - Direct Digital Synthesis</a:t>
            </a: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pl-PL" b="0" dirty="0" smtClean="0"/>
              <a:t>W7 </a:t>
            </a:r>
            <a:r>
              <a:rPr lang="pl-PL" b="0" dirty="0"/>
              <a:t>W6 W5 W4 W3 W2 W1 W0 . F7 F6 F5 F4 F3 F2 F1 </a:t>
            </a:r>
            <a:r>
              <a:rPr lang="en-US" b="0" dirty="0" smtClean="0"/>
              <a:t>F0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The 8 </a:t>
            </a:r>
            <a:r>
              <a:rPr lang="en-US" b="0" dirty="0"/>
              <a:t>W-bits represent the </a:t>
            </a:r>
            <a:r>
              <a:rPr lang="en-US" b="0" u="sng" dirty="0"/>
              <a:t>whole</a:t>
            </a:r>
            <a:r>
              <a:rPr lang="en-US" b="0" dirty="0"/>
              <a:t> </a:t>
            </a:r>
            <a:r>
              <a:rPr lang="en-US" b="0" dirty="0" smtClean="0"/>
              <a:t>portion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8 F-bits represent the </a:t>
            </a:r>
            <a:r>
              <a:rPr lang="en-US" b="0" u="sng" dirty="0"/>
              <a:t>fractional</a:t>
            </a:r>
            <a:r>
              <a:rPr lang="en-US" b="0" dirty="0"/>
              <a:t> </a:t>
            </a:r>
            <a:r>
              <a:rPr lang="en-US" b="0" dirty="0" smtClean="0"/>
              <a:t>portion</a:t>
            </a:r>
          </a:p>
          <a:p>
            <a:r>
              <a:rPr lang="en-US" b="0" dirty="0"/>
              <a:t>The resulting 16-bit number can be manipulated as a whole with some minor book keeping to keep track of the </a:t>
            </a:r>
            <a:r>
              <a:rPr lang="en-US" b="0" dirty="0" smtClean="0"/>
              <a:t>binary point </a:t>
            </a:r>
          </a:p>
          <a:p>
            <a:r>
              <a:rPr lang="en-US" b="0" dirty="0" smtClean="0"/>
              <a:t>This is Q8.8 format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an exercise determine the representation </a:t>
            </a:r>
            <a:r>
              <a:rPr lang="en-US" b="0" dirty="0" smtClean="0"/>
              <a:t>of: </a:t>
            </a:r>
          </a:p>
          <a:p>
            <a:pPr lvl="1"/>
            <a:r>
              <a:rPr lang="en-US" b="0" dirty="0" smtClean="0"/>
              <a:t>23.5 </a:t>
            </a:r>
            <a:r>
              <a:rPr lang="en-US" b="0" dirty="0"/>
              <a:t>and </a:t>
            </a:r>
            <a:r>
              <a:rPr lang="en-US" b="0" dirty="0" smtClean="0"/>
              <a:t>45.25 in Q8.8 format and then add them.</a:t>
            </a:r>
          </a:p>
          <a:p>
            <a:pPr marL="0" indent="0">
              <a:buNone/>
            </a:pPr>
            <a:r>
              <a:rPr lang="en-US" dirty="0" smtClean="0"/>
              <a:t>	00010111 10000000 </a:t>
            </a:r>
            <a:r>
              <a:rPr lang="en-US" dirty="0"/>
              <a:t>(23.5)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+</a:t>
            </a:r>
            <a:r>
              <a:rPr lang="en-US" dirty="0"/>
              <a:t>	</a:t>
            </a:r>
            <a:r>
              <a:rPr lang="en-US" dirty="0" smtClean="0"/>
              <a:t>00101101 01000000 </a:t>
            </a:r>
            <a:r>
              <a:rPr lang="en-US" dirty="0"/>
              <a:t>(45.25)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---------------------------------------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01000100 11000000 </a:t>
            </a:r>
            <a:r>
              <a:rPr lang="en-US" dirty="0"/>
              <a:t>(68.75)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What about the Binary Point?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 Multiplication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Assume </a:t>
            </a:r>
            <a:r>
              <a:rPr lang="en-US" b="0" dirty="0"/>
              <a:t>that 23 have a 4-bit representation where the </a:t>
            </a:r>
            <a:r>
              <a:rPr lang="en-US" b="0" dirty="0" smtClean="0"/>
              <a:t>binary point </a:t>
            </a:r>
            <a:r>
              <a:rPr lang="en-US" b="0" dirty="0"/>
              <a:t>resides in the middle of the number. </a:t>
            </a:r>
            <a:endParaRPr lang="en-US" b="0" dirty="0" smtClean="0"/>
          </a:p>
          <a:p>
            <a:r>
              <a:rPr lang="en-US" b="0" dirty="0" smtClean="0"/>
              <a:t>We </a:t>
            </a:r>
            <a:r>
              <a:rPr lang="en-US" b="0" dirty="0"/>
              <a:t>will multiply 3.25 and 1.25.</a:t>
            </a: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	 	1111 </a:t>
            </a:r>
            <a:r>
              <a:rPr lang="en-US" dirty="0"/>
              <a:t>(3.75)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     x </a:t>
            </a:r>
            <a:r>
              <a:rPr lang="en-US" dirty="0"/>
              <a:t>0101 (1.25)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		--------------------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1111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 0000 </a:t>
            </a:r>
          </a:p>
          <a:p>
            <a:pPr marL="0" indent="0">
              <a:buNone/>
            </a:pPr>
            <a:r>
              <a:rPr lang="en-US" dirty="0" smtClean="0"/>
              <a:t>	       1111</a:t>
            </a:r>
          </a:p>
          <a:p>
            <a:pPr marL="0" indent="0">
              <a:buNone/>
            </a:pPr>
            <a:r>
              <a:rPr lang="en-US" dirty="0" smtClean="0"/>
              <a:t>	  + </a:t>
            </a:r>
            <a:r>
              <a:rPr lang="en-US" dirty="0"/>
              <a:t>0000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--------------------- -----------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100.1011 </a:t>
            </a:r>
            <a:r>
              <a:rPr lang="en-US" dirty="0"/>
              <a:t>(4.6875)</a:t>
            </a:r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Multiplication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What if the multiplier is the wrong size?</a:t>
            </a:r>
          </a:p>
          <a:p>
            <a:r>
              <a:rPr lang="en-US" b="0" dirty="0"/>
              <a:t>Lets consider the multiplication of two 16-bit fixed point numbers (representing angles) WA:FA and WB:FB. </a:t>
            </a:r>
            <a:endParaRPr lang="en-US" b="0" dirty="0" smtClean="0"/>
          </a:p>
          <a:p>
            <a:r>
              <a:rPr lang="en-US" b="0" dirty="0" smtClean="0"/>
              <a:t>From </a:t>
            </a:r>
            <a:r>
              <a:rPr lang="en-US" b="0" dirty="0"/>
              <a:t>our discussion above the product requires 32-bits to represent. 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6" y="3780435"/>
            <a:ext cx="5081769" cy="2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Direct Digital Synthesis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Direct Digital Synthesis (DDS) is a technique to create periodic waveforms with very precise frequency control using a system with a fixed clock frequency</a:t>
            </a:r>
            <a:r>
              <a:rPr lang="en-US" b="0" dirty="0" smtClean="0"/>
              <a:t>. </a:t>
            </a:r>
          </a:p>
          <a:p>
            <a:r>
              <a:rPr lang="en-US" b="0" dirty="0" smtClean="0"/>
              <a:t>The periodic function is stored in a look-up table like the following for a sin wave.</a:t>
            </a:r>
          </a:p>
          <a:p>
            <a:endParaRPr lang="en-US" b="0" dirty="0" smtClean="0"/>
          </a:p>
          <a:p>
            <a:pPr marL="0" indent="0">
              <a:buNone/>
            </a:pPr>
            <a:r>
              <a:rPr lang="sv-SE" sz="1600" dirty="0"/>
              <a:t>int8 sin[64] </a:t>
            </a:r>
            <a:r>
              <a:rPr lang="sv-SE" sz="1600" dirty="0" smtClean="0"/>
              <a:t>= {</a:t>
            </a:r>
            <a:r>
              <a:rPr lang="sv-SE" sz="1600" dirty="0"/>
              <a:t>128,141,153,165,177,189,200,210,219,227,235,241,246,250,253,255, </a:t>
            </a:r>
            <a:r>
              <a:rPr lang="sv-SE" sz="1600" dirty="0" smtClean="0"/>
              <a:t>255,254,252,248,244,238,231,223,214,205,194,183,171,159,147,134, 122,109</a:t>
            </a:r>
            <a:r>
              <a:rPr lang="sv-SE" sz="1600" dirty="0"/>
              <a:t>, 97, 85, 73, 62, 51, 42, 33, 25, 18, 12, 8, 4, 2, 1, 1, 3, 6, 10, 15, 21, 29, 37, 46, 56, 67, 79, 91,103,115,128};</a:t>
            </a: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sv-SE" sz="1600" dirty="0" smtClean="0"/>
              <a:t>int8 sin[64] = {128,141,153,165,177,189,200,210,219,227,235,241,246,250,253,255, 255,254,252,248,244,238,231,223,214,205,194,183,171,159,147,134, 122,109, 97, 85, 73, 62, 51, 42, 33, 25, 18, 12, 8, 4, 2, 1, 1, 3, 6, 10, 15, 21, 29, 37, 46, 56, 67, 79, 91,103,115,128};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lvl="1"/>
            <a:endParaRPr lang="en-US" b="0" dirty="0">
              <a:solidFill>
                <a:srgbClr val="000000"/>
              </a:solidFill>
            </a:endParaRPr>
          </a:p>
          <a:p>
            <a:pPr lvl="1"/>
            <a:endParaRPr lang="en-US" b="0" dirty="0" smtClean="0">
              <a:solidFill>
                <a:srgbClr val="000000"/>
              </a:solidFill>
            </a:endParaRPr>
          </a:p>
          <a:p>
            <a:pPr lvl="0"/>
            <a:r>
              <a:rPr lang="en-US" b="0" dirty="0" smtClean="0">
                <a:solidFill>
                  <a:srgbClr val="000000"/>
                </a:solidFill>
              </a:rPr>
              <a:t>Table Length is a factor of 2^n (i.e. 2^6 = 64 samples). 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1" y="2586876"/>
            <a:ext cx="4807479" cy="34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Phase Increment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say that you could provide a new sample from the sin table at 48kHZ (through an interrupt) to the codec. </a:t>
            </a:r>
            <a:endParaRPr lang="en-US" b="0" dirty="0" smtClean="0"/>
          </a:p>
          <a:p>
            <a:r>
              <a:rPr lang="en-US" b="0" dirty="0" smtClean="0"/>
              <a:t>If </a:t>
            </a:r>
            <a:r>
              <a:rPr lang="en-US" b="0" dirty="0"/>
              <a:t>you incremented the pointer in the sin table by 1 on every </a:t>
            </a:r>
            <a:r>
              <a:rPr lang="en-US" b="0" dirty="0" smtClean="0"/>
              <a:t>interrupt. How long to get through the table? </a:t>
            </a:r>
          </a:p>
          <a:p>
            <a:pPr marL="406400" lvl="1" indent="0">
              <a:buNone/>
            </a:pPr>
            <a:r>
              <a:rPr lang="en-US" dirty="0" smtClean="0"/>
              <a:t>64*21uS = 1.3mS </a:t>
            </a:r>
          </a:p>
          <a:p>
            <a:pPr marL="406400" lvl="1" indent="0">
              <a:buNone/>
            </a:pPr>
            <a:r>
              <a:rPr lang="en-US" dirty="0" smtClean="0"/>
              <a:t>Generating a sine wave with a frequency of about 750Hz </a:t>
            </a:r>
          </a:p>
          <a:p>
            <a:r>
              <a:rPr lang="en-US" b="0" dirty="0" smtClean="0"/>
              <a:t>If you incremented the pointer in the sin table by 2 every interrupt. How long to get through the table?</a:t>
            </a:r>
          </a:p>
          <a:p>
            <a:pPr marL="403225" lvl="1" indent="0">
              <a:buNone/>
            </a:pPr>
            <a:r>
              <a:rPr lang="en-US" dirty="0" smtClean="0"/>
              <a:t>32*21uS </a:t>
            </a:r>
            <a:r>
              <a:rPr lang="en-US" dirty="0"/>
              <a:t>= </a:t>
            </a:r>
            <a:r>
              <a:rPr lang="en-US" dirty="0" smtClean="0"/>
              <a:t>0.65mS</a:t>
            </a:r>
          </a:p>
          <a:p>
            <a:pPr marL="403225" lvl="1" indent="0">
              <a:buNone/>
            </a:pPr>
            <a:r>
              <a:rPr lang="en-US" dirty="0" smtClean="0"/>
              <a:t>Generating </a:t>
            </a:r>
            <a:r>
              <a:rPr lang="en-US" dirty="0"/>
              <a:t>one period of the sine wave </a:t>
            </a:r>
            <a:r>
              <a:rPr lang="en-US" dirty="0" smtClean="0"/>
              <a:t>for </a:t>
            </a:r>
            <a:r>
              <a:rPr lang="en-US" dirty="0"/>
              <a:t>a frequency of about 1.5kHz.</a:t>
            </a: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Lab 3 </a:t>
            </a:r>
            <a:r>
              <a:rPr lang="en-US" dirty="0"/>
              <a:t>– </a:t>
            </a:r>
            <a:r>
              <a:rPr lang="en-US" dirty="0" err="1"/>
              <a:t>O’Scope</a:t>
            </a:r>
            <a:r>
              <a:rPr lang="en-US" dirty="0"/>
              <a:t> Control </a:t>
            </a:r>
            <a:r>
              <a:rPr lang="en-US" dirty="0" smtClean="0"/>
              <a:t>	 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Functionality </a:t>
            </a:r>
            <a:r>
              <a:rPr lang="en-US" dirty="0" smtClean="0"/>
              <a:t>Due COB </a:t>
            </a:r>
            <a:r>
              <a:rPr lang="en-US" dirty="0" smtClean="0"/>
              <a:t>Today, but I will give you until 2359 on Sunday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Write-up Due COB LSN 24 (after Spring Break)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Project Proposals Due BOC LSN 25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Fixed Point Arithmetic and Multiplication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Direct Digital Synthesis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Phase Increment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Using integer values for the increment we are limited to very coarse adjustments in the frequency</a:t>
            </a:r>
            <a:r>
              <a:rPr lang="en-US" b="0" dirty="0" smtClean="0"/>
              <a:t>.</a:t>
            </a:r>
          </a:p>
          <a:p>
            <a:r>
              <a:rPr lang="en-US" b="0" dirty="0"/>
              <a:t>For example how could you use this schema to generate a sin wave with frequency of </a:t>
            </a:r>
            <a:r>
              <a:rPr lang="en-US" b="0" dirty="0" smtClean="0"/>
              <a:t>1.0kHz?</a:t>
            </a:r>
            <a:endParaRPr lang="en-US" b="0" dirty="0"/>
          </a:p>
          <a:p>
            <a:r>
              <a:rPr lang="en-US" b="0" dirty="0" smtClean="0"/>
              <a:t>Well </a:t>
            </a:r>
            <a:r>
              <a:rPr lang="en-US" b="0" dirty="0"/>
              <a:t>you would need to increment the pointer in the sin table by 1.5 every 21uS. </a:t>
            </a:r>
            <a:endParaRPr lang="en-US" b="0" dirty="0" smtClean="0"/>
          </a:p>
          <a:p>
            <a:r>
              <a:rPr lang="en-US" b="0" dirty="0"/>
              <a:t> And surprisingly, you can easily accomplish this using a fixed point representation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fractional value is called the phase increment.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</a:t>
            </a:r>
            <a:r>
              <a:rPr lang="en-US" b="0" dirty="0" smtClean="0"/>
              <a:t>ets </a:t>
            </a:r>
            <a:r>
              <a:rPr lang="en-US" b="0" dirty="0"/>
              <a:t>look at how the phase increment, update rate, and size of the LUT are related to the output frequency. </a:t>
            </a:r>
            <a:endParaRPr lang="en-US" b="0" dirty="0" smtClean="0"/>
          </a:p>
          <a:p>
            <a:r>
              <a:rPr lang="en-US" dirty="0" smtClean="0"/>
              <a:t>1) Given a lookup table with 2^N values corresponding to one wavelength of a function. </a:t>
            </a:r>
          </a:p>
          <a:p>
            <a:r>
              <a:rPr lang="en-US" dirty="0" smtClean="0"/>
              <a:t>2</a:t>
            </a:r>
            <a:r>
              <a:rPr lang="en-US" dirty="0"/>
              <a:t>) Given a sampling rate or a play back rate of f </a:t>
            </a:r>
            <a:r>
              <a:rPr lang="en-US" dirty="0" smtClean="0"/>
              <a:t>updates/second</a:t>
            </a:r>
          </a:p>
          <a:p>
            <a:r>
              <a:rPr lang="en-US" dirty="0" smtClean="0"/>
              <a:t>3</a:t>
            </a:r>
            <a:r>
              <a:rPr lang="en-US" dirty="0"/>
              <a:t>) Given a phase increment x, which every 1/f is added to the index of the LUT.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</a:t>
            </a:r>
            <a:r>
              <a:rPr lang="en-US" baseline="-25000" dirty="0" smtClean="0"/>
              <a:t>s</a:t>
            </a:r>
            <a:r>
              <a:rPr lang="en-US" dirty="0" smtClean="0"/>
              <a:t> updates 	x </a:t>
            </a:r>
            <a:r>
              <a:rPr lang="en-US" dirty="0"/>
              <a:t>values </a:t>
            </a:r>
            <a:r>
              <a:rPr lang="en-US" dirty="0" smtClean="0"/>
              <a:t>	1 </a:t>
            </a:r>
            <a:r>
              <a:rPr lang="en-US" dirty="0"/>
              <a:t>cycle </a:t>
            </a:r>
            <a:r>
              <a:rPr lang="en-US" dirty="0" smtClean="0"/>
              <a:t>	   f*x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-------------- *  --------------  * -------------    	= ---- 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</a:t>
            </a:r>
            <a:r>
              <a:rPr lang="en-US" dirty="0"/>
              <a:t>second </a:t>
            </a:r>
            <a:r>
              <a:rPr lang="en-US" dirty="0" smtClean="0"/>
              <a:t>	update 	2^N values 	  2^N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Questions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Increment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>
              <a:tabLst>
                <a:tab pos="1377950" algn="l"/>
              </a:tabLst>
            </a:pPr>
            <a:r>
              <a:rPr lang="en-US" dirty="0" smtClean="0"/>
              <a:t>Given:	F</a:t>
            </a:r>
            <a:r>
              <a:rPr lang="en-US" baseline="-25000" dirty="0" smtClean="0"/>
              <a:t>s</a:t>
            </a:r>
            <a:r>
              <a:rPr lang="en-US" dirty="0" smtClean="0"/>
              <a:t> = 48 KHz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 	2</a:t>
            </a:r>
            <a:r>
              <a:rPr lang="en-US" baseline="30000" dirty="0" smtClean="0"/>
              <a:t>N</a:t>
            </a:r>
            <a:r>
              <a:rPr lang="en-US" dirty="0" smtClean="0"/>
              <a:t> = 1024</a:t>
            </a:r>
          </a:p>
          <a:p>
            <a:pPr marL="1377950" indent="-1377950">
              <a:buNone/>
              <a:tabLst>
                <a:tab pos="1377950" algn="l"/>
              </a:tabLst>
            </a:pPr>
            <a:r>
              <a:rPr lang="en-US" dirty="0" smtClean="0"/>
              <a:t>	Find x to generate 440 Hz as a 10.6 fixed </a:t>
            </a:r>
            <a:r>
              <a:rPr lang="en-US" smtClean="0"/>
              <a:t>point number?</a:t>
            </a:r>
            <a:endParaRPr lang="en-US" dirty="0" smtClean="0"/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 	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f</a:t>
            </a:r>
            <a:r>
              <a:rPr lang="en-US" baseline="-25000" dirty="0" smtClean="0"/>
              <a:t>s</a:t>
            </a:r>
            <a:r>
              <a:rPr lang="en-US" dirty="0" smtClean="0"/>
              <a:t> updates 	x values 	1 cycle 	   f*x </a:t>
            </a:r>
          </a:p>
          <a:p>
            <a:pPr marL="0" indent="0">
              <a:buNone/>
            </a:pPr>
            <a:r>
              <a:rPr lang="en-US" dirty="0" smtClean="0"/>
              <a:t>	-------------- *  --------------  * -------------    	= ---- </a:t>
            </a:r>
            <a:r>
              <a:rPr lang="en-US" dirty="0" err="1" smtClean="0"/>
              <a:t>hz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1 second 	update 	2^N values 	  2^N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Assuming </a:t>
            </a:r>
            <a:r>
              <a:rPr lang="en-US" b="0" dirty="0"/>
              <a:t>an update rate of 48kHz, a LUT with 1024 entries, and a phase increment of x, expressed as a 10.6 fixed point number. Answer the following questions</a:t>
            </a:r>
            <a:r>
              <a:rPr lang="en-US" b="0" dirty="0" smtClean="0"/>
              <a:t>.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maximum frequency we could </a:t>
            </a:r>
            <a:r>
              <a:rPr lang="en-US" sz="2400" b="0" dirty="0" smtClean="0"/>
              <a:t>generate?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minimum frequency we can </a:t>
            </a:r>
            <a:r>
              <a:rPr lang="en-US" sz="2400" b="0" dirty="0" smtClean="0"/>
              <a:t>generate?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is the smallest change in frequency we can make with the phase </a:t>
            </a:r>
            <a:r>
              <a:rPr lang="en-US" sz="2400" b="0" dirty="0" smtClean="0"/>
              <a:t>increment?</a:t>
            </a:r>
          </a:p>
          <a:p>
            <a:pPr lvl="1"/>
            <a:r>
              <a:rPr lang="en-US" sz="2400" b="0" dirty="0" smtClean="0"/>
              <a:t>What </a:t>
            </a:r>
            <a:r>
              <a:rPr lang="en-US" sz="2400" b="0" dirty="0"/>
              <a:t>phase increment generates a frequency of </a:t>
            </a:r>
            <a:r>
              <a:rPr lang="en-US" sz="2400" b="0" dirty="0" smtClean="0"/>
              <a:t>440hz?</a:t>
            </a:r>
          </a:p>
          <a:p>
            <a:pPr lvl="1"/>
            <a:r>
              <a:rPr lang="en-US" sz="2400" b="0" dirty="0" smtClean="0"/>
              <a:t>How </a:t>
            </a:r>
            <a:r>
              <a:rPr lang="en-US" sz="2400" b="0" dirty="0"/>
              <a:t>did I arrive at the format of the phase increment</a:t>
            </a:r>
            <a:r>
              <a:rPr lang="en-US" sz="2400" b="0" dirty="0" smtClean="0"/>
              <a:t>?</a:t>
            </a:r>
            <a:r>
              <a:rPr lang="en-US" b="0" dirty="0" smtClean="0"/>
              <a:t>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Binary Coded Number: 10010</a:t>
            </a:r>
          </a:p>
          <a:p>
            <a:r>
              <a:rPr lang="en-US" b="0" dirty="0" smtClean="0"/>
              <a:t>How </a:t>
            </a:r>
            <a:r>
              <a:rPr lang="en-US" b="0" dirty="0"/>
              <a:t>do you (formally) determine what decimal value it represents</a:t>
            </a:r>
            <a:r>
              <a:rPr lang="en-US" b="0" dirty="0" smtClean="0"/>
              <a:t>?</a:t>
            </a:r>
          </a:p>
          <a:p>
            <a:r>
              <a:rPr lang="en-US" b="0" dirty="0" smtClean="0"/>
              <a:t>You need the Equation:</a:t>
            </a:r>
          </a:p>
          <a:p>
            <a:pPr lvl="1"/>
            <a:r>
              <a:rPr lang="en-US" sz="2400" b="0" dirty="0" smtClean="0"/>
              <a:t>Decimal value </a:t>
            </a:r>
            <a:r>
              <a:rPr lang="en-US" sz="2400" b="0" dirty="0"/>
              <a:t>= sum(b</a:t>
            </a:r>
            <a:r>
              <a:rPr lang="en-US" sz="2400" b="0" baseline="-25000" dirty="0"/>
              <a:t>i</a:t>
            </a:r>
            <a:r>
              <a:rPr lang="en-US" sz="2400" b="0" dirty="0"/>
              <a:t>*2</a:t>
            </a:r>
            <a:r>
              <a:rPr lang="en-US" sz="2400" b="0" baseline="30000" dirty="0"/>
              <a:t>i</a:t>
            </a:r>
            <a:r>
              <a:rPr lang="en-US" sz="2400" b="0" dirty="0" smtClean="0"/>
              <a:t>)</a:t>
            </a:r>
          </a:p>
          <a:p>
            <a:r>
              <a:rPr lang="en-US" b="0" dirty="0"/>
              <a:t>Where the sum ranges over all the bit positions i</a:t>
            </a:r>
            <a:r>
              <a:rPr lang="en-US" b="0" dirty="0" smtClean="0"/>
              <a:t>.</a:t>
            </a:r>
          </a:p>
          <a:p>
            <a:r>
              <a:rPr lang="en-US" b="0" dirty="0"/>
              <a:t>Remember that the LSB (the one closest to the </a:t>
            </a:r>
            <a:r>
              <a:rPr lang="en-US" b="0" dirty="0" smtClean="0"/>
              <a:t>binary point) </a:t>
            </a:r>
            <a:r>
              <a:rPr lang="en-US" b="0" dirty="0"/>
              <a:t>is ALWAYS index 0</a:t>
            </a:r>
            <a:r>
              <a:rPr lang="en-US" b="0" dirty="0" smtClean="0"/>
              <a:t>.</a:t>
            </a:r>
          </a:p>
          <a:p>
            <a:pPr marL="0" indent="0">
              <a:buNone/>
            </a:pPr>
            <a:r>
              <a:rPr lang="en-US" b="0" dirty="0" smtClean="0"/>
              <a:t>	1*2</a:t>
            </a:r>
            <a:r>
              <a:rPr lang="en-US" b="0" baseline="30000" dirty="0" smtClean="0"/>
              <a:t>4</a:t>
            </a:r>
            <a:r>
              <a:rPr lang="en-US" b="0" dirty="0"/>
              <a:t> + 0*2</a:t>
            </a:r>
            <a:r>
              <a:rPr lang="en-US" b="0" baseline="30000" dirty="0"/>
              <a:t>3</a:t>
            </a:r>
            <a:r>
              <a:rPr lang="en-US" b="0" dirty="0"/>
              <a:t> + 0*2</a:t>
            </a:r>
            <a:r>
              <a:rPr lang="en-US" b="0" baseline="30000" dirty="0"/>
              <a:t>2</a:t>
            </a:r>
            <a:r>
              <a:rPr lang="en-US" b="0" dirty="0"/>
              <a:t> + 1*2</a:t>
            </a:r>
            <a:r>
              <a:rPr lang="en-US" b="0" baseline="30000" dirty="0"/>
              <a:t>1</a:t>
            </a:r>
            <a:r>
              <a:rPr lang="en-US" b="0" dirty="0"/>
              <a:t> + 0*2</a:t>
            </a:r>
            <a:r>
              <a:rPr lang="en-US" b="0" baseline="30000" dirty="0"/>
              <a:t>0</a:t>
            </a:r>
            <a:r>
              <a:rPr lang="en-US" b="0" dirty="0"/>
              <a:t> = 16 + 2 = 18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Well now generalize this idea to the right of the binary point and take a stab at what 1.11 means? </a:t>
            </a:r>
          </a:p>
          <a:p>
            <a:r>
              <a:rPr lang="en-US" b="0" dirty="0" smtClean="0"/>
              <a:t>Important to note is that to represent values less than 1 (to the right of the decimal point), negative indices need to be used </a:t>
            </a:r>
          </a:p>
          <a:p>
            <a:pPr marL="0" indent="0">
              <a:buNone/>
            </a:pPr>
            <a:r>
              <a:rPr lang="en-US" b="0" dirty="0" smtClean="0"/>
              <a:t>	1*2</a:t>
            </a:r>
            <a:r>
              <a:rPr lang="en-US" b="0" baseline="30000" dirty="0" smtClean="0"/>
              <a:t>0</a:t>
            </a:r>
            <a:r>
              <a:rPr lang="en-US" b="0" dirty="0"/>
              <a:t> + 1*2</a:t>
            </a:r>
            <a:r>
              <a:rPr lang="en-US" b="0" baseline="30000" dirty="0"/>
              <a:t>-1</a:t>
            </a:r>
            <a:r>
              <a:rPr lang="en-US" b="0" dirty="0"/>
              <a:t> + 1*2</a:t>
            </a:r>
            <a:r>
              <a:rPr lang="en-US" b="0" baseline="30000" dirty="0"/>
              <a:t>-2</a:t>
            </a:r>
            <a:r>
              <a:rPr lang="en-US" b="0" dirty="0"/>
              <a:t> = 1 + 0.5 + 0.25 = 1.75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now convert 1.53125 into binary</a:t>
            </a:r>
            <a:r>
              <a:rPr lang="en-US" b="0" dirty="0" smtClean="0"/>
              <a:t>.</a:t>
            </a:r>
          </a:p>
          <a:p>
            <a:r>
              <a:rPr lang="en-US" b="0" dirty="0"/>
              <a:t>This is done by using the tried and true technique of finding the largest power of 2 that will fit into the number, subtracting it, and then continuing the conversion with the difference.</a:t>
            </a:r>
            <a:endParaRPr lang="en-US" b="0" dirty="0" smtClean="0"/>
          </a:p>
          <a:p>
            <a:r>
              <a:rPr lang="en-US" b="0" dirty="0" smtClean="0"/>
              <a:t>This process stops when you get down to zero. </a:t>
            </a:r>
          </a:p>
          <a:p>
            <a:r>
              <a:rPr lang="en-US" b="0" dirty="0" smtClean="0"/>
              <a:t>To </a:t>
            </a:r>
            <a:r>
              <a:rPr lang="en-US" b="0" dirty="0"/>
              <a:t>illustrate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/>
              <a:t>The largest power of two that fits into 1.53125 is 2</a:t>
            </a:r>
            <a:r>
              <a:rPr lang="en-US" b="0" baseline="30000" dirty="0"/>
              <a:t>0</a:t>
            </a:r>
            <a:r>
              <a:rPr lang="en-US" b="0" dirty="0"/>
              <a:t> = 1.0</a:t>
            </a:r>
          </a:p>
          <a:p>
            <a:pPr lvl="1"/>
            <a:r>
              <a:rPr lang="en-US" b="0" dirty="0"/>
              <a:t>The largest power of two that fits into 0.53125 is 2</a:t>
            </a:r>
            <a:r>
              <a:rPr lang="en-US" b="0" baseline="30000" dirty="0"/>
              <a:t>-1</a:t>
            </a:r>
            <a:r>
              <a:rPr lang="en-US" b="0" dirty="0"/>
              <a:t> = 0.5</a:t>
            </a:r>
          </a:p>
          <a:p>
            <a:pPr lvl="1"/>
            <a:r>
              <a:rPr lang="en-US" b="0" dirty="0"/>
              <a:t>The largest power of two that fits into 0.03125 is 2</a:t>
            </a:r>
            <a:r>
              <a:rPr lang="en-US" b="0" baseline="30000" dirty="0"/>
              <a:t>-5</a:t>
            </a:r>
            <a:r>
              <a:rPr lang="en-US" b="0" dirty="0"/>
              <a:t> = </a:t>
            </a:r>
            <a:r>
              <a:rPr lang="en-US" b="0" dirty="0" smtClean="0"/>
              <a:t>0.03125</a:t>
            </a:r>
          </a:p>
          <a:p>
            <a:pPr lvl="1"/>
            <a:r>
              <a:rPr lang="en-US" b="0" dirty="0"/>
              <a:t>Thus the binary representation of 1.53125 is 1.10001 </a:t>
            </a:r>
          </a:p>
          <a:p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you can imagine, some rational real numbers do not have a rational binary representation.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the decimal number 0.1 cannot be represented as a finite binary string of 0's and 1's - it would repeat endlessly. </a:t>
            </a:r>
            <a:endParaRPr lang="en-US" b="0" dirty="0" smtClean="0"/>
          </a:p>
          <a:p>
            <a:r>
              <a:rPr lang="en-US" b="0" dirty="0" smtClean="0"/>
              <a:t>You </a:t>
            </a:r>
            <a:r>
              <a:rPr lang="en-US" b="0" dirty="0"/>
              <a:t>can give the conversion a try if you want to prove this yourself.</a:t>
            </a: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smtClean="0"/>
              <a:t>Fixed Point Arithmetic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7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Point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r>
              <a:rPr lang="en-US" b="0" dirty="0"/>
              <a:t>Fixed point </a:t>
            </a:r>
            <a:r>
              <a:rPr lang="en-US" b="0" dirty="0" smtClean="0"/>
              <a:t>numbers vs floating point?</a:t>
            </a:r>
          </a:p>
          <a:p>
            <a:r>
              <a:rPr lang="en-US" b="0" dirty="0" smtClean="0"/>
              <a:t>Can represent </a:t>
            </a:r>
            <a:r>
              <a:rPr lang="en-US" b="0" dirty="0"/>
              <a:t>numbers with </a:t>
            </a:r>
            <a:r>
              <a:rPr lang="en-US" b="0" dirty="0" smtClean="0"/>
              <a:t>fractions even when hardware </a:t>
            </a:r>
            <a:r>
              <a:rPr lang="en-US" b="0" dirty="0"/>
              <a:t>resources are limited or you would like to keep complexity to a minimum. </a:t>
            </a:r>
            <a:endParaRPr lang="en-US" b="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12432</TotalTime>
  <Words>996</Words>
  <Application>Microsoft Office PowerPoint</Application>
  <PresentationFormat>On-screen Show (4:3)</PresentationFormat>
  <Paragraphs>158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1_Blank Presentation</vt:lpstr>
      <vt:lpstr>PowerPoint Presentation</vt:lpstr>
      <vt:lpstr>Lesson Outline</vt:lpstr>
      <vt:lpstr>Fixed Point</vt:lpstr>
      <vt:lpstr>Fixed Point</vt:lpstr>
      <vt:lpstr>Fixed Point</vt:lpstr>
      <vt:lpstr>Fixed Point</vt:lpstr>
      <vt:lpstr>Fixed Point</vt:lpstr>
      <vt:lpstr>Fixed Point Arithmetic</vt:lpstr>
      <vt:lpstr>Fixed Point Arithmetic</vt:lpstr>
      <vt:lpstr>Fixed Point Arithmetic</vt:lpstr>
      <vt:lpstr>Fixed Point Arithmetic</vt:lpstr>
      <vt:lpstr>Fixed Point Multiplication</vt:lpstr>
      <vt:lpstr>Fixed Point Multiplication</vt:lpstr>
      <vt:lpstr>Fixed Point Multiplication</vt:lpstr>
      <vt:lpstr>Direct Digital Synthesis</vt:lpstr>
      <vt:lpstr>Direct Digital Synthesis</vt:lpstr>
      <vt:lpstr>Direct Digital Synthesis</vt:lpstr>
      <vt:lpstr>Phase Increment</vt:lpstr>
      <vt:lpstr>Phase Increment</vt:lpstr>
      <vt:lpstr>Phase Increment</vt:lpstr>
      <vt:lpstr>Phase Increment</vt:lpstr>
      <vt:lpstr>Questions</vt:lpstr>
      <vt:lpstr>Phase Increment</vt:lpstr>
      <vt:lpstr>Questions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604</cp:revision>
  <cp:lastPrinted>2014-08-12T17:37:01Z</cp:lastPrinted>
  <dcterms:created xsi:type="dcterms:W3CDTF">2001-06-27T14:08:57Z</dcterms:created>
  <dcterms:modified xsi:type="dcterms:W3CDTF">2017-03-08T17:11:53Z</dcterms:modified>
</cp:coreProperties>
</file>