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49"/>
  </p:notesMasterIdLst>
  <p:handoutMasterIdLst>
    <p:handoutMasterId r:id="rId50"/>
  </p:handoutMasterIdLst>
  <p:sldIdLst>
    <p:sldId id="372" r:id="rId3"/>
    <p:sldId id="395" r:id="rId4"/>
    <p:sldId id="396" r:id="rId5"/>
    <p:sldId id="430" r:id="rId6"/>
    <p:sldId id="429" r:id="rId7"/>
    <p:sldId id="433" r:id="rId8"/>
    <p:sldId id="434" r:id="rId9"/>
    <p:sldId id="427" r:id="rId10"/>
    <p:sldId id="428" r:id="rId11"/>
    <p:sldId id="431" r:id="rId12"/>
    <p:sldId id="432" r:id="rId13"/>
    <p:sldId id="397" r:id="rId14"/>
    <p:sldId id="398" r:id="rId15"/>
    <p:sldId id="399" r:id="rId16"/>
    <p:sldId id="435" r:id="rId17"/>
    <p:sldId id="436" r:id="rId18"/>
    <p:sldId id="437" r:id="rId19"/>
    <p:sldId id="438" r:id="rId20"/>
    <p:sldId id="400" r:id="rId21"/>
    <p:sldId id="439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1231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0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63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0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8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1/30/2017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9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– Finite State Machines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5420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914400" y="5624513"/>
            <a:ext cx="4033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3.39 Maximum delay for setup time constraint</a:t>
            </a:r>
            <a:endParaRPr lang="en-US" altLang="en-US" sz="12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Propagation Delay</a:t>
            </a:r>
            <a:endParaRPr lang="en-US" kern="0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77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6300"/>
            <a:ext cx="487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914400" y="5853113"/>
            <a:ext cx="391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3.40 Minimum delay for hold time constraint</a:t>
            </a:r>
            <a:endParaRPr lang="en-US" alt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Contamination Delay</a:t>
            </a:r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8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type of D Flip Flop is this?</a:t>
            </a:r>
          </a:p>
          <a:p>
            <a:r>
              <a:rPr lang="en-US" b="0" dirty="0" smtClean="0"/>
              <a:t>Fill in waveform!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Finite State Machine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 smtClean="0"/>
              <a:t>Moore or Mealy?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– </a:t>
            </a:r>
            <a:r>
              <a:rPr lang="en-US" u="sng" dirty="0"/>
              <a:t>M</a:t>
            </a:r>
            <a:r>
              <a:rPr lang="en-US" dirty="0"/>
              <a:t>- inputs, </a:t>
            </a:r>
            <a:r>
              <a:rPr lang="en-US" u="sng" dirty="0"/>
              <a:t>N</a:t>
            </a:r>
            <a:r>
              <a:rPr lang="en-US" dirty="0"/>
              <a:t> – Outputs, and </a:t>
            </a:r>
            <a:r>
              <a:rPr lang="en-US" u="sng" dirty="0"/>
              <a:t>K</a:t>
            </a:r>
            <a:r>
              <a:rPr lang="en-US" dirty="0"/>
              <a:t> - bits of state</a:t>
            </a:r>
          </a:p>
          <a:p>
            <a:pPr lvl="1"/>
            <a:r>
              <a:rPr lang="en-US" dirty="0" smtClean="0"/>
              <a:t>FSMs have </a:t>
            </a:r>
            <a:r>
              <a:rPr lang="en-US" u="sng" dirty="0" smtClean="0"/>
              <a:t>K</a:t>
            </a:r>
            <a:r>
              <a:rPr lang="en-US" dirty="0" smtClean="0"/>
              <a:t> registers that can be one of a finite number (2</a:t>
            </a:r>
            <a:r>
              <a:rPr lang="en-US" baseline="30000" dirty="0" smtClean="0"/>
              <a:t>K</a:t>
            </a:r>
            <a:r>
              <a:rPr lang="en-US" dirty="0" smtClean="0"/>
              <a:t>) unique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types of FSMs?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545336" y="3456432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291584" y="3456432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092952" y="3456432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100" name="Isosceles Triangle 99"/>
          <p:cNvSpPr/>
          <p:nvPr/>
        </p:nvSpPr>
        <p:spPr bwMode="auto">
          <a:xfrm rot="10800000">
            <a:off x="4453128" y="3456433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flipH="1">
            <a:off x="658368" y="3858768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8" idx="1"/>
          </p:cNvCxnSpPr>
          <p:nvPr/>
        </p:nvCxnSpPr>
        <p:spPr bwMode="auto">
          <a:xfrm flipH="1">
            <a:off x="3044952" y="3858768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>
            <a:off x="4937760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7114032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262890" y="3534157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78268" y="3534157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1275" y="3318713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79470" y="3318714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9" name="Straight Connector 108"/>
          <p:cNvCxnSpPr>
            <a:stCxn id="100" idx="3"/>
            <a:endCxn id="110" idx="2"/>
          </p:cNvCxnSpPr>
          <p:nvPr/>
        </p:nvCxnSpPr>
        <p:spPr bwMode="auto">
          <a:xfrm flipV="1">
            <a:off x="4614672" y="3153120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4245102" y="2845343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5427726" y="3858768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230376" y="4078224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1226820" y="4459224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1226820" y="4078224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1258697" y="37649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3189351" y="378182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5110988" y="3781822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7275068" y="377877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178687" y="352958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23057" y="3528095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44694" y="3526606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208774" y="354333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9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 -   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Mealy Machine – outputs depend on both the current state and current inputs of the machine.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73" name="Isosceles Triangle 72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71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2" name="Straight Connector 81"/>
          <p:cNvCxnSpPr>
            <a:stCxn id="73" idx="3"/>
            <a:endCxn id="83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099566" y="26974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5937377" y="26883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1099566" y="26974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5923662" y="30723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3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 State Machine: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57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 -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Memory Input Equations (MIEs)?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Output Equations (OEs)?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</a:t>
            </a:r>
            <a:r>
              <a:rPr lang="en-US" b="0" dirty="0" smtClean="0"/>
              <a:t>required?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68" name="Isosceles Triangle 67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7" name="Straight Connector 76"/>
          <p:cNvCxnSpPr>
            <a:stCxn id="68" idx="3"/>
            <a:endCxn id="78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94" name="Isosceles Triangle 93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92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3" name="Straight Connector 102"/>
          <p:cNvCxnSpPr>
            <a:stCxn id="94" idx="3"/>
            <a:endCxn id="104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8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5" descr="C:\Users\Jeffrey.Falkinburg\Documents\Courses\ECE383\Spr16\ECE383_slides\L8\state_mach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" y="1954530"/>
            <a:ext cx="828294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Figure 10.1 Block diagram of an FSM.</a:t>
            </a:r>
          </a:p>
        </p:txBody>
      </p:sp>
    </p:spTree>
    <p:extLst>
      <p:ext uri="{BB962C8B-B14F-4D97-AF65-F5344CB8AC3E}">
        <p14:creationId xmlns:p14="http://schemas.microsoft.com/office/powerpoint/2010/main" val="31912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FSM Timing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1</a:t>
            </a:r>
            <a:r>
              <a:rPr lang="en-US" sz="2200" dirty="0" smtClean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2</a:t>
            </a:r>
            <a:r>
              <a:rPr lang="en-US" sz="2200" dirty="0" smtClean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 smtClean="0"/>
              <a:t>T_ff</a:t>
            </a:r>
            <a:r>
              <a:rPr lang="en-US" sz="2200" dirty="0" smtClean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3</a:t>
            </a:r>
            <a:r>
              <a:rPr lang="en-US" sz="2200" dirty="0" smtClean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 smtClean="0"/>
              <a:t>Event 4</a:t>
            </a:r>
            <a:r>
              <a:rPr lang="en-US" sz="2000" dirty="0" smtClean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 smtClean="0"/>
              <a:t>Tcombo</a:t>
            </a:r>
            <a:r>
              <a:rPr lang="en-US" sz="200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5</a:t>
            </a:r>
            <a:r>
              <a:rPr lang="en-US" sz="2200" dirty="0" smtClean="0"/>
              <a:t> - When the Y values are valid, a small delay occurs while the flip flops register their new inputs, denoted </a:t>
            </a:r>
            <a:r>
              <a:rPr lang="en-US" sz="2200" dirty="0" err="1" smtClean="0"/>
              <a:t>Tsu</a:t>
            </a:r>
            <a:r>
              <a:rPr lang="en-US" sz="2200" dirty="0" smtClean="0"/>
              <a:t>. After this setup time, the FSM is ready for another clock edge.</a:t>
            </a:r>
            <a:br>
              <a:rPr lang="en-US" sz="2200" dirty="0" smtClean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DAISY System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bring in the cows.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 smtClean="0"/>
              <a:t>D</a:t>
            </a:r>
            <a:r>
              <a:rPr lang="en-US" b="0" dirty="0" smtClean="0"/>
              <a:t>airy </a:t>
            </a:r>
            <a:r>
              <a:rPr lang="en-US" u="sng" dirty="0" smtClean="0"/>
              <a:t>A</a:t>
            </a:r>
            <a:r>
              <a:rPr lang="en-US" b="0" dirty="0" smtClean="0"/>
              <a:t>utomated </a:t>
            </a:r>
            <a:r>
              <a:rPr lang="en-US" u="sng" dirty="0" smtClean="0"/>
              <a:t>I</a:t>
            </a:r>
            <a:r>
              <a:rPr lang="en-US" b="0" dirty="0" smtClean="0"/>
              <a:t>nformation </a:t>
            </a:r>
            <a:r>
              <a:rPr lang="en-US" u="sng" dirty="0" smtClean="0"/>
              <a:t>Sy</a:t>
            </a:r>
            <a:r>
              <a:rPr lang="en-US" b="0" dirty="0" smtClean="0"/>
              <a:t>stem, or DAISY for short</a:t>
            </a:r>
          </a:p>
          <a:p>
            <a:r>
              <a:rPr lang="en-US" dirty="0"/>
              <a:t>Word Statement</a:t>
            </a:r>
            <a:r>
              <a:rPr lang="en-US" b="0" dirty="0"/>
              <a:t> Cows have a RFID tag attached to their collars. When the cow passes through the cattle chute on their way into the barn, a RFID reader reads the unique ID stored on the RFID tag and logs the cow into the barn. </a:t>
            </a:r>
            <a:endParaRPr lang="en-US" b="0" dirty="0" smtClean="0"/>
          </a:p>
          <a:p>
            <a:pPr lvl="1"/>
            <a:r>
              <a:rPr lang="en-US" sz="2000" b="0" dirty="0"/>
              <a:t>The RFID system outputs a single bit: a 1 means the system has read an RFID tag and has successfully checked a cow back into the barn; a 0 means the RFID system is either still processing a tag or is not currently reading a tag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/>
              <a:t>The RFID system outputs a single bit: </a:t>
            </a:r>
          </a:p>
          <a:p>
            <a:pPr lvl="2"/>
            <a:r>
              <a:rPr lang="en-US" sz="2000" b="0" dirty="0"/>
              <a:t>Logic 1 – Cow Checked In</a:t>
            </a:r>
          </a:p>
          <a:p>
            <a:pPr lvl="2"/>
            <a:r>
              <a:rPr lang="en-US" sz="2000" b="0" dirty="0"/>
              <a:t>Logic 0 – Cow Not Processed</a:t>
            </a:r>
          </a:p>
          <a:p>
            <a:pPr lvl="1"/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 Flip Flop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ensure each cow is scanned, the flow of cows into the barn is controlled by two gates at either end of the chute. Each gate is controlled by a single bit. To lift a gate, this input must be held at logic 1; to lower a gate, the input must be held at a logic 0. The sequence of raising and lowering the gates in order to control the flow of </a:t>
            </a:r>
            <a:r>
              <a:rPr lang="en-US" b="0" dirty="0" smtClean="0"/>
              <a:t>cows.</a:t>
            </a:r>
          </a:p>
          <a:p>
            <a:pPr lvl="1"/>
            <a:r>
              <a:rPr lang="en-US" b="0" dirty="0"/>
              <a:t>Flow of cows is controlled by two gates</a:t>
            </a:r>
          </a:p>
          <a:p>
            <a:pPr lvl="2"/>
            <a:r>
              <a:rPr lang="en-US" sz="2000" b="0" dirty="0"/>
              <a:t>Logic 1 – To lift a gate </a:t>
            </a:r>
          </a:p>
          <a:p>
            <a:pPr lvl="2"/>
            <a:r>
              <a:rPr lang="en-US" sz="2000" b="0" dirty="0"/>
              <a:t>Logic 0 – To lower a gate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1</a:t>
            </a:r>
            <a:r>
              <a:rPr lang="en-US" b="0" dirty="0" smtClean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2</a:t>
            </a:r>
            <a:r>
              <a:rPr lang="en-US" b="0" dirty="0" smtClean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3</a:t>
            </a:r>
            <a:r>
              <a:rPr lang="en-US" b="0" dirty="0" smtClean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4</a:t>
            </a:r>
            <a:r>
              <a:rPr lang="en-US" b="0" dirty="0" smtClean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DAISY FSM Entity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Inputs to Daisy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5761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/>
                <a:gridCol w="2710392"/>
                <a:gridCol w="2710392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39732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Memory Input Equations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How many Flip Flops do we need?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9154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838200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7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Solve for three (one for each flip flop) 6-input Boolean Expressions </a:t>
            </a:r>
          </a:p>
          <a:p>
            <a:pPr lvl="1"/>
            <a:r>
              <a:rPr lang="en-US" b="0" dirty="0" smtClean="0"/>
              <a:t>Using </a:t>
            </a:r>
            <a:r>
              <a:rPr lang="en-US" dirty="0" smtClean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.i 6 # .i specifies the number of inputs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o 3 # .o specifies the number of outputs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ilb</a:t>
            </a:r>
            <a:r>
              <a:rPr lang="en-US" sz="1800" dirty="0">
                <a:solidFill>
                  <a:srgbClr val="000000"/>
                </a:solidFill>
              </a:rPr>
              <a:t> Q2 Q1 Q0 R C T # This line specifies the names of the inputs in order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ob</a:t>
            </a:r>
            <a:r>
              <a:rPr lang="en-US" sz="1800" dirty="0">
                <a:solidFill>
                  <a:srgbClr val="000000"/>
                </a:solidFill>
              </a:rPr>
              <a:t> D2 D1 D0 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This line specifies the names of the outputs in order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	</a:t>
            </a:r>
            <a:r>
              <a:rPr lang="en-US" sz="1800" dirty="0" smtClean="0">
                <a:solidFill>
                  <a:srgbClr val="000000"/>
                </a:solidFill>
              </a:rPr>
              <a:t># </a:t>
            </a:r>
            <a:r>
              <a:rPr lang="en-US" sz="1800" dirty="0">
                <a:solidFill>
                  <a:srgbClr val="000000"/>
                </a:solidFill>
              </a:rPr>
              <a:t>The first six digits (before the space) correspond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to the inputs, the three after the space correspond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to the outputs, both in order specified </a:t>
            </a:r>
            <a:r>
              <a:rPr lang="en-US" sz="1800" dirty="0" smtClean="0">
                <a:solidFill>
                  <a:srgbClr val="000000"/>
                </a:solidFill>
              </a:rPr>
              <a:t>above. 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000 </a:t>
            </a:r>
            <a:r>
              <a:rPr lang="en-US" sz="1800" dirty="0">
                <a:solidFill>
                  <a:srgbClr val="000000"/>
                </a:solidFill>
              </a:rPr>
              <a:t>-0- 000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000 </a:t>
            </a:r>
            <a:r>
              <a:rPr lang="en-US" sz="1800" dirty="0">
                <a:solidFill>
                  <a:srgbClr val="000000"/>
                </a:solidFill>
              </a:rPr>
              <a:t>-1- 001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smtClean="0">
                <a:solidFill>
                  <a:srgbClr val="000000"/>
                </a:solidFill>
              </a:rPr>
              <a:t>c </a:t>
            </a:r>
            <a:r>
              <a:rPr lang="en-US" sz="1800" dirty="0">
                <a:solidFill>
                  <a:srgbClr val="000000"/>
                </a:solidFill>
              </a:rPr>
              <a:t>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001 </a:t>
            </a:r>
            <a:r>
              <a:rPr lang="en-US" sz="1800" dirty="0">
                <a:solidFill>
                  <a:srgbClr val="000000"/>
                </a:solidFill>
              </a:rPr>
              <a:t>0-- 001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R' 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001 </a:t>
            </a:r>
            <a:r>
              <a:rPr lang="en-US" sz="1800" dirty="0">
                <a:solidFill>
                  <a:srgbClr val="000000"/>
                </a:solidFill>
              </a:rPr>
              <a:t>1-- 010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 =&gt; Set30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010 </a:t>
            </a:r>
            <a:r>
              <a:rPr lang="en-US" sz="1800" dirty="0">
                <a:solidFill>
                  <a:srgbClr val="000000"/>
                </a:solidFill>
              </a:rPr>
              <a:t>--- 011 # Set30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-10 011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T'C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-11 100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TC =&gt; Set3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-0- 000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100 </a:t>
            </a:r>
            <a:r>
              <a:rPr lang="en-US" sz="1800" dirty="0">
                <a:solidFill>
                  <a:srgbClr val="000000"/>
                </a:solidFill>
              </a:rPr>
              <a:t>--- 101 # Set3 =&gt; Goose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101 </a:t>
            </a:r>
            <a:r>
              <a:rPr lang="en-US" sz="1800" dirty="0">
                <a:solidFill>
                  <a:srgbClr val="000000"/>
                </a:solidFill>
              </a:rPr>
              <a:t>--0 101 # Goose + T' =&gt; Goose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101 </a:t>
            </a:r>
            <a:r>
              <a:rPr lang="en-US" sz="1800" dirty="0">
                <a:solidFill>
                  <a:srgbClr val="000000"/>
                </a:solidFill>
              </a:rPr>
              <a:t>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1766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One’s Hot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Using a One’s Hot Encoding MIEs: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D_WaitEnter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</a:t>
            </a:r>
            <a:r>
              <a:rPr lang="en-US" dirty="0" smtClean="0"/>
              <a:t>c' </a:t>
            </a:r>
          </a:p>
          <a:p>
            <a:r>
              <a:rPr lang="en-US" dirty="0" err="1" smtClean="0"/>
              <a:t>D_WaitRead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smtClean="0"/>
              <a:t>D_Set30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 </a:t>
            </a:r>
            <a:r>
              <a:rPr lang="en-US" dirty="0" smtClean="0"/>
              <a:t>+ </a:t>
            </a:r>
            <a:r>
              <a:rPr lang="en-US" dirty="0" err="1" smtClean="0"/>
              <a:t>Q_Goose</a:t>
            </a:r>
            <a:r>
              <a:rPr lang="en-US" dirty="0" smtClean="0"/>
              <a:t> </a:t>
            </a:r>
            <a:r>
              <a:rPr lang="en-US" dirty="0"/>
              <a:t>* t</a:t>
            </a:r>
            <a:endParaRPr lang="en-US" dirty="0" smtClean="0"/>
          </a:p>
          <a:p>
            <a:r>
              <a:rPr lang="en-US" dirty="0" err="1" smtClean="0"/>
              <a:t>D_WaitLeave</a:t>
            </a:r>
            <a:r>
              <a:rPr lang="en-US" dirty="0" smtClean="0"/>
              <a:t> </a:t>
            </a:r>
            <a:r>
              <a:rPr lang="en-US" dirty="0"/>
              <a:t>= Q_Set30 + </a:t>
            </a:r>
            <a:r>
              <a:rPr lang="en-US" dirty="0" err="1" smtClean="0"/>
              <a:t>Q_WaitLeave</a:t>
            </a:r>
            <a:r>
              <a:rPr lang="en-US" dirty="0" smtClean="0"/>
              <a:t> </a:t>
            </a:r>
            <a:r>
              <a:rPr lang="en-US" dirty="0"/>
              <a:t>* t' * c </a:t>
            </a:r>
            <a:endParaRPr lang="en-US" dirty="0" smtClean="0"/>
          </a:p>
          <a:p>
            <a:r>
              <a:rPr lang="en-US" dirty="0" smtClean="0"/>
              <a:t>D_Set3 </a:t>
            </a:r>
            <a:r>
              <a:rPr lang="en-US" dirty="0"/>
              <a:t>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  <a:endParaRPr lang="en-US" dirty="0" smtClean="0"/>
          </a:p>
          <a:p>
            <a:r>
              <a:rPr lang="en-US" dirty="0" err="1" smtClean="0"/>
              <a:t>D_Goose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8674"/>
              </p:ext>
            </p:extLst>
          </p:nvPr>
        </p:nvGraphicFramePr>
        <p:xfrm>
          <a:off x="506413" y="1953183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6998"/>
              </p:ext>
            </p:extLst>
          </p:nvPr>
        </p:nvGraphicFramePr>
        <p:xfrm>
          <a:off x="499847" y="278987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11</a:t>
                      </a:r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</a:t>
            </a:r>
            <a:r>
              <a:rPr lang="en-US" dirty="0"/>
              <a:t>Q_Set3 + </a:t>
            </a:r>
            <a:r>
              <a:rPr lang="en-US" dirty="0" err="1"/>
              <a:t>Q_WaitLeave</a:t>
            </a:r>
            <a:r>
              <a:rPr lang="en-US" dirty="0"/>
              <a:t> </a:t>
            </a:r>
            <a:r>
              <a:rPr lang="en-US" dirty="0"/>
              <a:t>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</a:t>
            </a:r>
            <a:r>
              <a:rPr lang="en-US" dirty="0"/>
              <a:t>Q_Set30 + </a:t>
            </a:r>
            <a:r>
              <a:rPr lang="en-US" dirty="0" err="1"/>
              <a:t>Q_WaitLeave</a:t>
            </a:r>
            <a:r>
              <a:rPr lang="en-US" dirty="0"/>
              <a:t> </a:t>
            </a:r>
            <a:r>
              <a:rPr lang="en-US" dirty="0"/>
              <a:t>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VHDL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03687"/>
            <a:ext cx="9163944" cy="225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782638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2.67 Propagation and contamination delay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Propagation Delay and Contamination 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6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56242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990600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2.68 Short path and critical path</a:t>
            </a:r>
            <a:endParaRPr lang="en-US" alt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Path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791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5"/>
            <a:ext cx="6019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1066800" y="5657850"/>
            <a:ext cx="352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2.69 Critical and short path waveforms</a:t>
            </a:r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</a:t>
            </a:r>
            <a:r>
              <a:rPr lang="en-US" kern="0" smtClean="0"/>
              <a:t>Path Waveform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7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Setup </a:t>
            </a:r>
            <a:r>
              <a:rPr lang="en-US" b="0" dirty="0" smtClean="0"/>
              <a:t>time(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) - </a:t>
            </a:r>
            <a:r>
              <a:rPr lang="en-US" b="0" dirty="0"/>
              <a:t>is the amount of time before the rising edge of the clock in which the data inputs must be stable. </a:t>
            </a:r>
            <a:endParaRPr lang="en-US" b="0" dirty="0" smtClean="0"/>
          </a:p>
          <a:p>
            <a:r>
              <a:rPr lang="en-US" b="0" dirty="0" smtClean="0"/>
              <a:t>Hold time(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/>
              <a:t>)</a:t>
            </a:r>
            <a:r>
              <a:rPr lang="en-US" b="0" dirty="0" smtClean="0"/>
              <a:t> </a:t>
            </a:r>
            <a:r>
              <a:rPr lang="en-US" b="0" dirty="0"/>
              <a:t>is the amount of time after the rising edge of the clock during which the data input must be stable. </a:t>
            </a:r>
            <a:endParaRPr lang="en-US" b="0" dirty="0" smtClean="0"/>
          </a:p>
          <a:p>
            <a:r>
              <a:rPr lang="en-US" b="0" dirty="0" smtClean="0"/>
              <a:t>Propagation Delay(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</a:t>
            </a:r>
            <a:r>
              <a:rPr lang="en-US" b="0" dirty="0" smtClean="0"/>
              <a:t>), </a:t>
            </a:r>
            <a:r>
              <a:rPr lang="en-US" b="0" dirty="0"/>
              <a:t>is the amount of time after the rising edge of the clock required for the new Q value to become valid. </a:t>
            </a:r>
            <a:endParaRPr lang="en-US" b="0" dirty="0" smtClean="0"/>
          </a:p>
          <a:p>
            <a:pPr lvl="1"/>
            <a:r>
              <a:rPr lang="en-US" b="0" dirty="0" smtClean="0"/>
              <a:t>It </a:t>
            </a:r>
            <a:r>
              <a:rPr lang="en-US" b="0" dirty="0"/>
              <a:t>is also known as </a:t>
            </a:r>
            <a:r>
              <a:rPr lang="en-US" b="0" dirty="0" err="1"/>
              <a:t>t</a:t>
            </a:r>
            <a:r>
              <a:rPr lang="en-US" b="0" baseline="-25000" dirty="0" err="1"/>
              <a:t>CQ</a:t>
            </a:r>
            <a:r>
              <a:rPr lang="en-US" b="0" dirty="0"/>
              <a:t>, for "time clock to Q", or </a:t>
            </a:r>
            <a:r>
              <a:rPr lang="en-US" b="0" dirty="0" err="1"/>
              <a:t>t</a:t>
            </a:r>
            <a:r>
              <a:rPr lang="en-US" b="0" baseline="-25000" dirty="0" err="1"/>
              <a:t>FF</a:t>
            </a:r>
            <a:r>
              <a:rPr lang="en-US" b="0" dirty="0"/>
              <a:t>. These time values are illustrated in the picture below.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8" name="Picture 4" descr="http://ece.ninja/383/lecture/img/lecture09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2"/>
            <a:ext cx="91249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11641</TotalTime>
  <Words>1662</Words>
  <Application>Microsoft Office PowerPoint</Application>
  <PresentationFormat>On-screen Show (4:3)</PresentationFormat>
  <Paragraphs>446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2_Blank Presentation</vt:lpstr>
      <vt:lpstr>PowerPoint Presentation</vt:lpstr>
      <vt:lpstr>Lesson Outline</vt:lpstr>
      <vt:lpstr>D Flip Flop</vt:lpstr>
      <vt:lpstr>PowerPoint Presentation</vt:lpstr>
      <vt:lpstr>PowerPoint Presentation</vt:lpstr>
      <vt:lpstr>PowerPoint Presentation</vt:lpstr>
      <vt:lpstr>PowerPoint Presentation</vt:lpstr>
      <vt:lpstr>D Flip Flop</vt:lpstr>
      <vt:lpstr>D Flip Flop</vt:lpstr>
      <vt:lpstr>PowerPoint Presentation</vt:lpstr>
      <vt:lpstr>PowerPoint Presentation</vt:lpstr>
      <vt:lpstr>D Flip Flop</vt:lpstr>
      <vt:lpstr>Finite State Machine</vt:lpstr>
      <vt:lpstr>Finite State Machine</vt:lpstr>
      <vt:lpstr>Finite State Machines</vt:lpstr>
      <vt:lpstr>Finite State Machines -   Moore Machine</vt:lpstr>
      <vt:lpstr>Finite State Machines -    Mealy Machine</vt:lpstr>
      <vt:lpstr>Finite State Machines - Design</vt:lpstr>
      <vt:lpstr>Finite State Machine - Design</vt:lpstr>
      <vt:lpstr>Finite State Machines -   Moore vs Mealy Machine</vt:lpstr>
      <vt:lpstr>Finite State Machine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Maj Jeff Falkinburg</cp:lastModifiedBy>
  <cp:revision>400</cp:revision>
  <cp:lastPrinted>2014-08-12T17:37:01Z</cp:lastPrinted>
  <dcterms:created xsi:type="dcterms:W3CDTF">2001-06-27T14:08:57Z</dcterms:created>
  <dcterms:modified xsi:type="dcterms:W3CDTF">2017-01-30T18:20:37Z</dcterms:modified>
</cp:coreProperties>
</file>