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  <p:sldMasterId id="2147483687" r:id="rId2"/>
  </p:sldMasterIdLst>
  <p:notesMasterIdLst>
    <p:notesMasterId r:id="rId40"/>
  </p:notesMasterIdLst>
  <p:handoutMasterIdLst>
    <p:handoutMasterId r:id="rId41"/>
  </p:handoutMasterIdLst>
  <p:sldIdLst>
    <p:sldId id="372" r:id="rId3"/>
    <p:sldId id="300" r:id="rId4"/>
    <p:sldId id="349" r:id="rId5"/>
    <p:sldId id="355" r:id="rId6"/>
    <p:sldId id="357" r:id="rId7"/>
    <p:sldId id="358" r:id="rId8"/>
    <p:sldId id="375" r:id="rId9"/>
    <p:sldId id="361" r:id="rId10"/>
    <p:sldId id="376" r:id="rId11"/>
    <p:sldId id="377" r:id="rId12"/>
    <p:sldId id="362" r:id="rId13"/>
    <p:sldId id="373" r:id="rId14"/>
    <p:sldId id="374" r:id="rId15"/>
    <p:sldId id="365" r:id="rId16"/>
    <p:sldId id="363" r:id="rId17"/>
    <p:sldId id="368" r:id="rId18"/>
    <p:sldId id="367" r:id="rId19"/>
    <p:sldId id="364" r:id="rId20"/>
    <p:sldId id="369" r:id="rId21"/>
    <p:sldId id="366" r:id="rId22"/>
    <p:sldId id="378" r:id="rId23"/>
    <p:sldId id="381" r:id="rId24"/>
    <p:sldId id="379" r:id="rId25"/>
    <p:sldId id="380" r:id="rId26"/>
    <p:sldId id="371" r:id="rId27"/>
    <p:sldId id="393" r:id="rId28"/>
    <p:sldId id="382" r:id="rId29"/>
    <p:sldId id="383" r:id="rId30"/>
    <p:sldId id="386" r:id="rId31"/>
    <p:sldId id="385" r:id="rId32"/>
    <p:sldId id="384" r:id="rId33"/>
    <p:sldId id="389" r:id="rId34"/>
    <p:sldId id="387" r:id="rId35"/>
    <p:sldId id="390" r:id="rId36"/>
    <p:sldId id="391" r:id="rId37"/>
    <p:sldId id="392" r:id="rId38"/>
    <p:sldId id="370" r:id="rId39"/>
  </p:sldIdLst>
  <p:sldSz cx="9144000" cy="6858000" type="screen4x3"/>
  <p:notesSz cx="6985000" cy="9283700"/>
  <p:defaultTextStyle>
    <a:defPPr>
      <a:defRPr lang="en-US"/>
    </a:defPPr>
    <a:lvl1pPr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1pPr>
    <a:lvl2pPr marL="4572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2pPr>
    <a:lvl3pPr marL="9144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3pPr>
    <a:lvl4pPr marL="13716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4pPr>
    <a:lvl5pPr marL="18288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-130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58378" y="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882015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58378" y="882015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fld id="{0FCD54C7-7181-400D-9449-EBC4D4A203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0536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58378" y="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93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157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756" y="4410076"/>
            <a:ext cx="5121488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882015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58378" y="882015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fld id="{B521704A-D1DF-485C-B173-B5BBD5DDB5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35578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1/16/2017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8437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1/16/2017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4587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1/16/2017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44757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4"/>
          <p:cNvSpPr>
            <a:spLocks noChangeShapeType="1"/>
          </p:cNvSpPr>
          <p:nvPr/>
        </p:nvSpPr>
        <p:spPr bwMode="auto">
          <a:xfrm>
            <a:off x="381000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lIns="91440" tIns="45720" rIns="91440" bIns="4572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Line 28"/>
          <p:cNvSpPr>
            <a:spLocks noChangeShapeType="1"/>
          </p:cNvSpPr>
          <p:nvPr/>
        </p:nvSpPr>
        <p:spPr bwMode="auto">
          <a:xfrm>
            <a:off x="381000" y="12319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lIns="91440" tIns="45720" rIns="91440" bIns="4572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802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4533900" y="5162550"/>
            <a:ext cx="4038600" cy="116205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en-US"/>
              <a:t>Briefer’s Name</a:t>
            </a:r>
          </a:p>
          <a:p>
            <a:r>
              <a:rPr lang="en-US"/>
              <a:t>Office Symbol</a:t>
            </a:r>
          </a:p>
        </p:txBody>
      </p:sp>
      <p:sp>
        <p:nvSpPr>
          <p:cNvPr id="33805" name="Rectangle 13"/>
          <p:cNvSpPr>
            <a:spLocks noGrp="1" noChangeArrowheads="1"/>
          </p:cNvSpPr>
          <p:nvPr>
            <p:ph type="ctrTitle"/>
          </p:nvPr>
        </p:nvSpPr>
        <p:spPr>
          <a:xfrm>
            <a:off x="3848100" y="2286000"/>
            <a:ext cx="4762500" cy="1905000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/>
              <a:t>Briefing Topic 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31065482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896941" y="6381750"/>
            <a:ext cx="2133600" cy="47625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 lIns="91440" tIns="45720" rIns="91440" bIns="45720"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smtClean="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D957A480-45FD-4E4A-ABAC-1E7EB071E91C}" type="datetime3">
              <a:rPr lang="en-US" sz="1800" smtClean="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16 January 2017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20180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683EF015-741B-43DE-8A3A-BDAB0992138F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 lIns="91440" tIns="45720" rIns="91440" bIns="45720"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smtClean="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2E6BC4E5-C517-43F2-870E-64EFEEF1198A}" type="datetime3">
              <a:rPr lang="en-US" sz="1800" smtClean="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16 January 2017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14831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0100" y="1536700"/>
            <a:ext cx="3989388" cy="43243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1890" y="1536700"/>
            <a:ext cx="3989387" cy="43243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04E23353-4FEE-4528-8A35-E06682B0B952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 lIns="91440" tIns="45720" rIns="91440" bIns="45720"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smtClean="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3C7A53D6-9E1F-476B-811C-8B0D7D6C129D}" type="datetime3">
              <a:rPr lang="en-US" sz="1800" smtClean="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16 January 2017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85542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E8D331FD-6F1F-4D9B-AF9A-483E3CAF767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 lIns="91440" tIns="45720" rIns="91440" bIns="45720"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smtClean="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7620B285-4050-43FA-AADB-0920DF539A7F}" type="datetime3">
              <a:rPr lang="en-US" sz="1800" smtClean="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16 January 2017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42420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7FF413A6-C1B6-4F62-8CFB-187CFCE2157E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 lIns="91440" tIns="45720" rIns="91440" bIns="45720"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smtClean="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0EA175A4-5690-4F6B-983E-B173AF56C5D4}" type="datetime3">
              <a:rPr lang="en-US" sz="1800" smtClean="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16 January 2017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193248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4B30F739-B175-493E-BCB7-A2F184EDE3C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 lIns="91440" tIns="45720" rIns="91440" bIns="45720"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smtClean="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6FB5E55D-52CC-4139-85F7-657F2B75D194}" type="datetime3">
              <a:rPr lang="en-US" sz="1800" smtClean="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16 January 2017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8949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AA4FB6B9-BF17-439A-AF11-BF4CD9B977C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 lIns="91440" tIns="45720" rIns="91440" bIns="45720"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smtClean="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085EA206-6CCF-4F3A-B44D-6D7AD10113F2}" type="datetime3">
              <a:rPr lang="en-US" sz="1800" smtClean="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16 January 2017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7730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1/16/2017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79571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549A2477-CE7E-45C6-B43D-4B971EC74F5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 lIns="91440" tIns="45720" rIns="91440" bIns="45720"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smtClean="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F98E6776-D5C5-46E4-88B5-BCF57C743C82}" type="datetime3">
              <a:rPr lang="en-US" sz="1800" smtClean="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16 January 2017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24527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C567F1F5-194A-4EF4-8702-89EFF55C2EA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 lIns="91440" tIns="45720" rIns="91440" bIns="45720"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smtClean="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144E03DF-8FF9-4CC1-81A9-7D65C03EA82B}" type="datetime3">
              <a:rPr lang="en-US" sz="1800" smtClean="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16 January 2017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573381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9275" y="76200"/>
            <a:ext cx="2032000" cy="5784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76200"/>
            <a:ext cx="5946775" cy="5784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51B54694-5A4F-4DDE-A246-90E7B842FB9E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 lIns="91440" tIns="45720" rIns="91440" bIns="45720"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smtClean="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60DCB877-6D3E-4BCA-8EC7-D4670F81984A}" type="datetime3">
              <a:rPr lang="en-US" sz="1800" smtClean="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16 January 2017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209819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1350" y="76200"/>
            <a:ext cx="6781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800102" y="1536700"/>
            <a:ext cx="8131175" cy="432435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C4A63687-7E6C-4DE0-9BEB-8789448141D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 lIns="91440" tIns="45720" rIns="91440" bIns="45720"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smtClean="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E43D8F38-5EEC-4D31-B27F-2563D8A07911}" type="datetime3">
              <a:rPr lang="en-US" sz="1800" smtClean="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16 January 2017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7678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1/16/2017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158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1/16/2017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4749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1/16/2017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5717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1/16/2017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0296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1/16/2017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5254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1/16/2017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0674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1/16/2017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3497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F3BB1F19-4BA3-4ED5-9FA4-8D8D35FFE7BA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1/16/2017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4D8D7F36-4D84-4D9B-8FFC-A04433F045BE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0499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00102" y="1536700"/>
            <a:ext cx="8131175" cy="432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11350" y="76200"/>
            <a:ext cx="6781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9" name="Line 15"/>
          <p:cNvSpPr>
            <a:spLocks noChangeShapeType="1"/>
          </p:cNvSpPr>
          <p:nvPr/>
        </p:nvSpPr>
        <p:spPr bwMode="auto">
          <a:xfrm>
            <a:off x="381000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lIns="91440" tIns="45720" rIns="91440" bIns="4572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1" name="Line 17"/>
          <p:cNvSpPr>
            <a:spLocks noChangeShapeType="1"/>
          </p:cNvSpPr>
          <p:nvPr/>
        </p:nvSpPr>
        <p:spPr bwMode="auto">
          <a:xfrm>
            <a:off x="422275" y="1414463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lIns="91440" tIns="45720" rIns="91440" bIns="4572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7" name="Text Box 43"/>
          <p:cNvSpPr txBox="1">
            <a:spLocks noChangeArrowheads="1"/>
          </p:cNvSpPr>
          <p:nvPr userDrawn="1"/>
        </p:nvSpPr>
        <p:spPr bwMode="auto">
          <a:xfrm>
            <a:off x="1295400" y="6491288"/>
            <a:ext cx="6553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40" tIns="45720" rIns="91440" bIns="45720">
            <a:sp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1600" b="1" i="1">
                <a:solidFill>
                  <a:srgbClr val="000000"/>
                </a:solidFill>
                <a:latin typeface="Century Schoolbook" pitchFamily="18" charset="0"/>
              </a:rPr>
              <a:t>I n t e g r i t y  -  S e r v i c e  -  E x c e l </a:t>
            </a:r>
            <a:r>
              <a:rPr lang="en-US" sz="1600" b="1" i="1" dirty="0" err="1">
                <a:solidFill>
                  <a:srgbClr val="000000"/>
                </a:solidFill>
                <a:latin typeface="Century Schoolbook" pitchFamily="18" charset="0"/>
              </a:rPr>
              <a:t>l</a:t>
            </a:r>
            <a:r>
              <a:rPr lang="en-US" sz="1600" b="1" i="1" dirty="0">
                <a:solidFill>
                  <a:srgbClr val="000000"/>
                </a:solidFill>
                <a:latin typeface="Century Schoolbook" pitchFamily="18" charset="0"/>
              </a:rPr>
              <a:t> e n c e</a:t>
            </a:r>
          </a:p>
        </p:txBody>
      </p:sp>
      <p:sp>
        <p:nvSpPr>
          <p:cNvPr id="1068" name="Rectangle 4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10388" y="6253163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mtClean="0">
                <a:latin typeface="Times New Roman" pitchFamily="18" charset="0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smtClean="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F49C0791-D0EA-4F3B-9503-D0DBAFE8CE0E}" type="slidenum">
              <a:rPr lang="en-US" sz="1800" smtClean="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800">
              <a:solidFill>
                <a:srgbClr val="000000"/>
              </a:solidFill>
            </a:endParaRPr>
          </a:p>
        </p:txBody>
      </p:sp>
      <p:pic>
        <p:nvPicPr>
          <p:cNvPr id="9" name="Picture 2" descr="C:\Users\Ashley.Murphy\Desktop\USAFA%20Logo%20v%203%20line%20CMYK.pn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601" y="76202"/>
            <a:ext cx="1065031" cy="1213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0196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iming>
    <p:tnLst>
      <p:par>
        <p:cTn id="1" dur="indefinite" restart="never" nodeType="tmRoot"/>
      </p:par>
    </p:tnLst>
  </p:timing>
  <p:hf hdr="0" ftr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5pPr>
      <a:lvl6pPr marL="457200"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6pPr>
      <a:lvl7pPr marL="914400"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7pPr>
      <a:lvl8pPr marL="1371600"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8pPr>
      <a:lvl9pPr marL="1828800"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9pPr>
    </p:titleStyle>
    <p:bodyStyle>
      <a:lvl1pPr marL="285750" indent="-285750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688975" indent="-282575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200" b="1">
          <a:solidFill>
            <a:schemeClr val="tx1"/>
          </a:solidFill>
          <a:latin typeface="+mn-lt"/>
        </a:defRPr>
      </a:lvl2pPr>
      <a:lvl3pPr marL="1027113" indent="-223838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400" b="1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www-mtl.mit.edu/Courses/6.111/labkit/vga.shtml" TargetMode="Externa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htmL/html_colornames.asp" TargetMode="Externa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xilinx.com/support/documentation/ip_documentation/clk_wiz/v5_3/pg065-clk-wiz.pdf" TargetMode="External"/><Relationship Id="rId2" Type="http://schemas.openxmlformats.org/officeDocument/2006/relationships/hyperlink" Target="https://www.xilinx.com/products/intellectual-property/clocking_wizard.html" TargetMode="Externa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4"/>
          <p:cNvSpPr>
            <a:spLocks noChangeShapeType="1"/>
          </p:cNvSpPr>
          <p:nvPr/>
        </p:nvSpPr>
        <p:spPr bwMode="auto">
          <a:xfrm>
            <a:off x="381000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lIns="91440" tIns="45720" rIns="91440" bIns="45720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" name="Rectangle 13"/>
          <p:cNvSpPr txBox="1">
            <a:spLocks noChangeArrowheads="1"/>
          </p:cNvSpPr>
          <p:nvPr/>
        </p:nvSpPr>
        <p:spPr bwMode="auto">
          <a:xfrm>
            <a:off x="3070748" y="1774211"/>
            <a:ext cx="5581888" cy="28540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C2D8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9pPr>
          </a:lstStyle>
          <a:p>
            <a:pPr algn="ctr"/>
            <a:r>
              <a:rPr lang="en-US" sz="4000" kern="0" dirty="0">
                <a:effectLst/>
                <a:latin typeface="Trebuchet MS" panose="020B0603020202020204" pitchFamily="34" charset="0"/>
              </a:rPr>
              <a:t>ECE 383 – Embedded Computer Systems II</a:t>
            </a:r>
            <a:br>
              <a:rPr lang="en-US" sz="4000" kern="0" dirty="0">
                <a:effectLst/>
                <a:latin typeface="Trebuchet MS" panose="020B0603020202020204" pitchFamily="34" charset="0"/>
              </a:rPr>
            </a:br>
            <a:r>
              <a:rPr lang="en-US" sz="3600" kern="0" dirty="0">
                <a:effectLst/>
                <a:latin typeface="Trebuchet MS" panose="020B0603020202020204" pitchFamily="34" charset="0"/>
              </a:rPr>
              <a:t>Lecture 5 – Combination of Elements and Lab Intro</a:t>
            </a:r>
          </a:p>
        </p:txBody>
      </p:sp>
      <p:sp>
        <p:nvSpPr>
          <p:cNvPr id="6" name="Slide Number Placeholder 21"/>
          <p:cNvSpPr txBox="1">
            <a:spLocks/>
          </p:cNvSpPr>
          <p:nvPr/>
        </p:nvSpPr>
        <p:spPr>
          <a:xfrm>
            <a:off x="8551335" y="6521450"/>
            <a:ext cx="592667" cy="336550"/>
          </a:xfrm>
          <a:prstGeom prst="rect">
            <a:avLst/>
          </a:prstGeom>
        </p:spPr>
        <p:txBody>
          <a:bodyPr lIns="91440" tIns="45720" rIns="91440" bIns="4572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D7580031-58D8-4E1D-BF97-18519902E6F9}" type="slidenum">
              <a:rPr lang="en-US" smtClean="0">
                <a:solidFill>
                  <a:srgbClr val="000000"/>
                </a:solidFill>
                <a:latin typeface="Trebuchet MS" panose="020B0603020202020204" pitchFamily="34" charset="0"/>
              </a:rPr>
              <a:pPr algn="ctr">
                <a:defRPr/>
              </a:pPr>
              <a:t>1</a:t>
            </a:fld>
            <a:endParaRPr lang="en-US" dirty="0">
              <a:solidFill>
                <a:srgbClr val="000000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Line 14"/>
          <p:cNvSpPr>
            <a:spLocks noChangeShapeType="1"/>
          </p:cNvSpPr>
          <p:nvPr/>
        </p:nvSpPr>
        <p:spPr bwMode="auto">
          <a:xfrm>
            <a:off x="382200" y="6316000"/>
            <a:ext cx="8382000" cy="0"/>
          </a:xfrm>
          <a:prstGeom prst="line">
            <a:avLst/>
          </a:prstGeom>
          <a:noFill/>
          <a:ln w="57150">
            <a:solidFill>
              <a:schemeClr val="bg1">
                <a:lumMod val="65000"/>
              </a:schemeClr>
            </a:solidFill>
            <a:round/>
            <a:headEnd/>
            <a:tailEnd/>
          </a:ln>
          <a:effectLst/>
        </p:spPr>
        <p:txBody>
          <a:bodyPr wrap="none" lIns="91440" tIns="45720" rIns="91440" bIns="45720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" name="Line 14"/>
          <p:cNvSpPr>
            <a:spLocks noChangeShapeType="1"/>
          </p:cNvSpPr>
          <p:nvPr/>
        </p:nvSpPr>
        <p:spPr bwMode="auto">
          <a:xfrm>
            <a:off x="382200" y="1567588"/>
            <a:ext cx="8382000" cy="0"/>
          </a:xfrm>
          <a:prstGeom prst="line">
            <a:avLst/>
          </a:prstGeom>
          <a:noFill/>
          <a:ln w="57150">
            <a:solidFill>
              <a:schemeClr val="bg1">
                <a:lumMod val="65000"/>
              </a:schemeClr>
            </a:solidFill>
            <a:round/>
            <a:headEnd/>
            <a:tailEnd/>
          </a:ln>
          <a:effectLst/>
        </p:spPr>
        <p:txBody>
          <a:bodyPr wrap="none" lIns="91440" tIns="45720" rIns="91440" bIns="45720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4159624" y="4743733"/>
            <a:ext cx="4508500" cy="1489075"/>
          </a:xfrm>
        </p:spPr>
        <p:txBody>
          <a:bodyPr anchor="ctr">
            <a:normAutofit lnSpcReduction="10000"/>
          </a:bodyPr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en-US" dirty="0" smtClean="0"/>
              <a:t>Maj Jeffrey </a:t>
            </a:r>
            <a:r>
              <a:rPr lang="en-US" dirty="0"/>
              <a:t>Falkinburg</a:t>
            </a:r>
            <a:br>
              <a:rPr lang="en-US" dirty="0"/>
            </a:br>
            <a:r>
              <a:rPr lang="en-US" dirty="0"/>
              <a:t>Room 2E46E</a:t>
            </a:r>
            <a:br>
              <a:rPr lang="en-US" dirty="0"/>
            </a:br>
            <a:r>
              <a:rPr lang="en-US" dirty="0" smtClean="0"/>
              <a:t>333-9193</a:t>
            </a:r>
          </a:p>
        </p:txBody>
      </p:sp>
      <p:pic>
        <p:nvPicPr>
          <p:cNvPr id="1026" name="Picture 2" descr="https://sharepoint.usafa.edu/hq/CM/Shared%20Documents/Logo/USAFA%20Logo%20v%203%20line%20CMYK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812" y="2281517"/>
            <a:ext cx="2973096" cy="3389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2293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10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D957A480-45FD-4E4A-ABAC-1E7EB071E91C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16 January 2017</a:t>
            </a:fld>
            <a:endParaRPr lang="en-US" sz="1800">
              <a:solidFill>
                <a:srgbClr val="00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71560" y="1415463"/>
            <a:ext cx="11515560" cy="42074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21380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Gated and Non-Gated </a:t>
            </a:r>
            <a:r>
              <a:rPr lang="en-US" dirty="0" smtClean="0"/>
              <a:t>Circuit – PMOD Connector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endParaRPr lang="en-US" b="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11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169" y="1452831"/>
            <a:ext cx="8655667" cy="4963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346211" y="3919268"/>
            <a:ext cx="2797791" cy="255454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</a:rPr>
              <a:t>PMOD connector (see page 18 of the </a:t>
            </a:r>
            <a:r>
              <a:rPr lang="en-US" sz="2000" dirty="0" err="1">
                <a:solidFill>
                  <a:schemeClr val="accent2"/>
                </a:solidFill>
              </a:rPr>
              <a:t>Atlys</a:t>
            </a:r>
            <a:r>
              <a:rPr lang="en-US" sz="2000" dirty="0">
                <a:solidFill>
                  <a:schemeClr val="accent2"/>
                </a:solidFill>
              </a:rPr>
              <a:t> Board Reference Manual) corresponding to JB(3) and JB(2) (the most 2 significant bits of the non-gated comparator outputs)</a:t>
            </a:r>
          </a:p>
        </p:txBody>
      </p:sp>
    </p:spTree>
    <p:extLst>
      <p:ext uri="{BB962C8B-B14F-4D97-AF65-F5344CB8AC3E}">
        <p14:creationId xmlns:p14="http://schemas.microsoft.com/office/powerpoint/2010/main" val="3498975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Gated and Non-Gated </a:t>
            </a:r>
            <a:r>
              <a:rPr lang="en-US" dirty="0" smtClean="0"/>
              <a:t>Circuit – PMOD Connector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endParaRPr lang="en-US" b="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12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05973" y="5734418"/>
            <a:ext cx="5254389" cy="707886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</a:rPr>
              <a:t>PMOD connector (see page 20 (Chapter 10) of the </a:t>
            </a:r>
            <a:r>
              <a:rPr lang="en-US" sz="2000" dirty="0" err="1">
                <a:solidFill>
                  <a:schemeClr val="accent2"/>
                </a:solidFill>
              </a:rPr>
              <a:t>Nexys</a:t>
            </a:r>
            <a:r>
              <a:rPr lang="en-US" sz="2000" dirty="0">
                <a:solidFill>
                  <a:schemeClr val="accent2"/>
                </a:solidFill>
              </a:rPr>
              <a:t> Video Board Reference Manual)</a:t>
            </a:r>
          </a:p>
        </p:txBody>
      </p:sp>
      <p:pic>
        <p:nvPicPr>
          <p:cNvPr id="1028" name="Picture 4" descr="https://reference.digilentinc.com/_media/reference/programmable-logic/nexys-video/nexys-video-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601" y="1130490"/>
            <a:ext cx="5715000" cy="518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val 5"/>
          <p:cNvSpPr/>
          <p:nvPr/>
        </p:nvSpPr>
        <p:spPr bwMode="auto">
          <a:xfrm>
            <a:off x="900741" y="3398292"/>
            <a:ext cx="1050877" cy="736979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>
              <a:spcBef>
                <a:spcPct val="0"/>
              </a:spcBef>
            </a:pPr>
            <a:r>
              <a:rPr lang="en-US" sz="1400" dirty="0">
                <a:solidFill>
                  <a:srgbClr val="FF0000"/>
                </a:solidFill>
                <a:latin typeface="Arial" pitchFamily="34" charset="0"/>
              </a:rPr>
              <a:t>JB PMOD		               </a:t>
            </a:r>
          </a:p>
          <a:p>
            <a:pPr algn="r" eaLnBrk="0" hangingPunct="0">
              <a:spcBef>
                <a:spcPct val="0"/>
              </a:spcBef>
            </a:pPr>
            <a:r>
              <a:rPr lang="en-US" sz="1400" dirty="0">
                <a:solidFill>
                  <a:srgbClr val="FF0000"/>
                </a:solidFill>
                <a:latin typeface="Arial" pitchFamily="34" charset="0"/>
              </a:rPr>
              <a:t>Connector	                 </a:t>
            </a: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5998" y="1752931"/>
            <a:ext cx="3418818" cy="1618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95224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Gated and Non-Gated </a:t>
            </a:r>
            <a:r>
              <a:rPr lang="en-US" dirty="0" smtClean="0"/>
              <a:t>Circuit – PMOD Connector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endParaRPr lang="en-US" b="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13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478548" y="4118937"/>
            <a:ext cx="3228724" cy="2246769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</a:rPr>
              <a:t>PMOD connectors (see page 20 (Chapter 10) of the </a:t>
            </a:r>
            <a:r>
              <a:rPr lang="en-US" sz="2000" dirty="0" err="1">
                <a:solidFill>
                  <a:schemeClr val="accent2"/>
                </a:solidFill>
              </a:rPr>
              <a:t>Nexys</a:t>
            </a:r>
            <a:r>
              <a:rPr lang="en-US" sz="2000" dirty="0">
                <a:solidFill>
                  <a:schemeClr val="accent2"/>
                </a:solidFill>
              </a:rPr>
              <a:t> Video Board Reference Manual) corresponding to JB(3) and JB(2) (the most 2 significant bits of the non-gated comparator outputs)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415" y="3071843"/>
            <a:ext cx="5101135" cy="33305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8571" y="1453776"/>
            <a:ext cx="3418818" cy="1618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Oval 7"/>
          <p:cNvSpPr/>
          <p:nvPr/>
        </p:nvSpPr>
        <p:spPr bwMode="auto">
          <a:xfrm>
            <a:off x="1392047" y="4041105"/>
            <a:ext cx="1535935" cy="736979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>
              <a:spcBef>
                <a:spcPct val="0"/>
              </a:spcBef>
            </a:pPr>
            <a:r>
              <a:rPr lang="en-US" sz="1400" dirty="0">
                <a:solidFill>
                  <a:srgbClr val="FF0000"/>
                </a:solidFill>
                <a:latin typeface="Arial" pitchFamily="34" charset="0"/>
              </a:rPr>
              <a:t>         JB(2)</a:t>
            </a:r>
          </a:p>
          <a:p>
            <a:pPr eaLnBrk="0" hangingPunct="0">
              <a:spcBef>
                <a:spcPct val="0"/>
              </a:spcBef>
            </a:pPr>
            <a:endParaRPr lang="en-US" sz="600" dirty="0">
              <a:solidFill>
                <a:srgbClr val="FF0000"/>
              </a:solidFill>
              <a:latin typeface="Arial" pitchFamily="34" charset="0"/>
            </a:endParaRPr>
          </a:p>
          <a:p>
            <a:pPr eaLnBrk="0" hangingPunct="0">
              <a:spcBef>
                <a:spcPct val="0"/>
              </a:spcBef>
            </a:pPr>
            <a:r>
              <a:rPr lang="en-US" sz="1400" dirty="0">
                <a:solidFill>
                  <a:srgbClr val="FF0000"/>
                </a:solidFill>
                <a:latin typeface="Arial" pitchFamily="34" charset="0"/>
              </a:rPr>
              <a:t>         JB(3)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2189762" y="782293"/>
            <a:ext cx="738218" cy="1360406"/>
            <a:chOff x="2189762" y="782293"/>
            <a:chExt cx="738218" cy="1360406"/>
          </a:xfrm>
        </p:grpSpPr>
        <p:sp>
          <p:nvSpPr>
            <p:cNvPr id="10" name="Oval 9"/>
            <p:cNvSpPr/>
            <p:nvPr/>
          </p:nvSpPr>
          <p:spPr bwMode="auto">
            <a:xfrm>
              <a:off x="2189762" y="782293"/>
              <a:ext cx="738218" cy="447654"/>
            </a:xfrm>
            <a:prstGeom prst="ellips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sz="1400" dirty="0">
                  <a:solidFill>
                    <a:srgbClr val="FF0000"/>
                  </a:solidFill>
                  <a:latin typeface="Arial" pitchFamily="34" charset="0"/>
                </a:rPr>
                <a:t>JB(3)</a:t>
              </a:r>
            </a:p>
          </p:txBody>
        </p:sp>
        <p:cxnSp>
          <p:nvCxnSpPr>
            <p:cNvPr id="11" name="Straight Arrow Connector 10"/>
            <p:cNvCxnSpPr>
              <a:stCxn id="10" idx="4"/>
            </p:cNvCxnSpPr>
            <p:nvPr/>
          </p:nvCxnSpPr>
          <p:spPr bwMode="auto">
            <a:xfrm>
              <a:off x="2558871" y="1229947"/>
              <a:ext cx="266216" cy="912752"/>
            </a:xfrm>
            <a:prstGeom prst="straightConnector1">
              <a:avLst/>
            </a:prstGeom>
            <a:solidFill>
              <a:srgbClr val="0C2D83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17" name="Group 16"/>
          <p:cNvGrpSpPr/>
          <p:nvPr/>
        </p:nvGrpSpPr>
        <p:grpSpPr>
          <a:xfrm>
            <a:off x="2927980" y="782293"/>
            <a:ext cx="738218" cy="1360406"/>
            <a:chOff x="2927980" y="782293"/>
            <a:chExt cx="738218" cy="1360406"/>
          </a:xfrm>
        </p:grpSpPr>
        <p:sp>
          <p:nvSpPr>
            <p:cNvPr id="9" name="Oval 8"/>
            <p:cNvSpPr/>
            <p:nvPr/>
          </p:nvSpPr>
          <p:spPr bwMode="auto">
            <a:xfrm>
              <a:off x="2927980" y="782293"/>
              <a:ext cx="738218" cy="447654"/>
            </a:xfrm>
            <a:prstGeom prst="ellips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sz="1400" dirty="0">
                  <a:solidFill>
                    <a:srgbClr val="FF0000"/>
                  </a:solidFill>
                  <a:latin typeface="Arial" pitchFamily="34" charset="0"/>
                </a:rPr>
                <a:t>JB(2)</a:t>
              </a:r>
            </a:p>
          </p:txBody>
        </p:sp>
        <p:cxnSp>
          <p:nvCxnSpPr>
            <p:cNvPr id="14" name="Straight Arrow Connector 13"/>
            <p:cNvCxnSpPr>
              <a:stCxn id="9" idx="4"/>
            </p:cNvCxnSpPr>
            <p:nvPr/>
          </p:nvCxnSpPr>
          <p:spPr bwMode="auto">
            <a:xfrm flipH="1">
              <a:off x="3111690" y="1229947"/>
              <a:ext cx="185399" cy="912752"/>
            </a:xfrm>
            <a:prstGeom prst="straightConnector1">
              <a:avLst/>
            </a:prstGeom>
            <a:solidFill>
              <a:srgbClr val="0C2D83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4256515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Gated and Non-Gated Circuit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b="0" dirty="0" smtClean="0"/>
              <a:t>JB(3</a:t>
            </a:r>
            <a:r>
              <a:rPr lang="en-US" b="0" dirty="0"/>
              <a:t>) and JB(2) (the most 2 significant bits of the non-gated comparator outputs)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14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3074" name="Picture 2" descr="http://ece.ninja/383/lecture/img/lecture05-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5587" y="2360100"/>
            <a:ext cx="5072826" cy="4500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://ece.ninja/383/lecture/img/lecture05-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925" y="13647"/>
            <a:ext cx="7714155" cy="6844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9232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/>
              <a:t>Lab 1 Intro</a:t>
            </a:r>
            <a:endParaRPr lang="en-US" cap="none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15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685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HW 5 – Lab 1 Prelab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b="0" dirty="0" smtClean="0"/>
              <a:t>Draw a detailed diagram of the oscilloscope grid required for Lab1. A detailed diagram must be drawn on green engineering paper and include</a:t>
            </a:r>
          </a:p>
          <a:p>
            <a:pPr lvl="1"/>
            <a:r>
              <a:rPr lang="en-US" b="0" dirty="0" smtClean="0"/>
              <a:t>(</a:t>
            </a:r>
            <a:r>
              <a:rPr lang="en-US" b="0" dirty="0" err="1" smtClean="0"/>
              <a:t>x,y</a:t>
            </a:r>
            <a:r>
              <a:rPr lang="en-US" b="0" dirty="0" smtClean="0"/>
              <a:t>) corners of the monitor.</a:t>
            </a:r>
          </a:p>
          <a:p>
            <a:pPr lvl="1"/>
            <a:r>
              <a:rPr lang="en-US" b="0" dirty="0" smtClean="0"/>
              <a:t>(</a:t>
            </a:r>
            <a:r>
              <a:rPr lang="en-US" b="0" dirty="0" err="1" smtClean="0"/>
              <a:t>x,y</a:t>
            </a:r>
            <a:r>
              <a:rPr lang="en-US" b="0" dirty="0" smtClean="0"/>
              <a:t>) each of the four major corners (already given).</a:t>
            </a:r>
          </a:p>
          <a:p>
            <a:pPr lvl="1"/>
            <a:r>
              <a:rPr lang="en-US" b="0" dirty="0" smtClean="0"/>
              <a:t>y-coordinates for all the major horizontal grid lines.</a:t>
            </a:r>
          </a:p>
          <a:p>
            <a:pPr lvl="1"/>
            <a:r>
              <a:rPr lang="en-US" b="0" dirty="0" smtClean="0"/>
              <a:t>(</a:t>
            </a:r>
            <a:r>
              <a:rPr lang="en-US" b="0" dirty="0" err="1" smtClean="0"/>
              <a:t>x,y</a:t>
            </a:r>
            <a:r>
              <a:rPr lang="en-US" b="0" dirty="0" smtClean="0"/>
              <a:t>) coordinates for one set of three horizontal of hatch marks. Indicate with an arrow which set of three.</a:t>
            </a:r>
          </a:p>
          <a:p>
            <a:pPr lvl="1"/>
            <a:r>
              <a:rPr lang="en-US" b="0" dirty="0" smtClean="0"/>
              <a:t>x-coordinates for al the major vertical grid lines.</a:t>
            </a:r>
          </a:p>
          <a:p>
            <a:pPr lvl="1"/>
            <a:r>
              <a:rPr lang="en-US" b="0" dirty="0" smtClean="0"/>
              <a:t>(</a:t>
            </a:r>
            <a:r>
              <a:rPr lang="en-US" b="0" dirty="0" err="1" smtClean="0"/>
              <a:t>x,y</a:t>
            </a:r>
            <a:r>
              <a:rPr lang="en-US" b="0" dirty="0" smtClean="0"/>
              <a:t>) coordinates for one set of four vertical of hatch marks. Indicate with an arrow which set of four.</a:t>
            </a:r>
            <a:endParaRPr lang="en-US" b="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16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2135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HW 5 – Lab 1 Prelab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endParaRPr lang="en-US" b="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17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4098" name="Picture 2" descr="Fig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4" y="1241949"/>
            <a:ext cx="9140657" cy="5633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6803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HW 5 – Lab 1 Prelab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pPr marL="457200" indent="-457200">
              <a:buFont typeface="+mj-lt"/>
              <a:buAutoNum type="arabicPeriod" startAt="2"/>
            </a:pPr>
            <a:r>
              <a:rPr lang="en-US" b="0" dirty="0" smtClean="0"/>
              <a:t>Given </a:t>
            </a:r>
            <a:r>
              <a:rPr lang="en-US" b="0" dirty="0"/>
              <a:t>that the pixel clock is running at 2</a:t>
            </a:r>
            <a:r>
              <a:rPr lang="en-US" b="0" dirty="0" smtClean="0"/>
              <a:t>5Mhz</a:t>
            </a:r>
            <a:r>
              <a:rPr lang="en-US" b="0" dirty="0"/>
              <a:t>, add the durations of the </a:t>
            </a:r>
            <a:r>
              <a:rPr lang="en-US" b="0" dirty="0" err="1"/>
              <a:t>h_synch</a:t>
            </a:r>
            <a:r>
              <a:rPr lang="en-US" b="0" dirty="0"/>
              <a:t> and </a:t>
            </a:r>
            <a:r>
              <a:rPr lang="en-US" b="0" dirty="0" err="1"/>
              <a:t>v_synch</a:t>
            </a:r>
            <a:r>
              <a:rPr lang="en-US" b="0" dirty="0"/>
              <a:t> signals show in Lab1. Set time=0 on the blue dashed line on the left side of the region labeled "Active Video".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30843" y="6286214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18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6146" name="Picture 2" descr="Fig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656" y="3130802"/>
            <a:ext cx="7519923" cy="3116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138" y="3057100"/>
            <a:ext cx="8804547" cy="3316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933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HW 5 – Lab 1 Prelab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pPr marL="457200" indent="-457200">
              <a:buFont typeface="+mj-lt"/>
              <a:buAutoNum type="arabicPeriod" startAt="2"/>
            </a:pPr>
            <a:r>
              <a:rPr lang="en-US" b="0" dirty="0" smtClean="0"/>
              <a:t>Given </a:t>
            </a:r>
            <a:r>
              <a:rPr lang="en-US" b="0" dirty="0"/>
              <a:t>that the pixel clock is running </a:t>
            </a:r>
            <a:r>
              <a:rPr lang="en-US" b="0" dirty="0" smtClean="0"/>
              <a:t>at 25Mhz</a:t>
            </a:r>
            <a:r>
              <a:rPr lang="en-US" b="0" dirty="0"/>
              <a:t>, add the durations of the </a:t>
            </a:r>
            <a:r>
              <a:rPr lang="en-US" b="0" dirty="0" err="1"/>
              <a:t>h_synch</a:t>
            </a:r>
            <a:r>
              <a:rPr lang="en-US" b="0" dirty="0"/>
              <a:t> and </a:t>
            </a:r>
            <a:r>
              <a:rPr lang="en-US" b="0" dirty="0" err="1"/>
              <a:t>v_synch</a:t>
            </a:r>
            <a:r>
              <a:rPr lang="en-US" b="0" dirty="0"/>
              <a:t> signals show in Lab1. Set time=0 on the blue dashed line on the left side of the region labeled "Active Video".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53365" y="6272566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19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7170" name="Picture 2" descr="Fig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818" y="3149598"/>
            <a:ext cx="7615452" cy="3152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000" y="3067710"/>
            <a:ext cx="8920559" cy="3278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340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Outline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US" sz="2800" dirty="0"/>
              <a:t>Comparator Construction</a:t>
            </a:r>
          </a:p>
          <a:p>
            <a:pPr marL="514350" indent="-51435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US" sz="2800" dirty="0"/>
              <a:t>Gated and Non-Gated Circuit</a:t>
            </a:r>
          </a:p>
          <a:p>
            <a:pPr marL="514350" indent="-51435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US" sz="2800" dirty="0"/>
              <a:t>Lab 1 Intro</a:t>
            </a:r>
          </a:p>
          <a:p>
            <a:pPr marL="514350" indent="-514350" eaLnBrk="1" hangingPunct="1">
              <a:lnSpc>
                <a:spcPct val="80000"/>
              </a:lnSpc>
              <a:buFont typeface="+mj-lt"/>
              <a:buAutoNum type="arabicPeriod"/>
            </a:pPr>
            <a:endParaRPr lang="en-US" sz="2800" dirty="0"/>
          </a:p>
          <a:p>
            <a:pPr marL="514350" indent="-514350" eaLnBrk="1" hangingPunct="1">
              <a:lnSpc>
                <a:spcPct val="80000"/>
              </a:lnSpc>
              <a:buFont typeface="+mj-lt"/>
              <a:buAutoNum type="arabicPeriod"/>
            </a:pPr>
            <a:endParaRPr lang="en-US" sz="2800" dirty="0"/>
          </a:p>
          <a:p>
            <a:pPr eaLnBrk="1" hangingPunct="1">
              <a:lnSpc>
                <a:spcPct val="80000"/>
              </a:lnSpc>
            </a:pPr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1601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1 Intro – VGA Overview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b="0" dirty="0">
                <a:hlinkClick r:id="rId2"/>
              </a:rPr>
              <a:t>http://</a:t>
            </a:r>
            <a:r>
              <a:rPr lang="en-US" b="0" dirty="0" smtClean="0">
                <a:hlinkClick r:id="rId2"/>
              </a:rPr>
              <a:t>www-mtl.mit.edu/Courses/6.111/labkit/vga.shtml</a:t>
            </a:r>
            <a:endParaRPr lang="en-US" b="0" dirty="0" smtClean="0"/>
          </a:p>
          <a:p>
            <a:endParaRPr lang="en-US" b="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20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4440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VGA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400" dirty="0"/>
              <a:t>entity </a:t>
            </a:r>
            <a:r>
              <a:rPr lang="en-US" sz="1400" dirty="0" err="1"/>
              <a:t>vga</a:t>
            </a:r>
            <a:r>
              <a:rPr lang="en-US" sz="1400" dirty="0"/>
              <a:t> is</a:t>
            </a:r>
          </a:p>
          <a:p>
            <a:pPr marL="0" indent="0">
              <a:buNone/>
            </a:pPr>
            <a:r>
              <a:rPr lang="en-US" sz="1400" dirty="0"/>
              <a:t>	Port(	</a:t>
            </a:r>
            <a:r>
              <a:rPr lang="en-US" sz="1400" dirty="0" err="1"/>
              <a:t>clk</a:t>
            </a:r>
            <a:r>
              <a:rPr lang="en-US" sz="1400" dirty="0"/>
              <a:t>: in  STD_LOGIC;</a:t>
            </a:r>
          </a:p>
          <a:p>
            <a:pPr marL="0" indent="0">
              <a:buNone/>
            </a:pPr>
            <a:r>
              <a:rPr lang="en-US" sz="1400" dirty="0"/>
              <a:t>		</a:t>
            </a:r>
            <a:r>
              <a:rPr lang="en-US" sz="1400" dirty="0" err="1" smtClean="0"/>
              <a:t>reset_n</a:t>
            </a:r>
            <a:r>
              <a:rPr lang="en-US" sz="1400" dirty="0" smtClean="0"/>
              <a:t> : </a:t>
            </a:r>
            <a:r>
              <a:rPr lang="en-US" sz="1400" dirty="0"/>
              <a:t>in  STD_LOGIC;</a:t>
            </a:r>
          </a:p>
          <a:p>
            <a:pPr marL="0" indent="0">
              <a:buNone/>
            </a:pPr>
            <a:r>
              <a:rPr lang="en-US" sz="1400" dirty="0"/>
              <a:t>		</a:t>
            </a:r>
            <a:r>
              <a:rPr lang="en-US" sz="1400" dirty="0" err="1" smtClean="0"/>
              <a:t>h_sync</a:t>
            </a:r>
            <a:r>
              <a:rPr lang="en-US" sz="1400" dirty="0" smtClean="0"/>
              <a:t> </a:t>
            </a:r>
            <a:r>
              <a:rPr lang="en-US" sz="1400" dirty="0"/>
              <a:t>: out  STD_LOGIC;</a:t>
            </a:r>
          </a:p>
          <a:p>
            <a:pPr marL="0" indent="0">
              <a:buNone/>
            </a:pPr>
            <a:r>
              <a:rPr lang="en-US" sz="1400" dirty="0"/>
              <a:t>		</a:t>
            </a:r>
            <a:r>
              <a:rPr lang="en-US" sz="1400" dirty="0" err="1" smtClean="0"/>
              <a:t>v_sync</a:t>
            </a:r>
            <a:r>
              <a:rPr lang="en-US" sz="1400" dirty="0" smtClean="0"/>
              <a:t> </a:t>
            </a:r>
            <a:r>
              <a:rPr lang="en-US" sz="1400" dirty="0"/>
              <a:t>: out  STD_LOGIC; </a:t>
            </a:r>
          </a:p>
          <a:p>
            <a:pPr marL="0" indent="0">
              <a:buNone/>
            </a:pPr>
            <a:r>
              <a:rPr lang="en-US" sz="1400" dirty="0"/>
              <a:t>		</a:t>
            </a:r>
            <a:r>
              <a:rPr lang="en-US" sz="1400" dirty="0" smtClean="0"/>
              <a:t>blank </a:t>
            </a:r>
            <a:r>
              <a:rPr lang="en-US" sz="1400" dirty="0"/>
              <a:t>: out  STD_LOGIC;</a:t>
            </a:r>
          </a:p>
          <a:p>
            <a:pPr marL="0" indent="0">
              <a:buNone/>
            </a:pPr>
            <a:r>
              <a:rPr lang="en-US" sz="1400" dirty="0"/>
              <a:t>		</a:t>
            </a:r>
            <a:r>
              <a:rPr lang="en-US" sz="1400" dirty="0" smtClean="0"/>
              <a:t>r</a:t>
            </a:r>
            <a:r>
              <a:rPr lang="en-US" sz="1400" dirty="0"/>
              <a:t>: out STD_LOGIC_VECTOR(7 </a:t>
            </a:r>
            <a:r>
              <a:rPr lang="en-US" sz="1400" dirty="0" err="1"/>
              <a:t>downto</a:t>
            </a:r>
            <a:r>
              <a:rPr lang="en-US" sz="1400" dirty="0"/>
              <a:t> 0);</a:t>
            </a:r>
          </a:p>
          <a:p>
            <a:pPr marL="0" indent="0">
              <a:buNone/>
            </a:pPr>
            <a:r>
              <a:rPr lang="en-US" sz="1400" dirty="0"/>
              <a:t>		</a:t>
            </a:r>
            <a:r>
              <a:rPr lang="en-US" sz="1400" dirty="0" smtClean="0"/>
              <a:t>g</a:t>
            </a:r>
            <a:r>
              <a:rPr lang="en-US" sz="1400" dirty="0"/>
              <a:t>: out STD_LOGIC_VECTOR(7 </a:t>
            </a:r>
            <a:r>
              <a:rPr lang="en-US" sz="1400" dirty="0" err="1"/>
              <a:t>downto</a:t>
            </a:r>
            <a:r>
              <a:rPr lang="en-US" sz="1400" dirty="0"/>
              <a:t> 0);</a:t>
            </a:r>
          </a:p>
          <a:p>
            <a:pPr marL="0" indent="0">
              <a:buNone/>
            </a:pPr>
            <a:r>
              <a:rPr lang="en-US" sz="1400" dirty="0"/>
              <a:t>		</a:t>
            </a:r>
            <a:r>
              <a:rPr lang="en-US" sz="1400" dirty="0" smtClean="0"/>
              <a:t>b</a:t>
            </a:r>
            <a:r>
              <a:rPr lang="en-US" sz="1400" dirty="0"/>
              <a:t>: out STD_LOGIC_VECTOR(7 </a:t>
            </a:r>
            <a:r>
              <a:rPr lang="en-US" sz="1400" dirty="0" err="1"/>
              <a:t>downto</a:t>
            </a:r>
            <a:r>
              <a:rPr lang="en-US" sz="1400" dirty="0"/>
              <a:t> 0);</a:t>
            </a:r>
          </a:p>
          <a:p>
            <a:pPr marL="0" indent="0">
              <a:buNone/>
            </a:pPr>
            <a:r>
              <a:rPr lang="en-US" sz="1400" dirty="0"/>
              <a:t>		</a:t>
            </a:r>
            <a:r>
              <a:rPr lang="en-US" sz="1400" dirty="0" err="1" smtClean="0"/>
              <a:t>trigger_time</a:t>
            </a:r>
            <a:r>
              <a:rPr lang="en-US" sz="1400" dirty="0"/>
              <a:t>: in unsigned(9 </a:t>
            </a:r>
            <a:r>
              <a:rPr lang="en-US" sz="1400" dirty="0" err="1"/>
              <a:t>downto</a:t>
            </a:r>
            <a:r>
              <a:rPr lang="en-US" sz="1400" dirty="0"/>
              <a:t> 0);</a:t>
            </a:r>
          </a:p>
          <a:p>
            <a:pPr marL="0" indent="0">
              <a:buNone/>
            </a:pPr>
            <a:r>
              <a:rPr lang="en-US" sz="1400" dirty="0"/>
              <a:t>		</a:t>
            </a:r>
            <a:r>
              <a:rPr lang="en-US" sz="1400" dirty="0" err="1" smtClean="0"/>
              <a:t>trigger_volt</a:t>
            </a:r>
            <a:r>
              <a:rPr lang="en-US" sz="1400" dirty="0"/>
              <a:t>: in unsigned (9 </a:t>
            </a:r>
            <a:r>
              <a:rPr lang="en-US" sz="1400" dirty="0" err="1"/>
              <a:t>downto</a:t>
            </a:r>
            <a:r>
              <a:rPr lang="en-US" sz="1400" dirty="0"/>
              <a:t> 0);</a:t>
            </a:r>
          </a:p>
          <a:p>
            <a:pPr marL="0" indent="0">
              <a:buNone/>
            </a:pPr>
            <a:r>
              <a:rPr lang="en-US" sz="1400" dirty="0"/>
              <a:t>		</a:t>
            </a:r>
            <a:r>
              <a:rPr lang="en-US" sz="1400" dirty="0" smtClean="0"/>
              <a:t>row</a:t>
            </a:r>
            <a:r>
              <a:rPr lang="en-US" sz="1400" dirty="0"/>
              <a:t>: out unsigned(9 </a:t>
            </a:r>
            <a:r>
              <a:rPr lang="en-US" sz="1400" dirty="0" err="1"/>
              <a:t>downto</a:t>
            </a:r>
            <a:r>
              <a:rPr lang="en-US" sz="1400" dirty="0"/>
              <a:t> 0);</a:t>
            </a:r>
          </a:p>
          <a:p>
            <a:pPr marL="0" indent="0">
              <a:buNone/>
            </a:pPr>
            <a:r>
              <a:rPr lang="en-US" sz="1400" dirty="0"/>
              <a:t>		</a:t>
            </a:r>
            <a:r>
              <a:rPr lang="en-US" sz="1400" dirty="0" smtClean="0"/>
              <a:t>column</a:t>
            </a:r>
            <a:r>
              <a:rPr lang="en-US" sz="1400" dirty="0"/>
              <a:t>: out unsigned(9 </a:t>
            </a:r>
            <a:r>
              <a:rPr lang="en-US" sz="1400" dirty="0" err="1"/>
              <a:t>downto</a:t>
            </a:r>
            <a:r>
              <a:rPr lang="en-US" sz="1400" dirty="0"/>
              <a:t> 0);</a:t>
            </a:r>
          </a:p>
          <a:p>
            <a:pPr marL="0" indent="0">
              <a:buNone/>
            </a:pPr>
            <a:r>
              <a:rPr lang="en-US" sz="1400" dirty="0"/>
              <a:t>		</a:t>
            </a:r>
            <a:r>
              <a:rPr lang="en-US" sz="1400" dirty="0" smtClean="0"/>
              <a:t>ch1</a:t>
            </a:r>
            <a:r>
              <a:rPr lang="en-US" sz="1400" dirty="0"/>
              <a:t>: in </a:t>
            </a:r>
            <a:r>
              <a:rPr lang="en-US" sz="1400" dirty="0" err="1"/>
              <a:t>std_logic</a:t>
            </a:r>
            <a:r>
              <a:rPr lang="en-US" sz="1400" dirty="0"/>
              <a:t>;</a:t>
            </a:r>
          </a:p>
          <a:p>
            <a:pPr marL="0" indent="0">
              <a:buNone/>
            </a:pPr>
            <a:r>
              <a:rPr lang="en-US" sz="1400" dirty="0"/>
              <a:t>		</a:t>
            </a:r>
            <a:r>
              <a:rPr lang="en-US" sz="1400" dirty="0" smtClean="0"/>
              <a:t>ch1_enb</a:t>
            </a:r>
            <a:r>
              <a:rPr lang="en-US" sz="1400" dirty="0"/>
              <a:t>: in </a:t>
            </a:r>
            <a:r>
              <a:rPr lang="en-US" sz="1400" dirty="0" err="1"/>
              <a:t>std_logic</a:t>
            </a:r>
            <a:r>
              <a:rPr lang="en-US" sz="1400" dirty="0"/>
              <a:t>;</a:t>
            </a:r>
          </a:p>
          <a:p>
            <a:pPr marL="0" indent="0">
              <a:buNone/>
            </a:pPr>
            <a:r>
              <a:rPr lang="en-US" sz="1400" dirty="0"/>
              <a:t>		</a:t>
            </a:r>
            <a:r>
              <a:rPr lang="en-US" sz="1400" dirty="0" smtClean="0"/>
              <a:t>ch2</a:t>
            </a:r>
            <a:r>
              <a:rPr lang="en-US" sz="1400" dirty="0"/>
              <a:t>: in </a:t>
            </a:r>
            <a:r>
              <a:rPr lang="en-US" sz="1400" dirty="0" err="1"/>
              <a:t>std_logic</a:t>
            </a:r>
            <a:r>
              <a:rPr lang="en-US" sz="1400" dirty="0"/>
              <a:t>;</a:t>
            </a:r>
          </a:p>
          <a:p>
            <a:pPr marL="0" indent="0">
              <a:buNone/>
            </a:pPr>
            <a:r>
              <a:rPr lang="en-US" sz="1400" dirty="0"/>
              <a:t>		</a:t>
            </a:r>
            <a:r>
              <a:rPr lang="en-US" sz="1400" dirty="0" smtClean="0"/>
              <a:t>ch2_enb</a:t>
            </a:r>
            <a:r>
              <a:rPr lang="en-US" sz="1400" dirty="0"/>
              <a:t>: in </a:t>
            </a:r>
            <a:r>
              <a:rPr lang="en-US" sz="1400" dirty="0" err="1"/>
              <a:t>std_logic</a:t>
            </a:r>
            <a:r>
              <a:rPr lang="en-US" sz="1400" dirty="0"/>
              <a:t>);</a:t>
            </a:r>
          </a:p>
          <a:p>
            <a:pPr marL="0" indent="0">
              <a:buNone/>
            </a:pPr>
            <a:r>
              <a:rPr lang="en-US" sz="1400" dirty="0"/>
              <a:t>end </a:t>
            </a:r>
            <a:r>
              <a:rPr lang="en-US" sz="1400" dirty="0" err="1"/>
              <a:t>vga</a:t>
            </a:r>
            <a:r>
              <a:rPr lang="en-US" sz="1400" dirty="0"/>
              <a:t>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21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D957A480-45FD-4E4A-ABAC-1E7EB071E91C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16 January 2017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2042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VGA Module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668762"/>
              </p:ext>
            </p:extLst>
          </p:nvPr>
        </p:nvGraphicFramePr>
        <p:xfrm>
          <a:off x="68238" y="1482109"/>
          <a:ext cx="9007522" cy="5133920"/>
        </p:xfrm>
        <a:graphic>
          <a:graphicData uri="http://schemas.openxmlformats.org/drawingml/2006/table">
            <a:tbl>
              <a:tblPr/>
              <a:tblGrid>
                <a:gridCol w="858416"/>
                <a:gridCol w="8149106"/>
              </a:tblGrid>
              <a:tr h="19925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dirty="0" err="1">
                          <a:effectLst/>
                        </a:rPr>
                        <a:t>clk</a:t>
                      </a:r>
                      <a:endParaRPr lang="en-US" sz="1200" b="1" dirty="0">
                        <a:effectLst/>
                      </a:endParaRPr>
                    </a:p>
                  </a:txBody>
                  <a:tcPr marL="13473" marR="13473" marT="10779" marB="1077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This is the 25Mhz pixel clock generated by the DCM in the video module.</a:t>
                      </a:r>
                    </a:p>
                  </a:txBody>
                  <a:tcPr marL="13473" marR="13473" marT="10779" marB="1077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19925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dirty="0" err="1" smtClean="0">
                          <a:effectLst/>
                        </a:rPr>
                        <a:t>reset_n</a:t>
                      </a:r>
                      <a:endParaRPr lang="en-US" sz="1200" b="1" dirty="0">
                        <a:effectLst/>
                      </a:endParaRPr>
                    </a:p>
                  </a:txBody>
                  <a:tcPr marL="13473" marR="13473" marT="10779" marB="1077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This is the same active low reset signal passed into the top level Lab1 module.</a:t>
                      </a:r>
                    </a:p>
                  </a:txBody>
                  <a:tcPr marL="13473" marR="13473" marT="10779" marB="1077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779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dirty="0" err="1">
                          <a:effectLst/>
                        </a:rPr>
                        <a:t>tr_volt</a:t>
                      </a:r>
                      <a:endParaRPr lang="en-US" sz="1200" b="1" dirty="0">
                        <a:effectLst/>
                      </a:endParaRPr>
                    </a:p>
                  </a:txBody>
                  <a:tcPr marL="13473" marR="13473" marT="10779" marB="1077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This is a 10-bit unsigned value representing the trigger voltage. This value is passed to the scopeFace module so that a yellow arrow (see Trigger Level Marker in the screen show) on the vertical axis.</a:t>
                      </a:r>
                    </a:p>
                  </a:txBody>
                  <a:tcPr marL="13473" marR="13473" marT="10779" marB="1077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34779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dirty="0" err="1">
                          <a:effectLst/>
                        </a:rPr>
                        <a:t>tr_time</a:t>
                      </a:r>
                      <a:endParaRPr lang="en-US" sz="1200" b="1" dirty="0">
                        <a:effectLst/>
                      </a:endParaRPr>
                    </a:p>
                  </a:txBody>
                  <a:tcPr marL="13473" marR="13473" marT="10779" marB="1077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This is a 10-bit unsigned value representing the trigger time. This value is passed to the scopeFace module so that a yellow arrow (see Trigger Time Marker in the screen show) on the horizontal axis.</a:t>
                      </a:r>
                    </a:p>
                  </a:txBody>
                  <a:tcPr marL="13473" marR="13473" marT="10779" marB="1077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9359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dirty="0">
                          <a:effectLst/>
                        </a:rPr>
                        <a:t>ch1</a:t>
                      </a:r>
                    </a:p>
                  </a:txBody>
                  <a:tcPr marL="13473" marR="13473" marT="10779" marB="1077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This 1-bit signal signals the VGA module to draw the channel 1 signal on the scope for this row, column pixel. When the value is 1, draw a yellow pixel on the display at the current row,colum position. When 0, do not draw a pixel.</a:t>
                      </a:r>
                    </a:p>
                  </a:txBody>
                  <a:tcPr marL="13473" marR="13473" marT="10779" marB="1077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19925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dirty="0">
                          <a:effectLst/>
                        </a:rPr>
                        <a:t>ch1_enb</a:t>
                      </a:r>
                    </a:p>
                  </a:txBody>
                  <a:tcPr marL="13473" marR="13473" marT="10779" marB="1077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This 1-bit signal enable the ch1 signal to be drawn.</a:t>
                      </a:r>
                    </a:p>
                  </a:txBody>
                  <a:tcPr marL="13473" marR="13473" marT="10779" marB="1077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9359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dirty="0">
                          <a:effectLst/>
                        </a:rPr>
                        <a:t>ch2</a:t>
                      </a:r>
                    </a:p>
                  </a:txBody>
                  <a:tcPr marL="13473" marR="13473" marT="10779" marB="1077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This 1-bit signal signals the VGA module to draw the channel 2 signal on the scope for this </a:t>
                      </a:r>
                      <a:r>
                        <a:rPr lang="en-US" sz="1200" dirty="0" err="1">
                          <a:effectLst/>
                        </a:rPr>
                        <a:t>row,column</a:t>
                      </a:r>
                      <a:r>
                        <a:rPr lang="en-US" sz="1200" dirty="0">
                          <a:effectLst/>
                        </a:rPr>
                        <a:t> pixel. When the value is 1, draw a green pixel on the display at the current row, column position. When 0, do not draw a pixel.</a:t>
                      </a:r>
                    </a:p>
                  </a:txBody>
                  <a:tcPr marL="13473" marR="13473" marT="10779" marB="1077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19925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dirty="0">
                          <a:effectLst/>
                        </a:rPr>
                        <a:t>ch2_enb</a:t>
                      </a:r>
                    </a:p>
                  </a:txBody>
                  <a:tcPr marL="13473" marR="13473" marT="10779" marB="1077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This 1-bit signal enable the ch2 signal to be drawn.</a:t>
                      </a:r>
                    </a:p>
                  </a:txBody>
                  <a:tcPr marL="13473" marR="13473" marT="10779" marB="1077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9925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dirty="0">
                          <a:effectLst/>
                        </a:rPr>
                        <a:t>R</a:t>
                      </a:r>
                    </a:p>
                  </a:txBody>
                  <a:tcPr marL="13473" marR="13473" marT="10779" marB="1077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The 8-bit red intensity for this row,column pixel on the screen.</a:t>
                      </a:r>
                    </a:p>
                  </a:txBody>
                  <a:tcPr marL="13473" marR="13473" marT="10779" marB="1077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19925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>
                          <a:effectLst/>
                        </a:rPr>
                        <a:t>G</a:t>
                      </a:r>
                    </a:p>
                  </a:txBody>
                  <a:tcPr marL="13473" marR="13473" marT="10779" marB="1077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The 8-bit green intensity for this </a:t>
                      </a:r>
                      <a:r>
                        <a:rPr lang="en-US" sz="1200" dirty="0" err="1">
                          <a:effectLst/>
                        </a:rPr>
                        <a:t>row,column</a:t>
                      </a:r>
                      <a:r>
                        <a:rPr lang="en-US" sz="1200" dirty="0">
                          <a:effectLst/>
                        </a:rPr>
                        <a:t> pixel on the screen.</a:t>
                      </a:r>
                    </a:p>
                  </a:txBody>
                  <a:tcPr marL="13473" marR="13473" marT="10779" marB="1077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9925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>
                          <a:effectLst/>
                        </a:rPr>
                        <a:t>B</a:t>
                      </a:r>
                    </a:p>
                  </a:txBody>
                  <a:tcPr marL="13473" marR="13473" marT="10779" marB="1077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The 8-bit blue intensity for this row,column pixel on the screen.</a:t>
                      </a:r>
                    </a:p>
                  </a:txBody>
                  <a:tcPr marL="13473" marR="13473" marT="10779" marB="1077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19925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dirty="0">
                          <a:effectLst/>
                        </a:rPr>
                        <a:t>Row</a:t>
                      </a:r>
                    </a:p>
                  </a:txBody>
                  <a:tcPr marL="13473" marR="13473" marT="10779" marB="1077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The current row being drawn on the display.</a:t>
                      </a:r>
                    </a:p>
                  </a:txBody>
                  <a:tcPr marL="13473" marR="13473" marT="10779" marB="1077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9925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>
                          <a:effectLst/>
                        </a:rPr>
                        <a:t>Column</a:t>
                      </a:r>
                    </a:p>
                  </a:txBody>
                  <a:tcPr marL="13473" marR="13473" marT="10779" marB="1077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The current row being drawn on the display.</a:t>
                      </a:r>
                    </a:p>
                  </a:txBody>
                  <a:tcPr marL="13473" marR="13473" marT="10779" marB="1077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19925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dirty="0">
                          <a:effectLst/>
                        </a:rPr>
                        <a:t>blank</a:t>
                      </a:r>
                    </a:p>
                  </a:txBody>
                  <a:tcPr marL="13473" marR="13473" marT="10779" marB="1077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The blank signal for the current </a:t>
                      </a:r>
                      <a:r>
                        <a:rPr lang="en-US" sz="1200" dirty="0" err="1">
                          <a:effectLst/>
                        </a:rPr>
                        <a:t>row,column</a:t>
                      </a:r>
                      <a:r>
                        <a:rPr lang="en-US" sz="1200" dirty="0">
                          <a:effectLst/>
                        </a:rPr>
                        <a:t> position. Its the logical OR of the </a:t>
                      </a:r>
                      <a:r>
                        <a:rPr lang="en-US" sz="1200" dirty="0" err="1">
                          <a:effectLst/>
                        </a:rPr>
                        <a:t>h_blank</a:t>
                      </a:r>
                      <a:r>
                        <a:rPr lang="en-US" sz="1200" dirty="0">
                          <a:effectLst/>
                        </a:rPr>
                        <a:t> and </a:t>
                      </a:r>
                      <a:r>
                        <a:rPr lang="en-US" sz="1200" dirty="0" err="1">
                          <a:effectLst/>
                        </a:rPr>
                        <a:t>v_blank</a:t>
                      </a:r>
                      <a:r>
                        <a:rPr lang="en-US" sz="1200" dirty="0">
                          <a:effectLst/>
                        </a:rPr>
                        <a:t> signals.</a:t>
                      </a:r>
                    </a:p>
                  </a:txBody>
                  <a:tcPr marL="13473" marR="13473" marT="10779" marB="1077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9925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dirty="0" err="1">
                          <a:effectLst/>
                        </a:rPr>
                        <a:t>h_synch</a:t>
                      </a:r>
                      <a:endParaRPr lang="en-US" sz="1200" b="1" dirty="0">
                        <a:effectLst/>
                      </a:endParaRPr>
                    </a:p>
                  </a:txBody>
                  <a:tcPr marL="13473" marR="13473" marT="10779" marB="1077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The h_synch signal for the current row,column position.</a:t>
                      </a:r>
                    </a:p>
                  </a:txBody>
                  <a:tcPr marL="13473" marR="13473" marT="10779" marB="1077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19925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dirty="0" err="1">
                          <a:effectLst/>
                        </a:rPr>
                        <a:t>v_synch</a:t>
                      </a:r>
                      <a:endParaRPr lang="en-US" sz="1200" b="1" dirty="0">
                        <a:effectLst/>
                      </a:endParaRPr>
                    </a:p>
                  </a:txBody>
                  <a:tcPr marL="13473" marR="13473" marT="10779" marB="1077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The v_synch signal for the current row,column position.</a:t>
                      </a:r>
                    </a:p>
                  </a:txBody>
                  <a:tcPr marL="13473" marR="13473" marT="10779" marB="1077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90202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dirty="0">
                          <a:effectLst/>
                        </a:rPr>
                        <a:t>Behavior</a:t>
                      </a:r>
                    </a:p>
                  </a:txBody>
                  <a:tcPr marL="13473" marR="13473" marT="10779" marB="1077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The VGA component contains a pair of cascaded counters which generate the row and column values of the current pixel being displayed. The row and column values are used to generate the blank, </a:t>
                      </a:r>
                      <a:r>
                        <a:rPr lang="en-US" sz="1200" dirty="0" err="1">
                          <a:effectLst/>
                        </a:rPr>
                        <a:t>h_synch</a:t>
                      </a:r>
                      <a:r>
                        <a:rPr lang="en-US" sz="1200" dirty="0">
                          <a:effectLst/>
                        </a:rPr>
                        <a:t> and </a:t>
                      </a:r>
                      <a:r>
                        <a:rPr lang="en-US" sz="1200" dirty="0" err="1">
                          <a:effectLst/>
                        </a:rPr>
                        <a:t>v_synch</a:t>
                      </a:r>
                      <a:r>
                        <a:rPr lang="en-US" sz="1200" dirty="0">
                          <a:effectLst/>
                        </a:rPr>
                        <a:t> signals according to the Figures above. The </a:t>
                      </a:r>
                      <a:r>
                        <a:rPr lang="en-US" sz="1200" dirty="0" err="1">
                          <a:effectLst/>
                        </a:rPr>
                        <a:t>scopeFace</a:t>
                      </a:r>
                      <a:r>
                        <a:rPr lang="en-US" sz="1200" dirty="0">
                          <a:effectLst/>
                        </a:rPr>
                        <a:t> component (more on this below), takes the row and column values (along with some other information) and generates the R,G,B color of that pixel. The three </a:t>
                      </a:r>
                      <a:r>
                        <a:rPr lang="en-US" sz="1200" dirty="0" err="1">
                          <a:effectLst/>
                        </a:rPr>
                        <a:t>muxes</a:t>
                      </a:r>
                      <a:r>
                        <a:rPr lang="en-US" sz="1200" dirty="0">
                          <a:effectLst/>
                        </a:rPr>
                        <a:t> on the output of the R,G,B output of the </a:t>
                      </a:r>
                      <a:r>
                        <a:rPr lang="en-US" sz="1200" dirty="0" err="1">
                          <a:effectLst/>
                        </a:rPr>
                        <a:t>scopeFace</a:t>
                      </a:r>
                      <a:r>
                        <a:rPr lang="en-US" sz="1200" dirty="0">
                          <a:effectLst/>
                        </a:rPr>
                        <a:t> component output the </a:t>
                      </a:r>
                      <a:r>
                        <a:rPr lang="en-US" sz="1200" dirty="0" err="1">
                          <a:effectLst/>
                        </a:rPr>
                        <a:t>scopeFace</a:t>
                      </a:r>
                      <a:r>
                        <a:rPr lang="en-US" sz="1200" dirty="0">
                          <a:effectLst/>
                        </a:rPr>
                        <a:t> R,G,B values for </a:t>
                      </a:r>
                      <a:r>
                        <a:rPr lang="en-US" sz="1200" dirty="0" err="1">
                          <a:effectLst/>
                        </a:rPr>
                        <a:t>row,column</a:t>
                      </a:r>
                      <a:r>
                        <a:rPr lang="en-US" sz="1200" dirty="0">
                          <a:effectLst/>
                        </a:rPr>
                        <a:t> values within the 640x480 displayable region, or 0's for values outside this region.</a:t>
                      </a:r>
                    </a:p>
                  </a:txBody>
                  <a:tcPr marL="13473" marR="13473" marT="10779" marB="1077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22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D957A480-45FD-4E4A-ABAC-1E7EB071E91C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16 January 2017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2436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scopeFace</a:t>
            </a:r>
            <a:r>
              <a:rPr lang="en-US" dirty="0" smtClean="0"/>
              <a:t>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/>
              <a:t>entity </a:t>
            </a:r>
            <a:r>
              <a:rPr lang="en-US" sz="1800" dirty="0" err="1"/>
              <a:t>scopeFace</a:t>
            </a:r>
            <a:r>
              <a:rPr lang="en-US" sz="1800" dirty="0"/>
              <a:t> is</a:t>
            </a:r>
          </a:p>
          <a:p>
            <a:pPr marL="0" indent="0">
              <a:buNone/>
            </a:pPr>
            <a:r>
              <a:rPr lang="en-US" sz="1800" dirty="0"/>
              <a:t>    Port ( row : in  unsigned(9 </a:t>
            </a:r>
            <a:r>
              <a:rPr lang="en-US" sz="1800" dirty="0" err="1"/>
              <a:t>downto</a:t>
            </a:r>
            <a:r>
              <a:rPr lang="en-US" sz="1800" dirty="0"/>
              <a:t> 0);</a:t>
            </a:r>
          </a:p>
          <a:p>
            <a:pPr marL="0" indent="0">
              <a:buNone/>
            </a:pPr>
            <a:r>
              <a:rPr lang="en-US" sz="1800" dirty="0"/>
              <a:t>           </a:t>
            </a:r>
            <a:r>
              <a:rPr lang="en-US" sz="1800" dirty="0" smtClean="0"/>
              <a:t>	column </a:t>
            </a:r>
            <a:r>
              <a:rPr lang="en-US" sz="1800" dirty="0"/>
              <a:t>: in  unsigned(9 </a:t>
            </a:r>
            <a:r>
              <a:rPr lang="en-US" sz="1800" dirty="0" err="1"/>
              <a:t>downto</a:t>
            </a:r>
            <a:r>
              <a:rPr lang="en-US" sz="1800" dirty="0"/>
              <a:t> 0);</a:t>
            </a:r>
          </a:p>
          <a:p>
            <a:pPr marL="0" indent="0">
              <a:buNone/>
            </a:pPr>
            <a:r>
              <a:rPr lang="en-US" sz="1800" dirty="0" smtClean="0"/>
              <a:t>	</a:t>
            </a:r>
            <a:r>
              <a:rPr lang="en-US" sz="1800" dirty="0" err="1" smtClean="0"/>
              <a:t>trigger_volt</a:t>
            </a:r>
            <a:r>
              <a:rPr lang="en-US" sz="1800" dirty="0"/>
              <a:t>: in unsigned (9 </a:t>
            </a:r>
            <a:r>
              <a:rPr lang="en-US" sz="1800" dirty="0" err="1"/>
              <a:t>downto</a:t>
            </a:r>
            <a:r>
              <a:rPr lang="en-US" sz="1800" dirty="0"/>
              <a:t> 0);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err="1" smtClean="0"/>
              <a:t>trigger_time</a:t>
            </a:r>
            <a:r>
              <a:rPr lang="en-US" sz="1800" dirty="0"/>
              <a:t>: in unsigned (9 </a:t>
            </a:r>
            <a:r>
              <a:rPr lang="en-US" sz="1800" dirty="0" err="1"/>
              <a:t>downto</a:t>
            </a:r>
            <a:r>
              <a:rPr lang="en-US" sz="1800" dirty="0"/>
              <a:t> 0);</a:t>
            </a:r>
          </a:p>
          <a:p>
            <a:pPr marL="0" indent="0">
              <a:buNone/>
            </a:pPr>
            <a:r>
              <a:rPr lang="en-US" sz="1800" dirty="0"/>
              <a:t>           </a:t>
            </a:r>
            <a:r>
              <a:rPr lang="en-US" sz="1800" dirty="0" smtClean="0"/>
              <a:t>	r </a:t>
            </a:r>
            <a:r>
              <a:rPr lang="en-US" sz="1800" dirty="0"/>
              <a:t>: out  </a:t>
            </a:r>
            <a:r>
              <a:rPr lang="en-US" sz="1800" dirty="0" err="1"/>
              <a:t>std_logic_vector</a:t>
            </a:r>
            <a:r>
              <a:rPr lang="en-US" sz="1800" dirty="0"/>
              <a:t>(7 </a:t>
            </a:r>
            <a:r>
              <a:rPr lang="en-US" sz="1800" dirty="0" err="1"/>
              <a:t>downto</a:t>
            </a:r>
            <a:r>
              <a:rPr lang="en-US" sz="1800" dirty="0"/>
              <a:t> 0);</a:t>
            </a:r>
          </a:p>
          <a:p>
            <a:pPr marL="0" indent="0">
              <a:buNone/>
            </a:pPr>
            <a:r>
              <a:rPr lang="en-US" sz="1800" dirty="0"/>
              <a:t>           </a:t>
            </a:r>
            <a:r>
              <a:rPr lang="en-US" sz="1800" dirty="0" smtClean="0"/>
              <a:t>	g </a:t>
            </a:r>
            <a:r>
              <a:rPr lang="en-US" sz="1800" dirty="0"/>
              <a:t>: out  </a:t>
            </a:r>
            <a:r>
              <a:rPr lang="en-US" sz="1800" dirty="0" err="1"/>
              <a:t>std_logic_vector</a:t>
            </a:r>
            <a:r>
              <a:rPr lang="en-US" sz="1800" dirty="0"/>
              <a:t>(7 </a:t>
            </a:r>
            <a:r>
              <a:rPr lang="en-US" sz="1800" dirty="0" err="1"/>
              <a:t>downto</a:t>
            </a:r>
            <a:r>
              <a:rPr lang="en-US" sz="1800" dirty="0"/>
              <a:t> 0);</a:t>
            </a:r>
          </a:p>
          <a:p>
            <a:pPr marL="0" indent="0">
              <a:buNone/>
            </a:pPr>
            <a:r>
              <a:rPr lang="en-US" sz="1800" dirty="0"/>
              <a:t>           </a:t>
            </a:r>
            <a:r>
              <a:rPr lang="en-US" sz="1800" dirty="0" smtClean="0"/>
              <a:t>	b </a:t>
            </a:r>
            <a:r>
              <a:rPr lang="en-US" sz="1800" dirty="0"/>
              <a:t>: out  </a:t>
            </a:r>
            <a:r>
              <a:rPr lang="en-US" sz="1800" dirty="0" err="1"/>
              <a:t>std_logic_vector</a:t>
            </a:r>
            <a:r>
              <a:rPr lang="en-US" sz="1800" dirty="0"/>
              <a:t>(7 </a:t>
            </a:r>
            <a:r>
              <a:rPr lang="en-US" sz="1800" dirty="0" err="1"/>
              <a:t>downto</a:t>
            </a:r>
            <a:r>
              <a:rPr lang="en-US" sz="1800" dirty="0"/>
              <a:t> 0);</a:t>
            </a:r>
          </a:p>
          <a:p>
            <a:pPr marL="0" indent="0">
              <a:buNone/>
            </a:pPr>
            <a:r>
              <a:rPr lang="en-US" sz="1800" dirty="0" smtClean="0"/>
              <a:t>	ch1</a:t>
            </a:r>
            <a:r>
              <a:rPr lang="en-US" sz="1800" dirty="0"/>
              <a:t>: in </a:t>
            </a:r>
            <a:r>
              <a:rPr lang="en-US" sz="1800" dirty="0" err="1"/>
              <a:t>std_logic</a:t>
            </a:r>
            <a:r>
              <a:rPr lang="en-US" sz="1800" dirty="0"/>
              <a:t>;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ch1_enb</a:t>
            </a:r>
            <a:r>
              <a:rPr lang="en-US" sz="1800" dirty="0"/>
              <a:t>: in </a:t>
            </a:r>
            <a:r>
              <a:rPr lang="en-US" sz="1800" dirty="0" err="1"/>
              <a:t>std_logic</a:t>
            </a:r>
            <a:r>
              <a:rPr lang="en-US" sz="1800" dirty="0"/>
              <a:t>;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ch2</a:t>
            </a:r>
            <a:r>
              <a:rPr lang="en-US" sz="1800" dirty="0"/>
              <a:t>: in </a:t>
            </a:r>
            <a:r>
              <a:rPr lang="en-US" sz="1800" dirty="0" err="1"/>
              <a:t>std_logic</a:t>
            </a:r>
            <a:r>
              <a:rPr lang="en-US" sz="1800" dirty="0"/>
              <a:t>;</a:t>
            </a:r>
          </a:p>
          <a:p>
            <a:pPr marL="0" indent="0">
              <a:buNone/>
            </a:pPr>
            <a:r>
              <a:rPr lang="en-US" sz="1800" dirty="0" smtClean="0"/>
              <a:t>	ch2_enb</a:t>
            </a:r>
            <a:r>
              <a:rPr lang="en-US" sz="1800" dirty="0"/>
              <a:t>: in </a:t>
            </a:r>
            <a:r>
              <a:rPr lang="en-US" sz="1800" dirty="0" err="1"/>
              <a:t>std_logic</a:t>
            </a:r>
            <a:r>
              <a:rPr lang="en-US" sz="1800" dirty="0"/>
              <a:t>);</a:t>
            </a:r>
          </a:p>
          <a:p>
            <a:pPr marL="0" indent="0">
              <a:buNone/>
            </a:pPr>
            <a:r>
              <a:rPr lang="en-US" sz="1800" dirty="0"/>
              <a:t>end </a:t>
            </a:r>
            <a:r>
              <a:rPr lang="en-US" sz="1800" dirty="0" err="1"/>
              <a:t>scopeFace</a:t>
            </a:r>
            <a:r>
              <a:rPr lang="en-US" sz="1800" dirty="0"/>
              <a:t>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23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D957A480-45FD-4E4A-ABAC-1E7EB071E91C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16 January 2017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0058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ScopeFace</a:t>
            </a:r>
            <a:r>
              <a:rPr lang="en-US" dirty="0" smtClean="0"/>
              <a:t> Module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6745580"/>
              </p:ext>
            </p:extLst>
          </p:nvPr>
        </p:nvGraphicFramePr>
        <p:xfrm>
          <a:off x="150118" y="1460305"/>
          <a:ext cx="8857403" cy="4954142"/>
        </p:xfrm>
        <a:graphic>
          <a:graphicData uri="http://schemas.openxmlformats.org/drawingml/2006/table">
            <a:tbl>
              <a:tblPr/>
              <a:tblGrid>
                <a:gridCol w="1054799"/>
                <a:gridCol w="7802604"/>
              </a:tblGrid>
              <a:tr h="215971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dirty="0" err="1">
                          <a:effectLst/>
                        </a:rPr>
                        <a:t>clk</a:t>
                      </a:r>
                      <a:endParaRPr lang="en-US" sz="1200" b="1" dirty="0">
                        <a:effectLst/>
                      </a:endParaRPr>
                    </a:p>
                  </a:txBody>
                  <a:tcPr marL="17106" marR="17106" marT="13685" marB="1368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This is the 25Mhz pixel clock generated by the DCM in the video module.</a:t>
                      </a:r>
                    </a:p>
                  </a:txBody>
                  <a:tcPr marL="17106" marR="17106" marT="13685" marB="1368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215971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dirty="0" err="1" smtClean="0">
                          <a:effectLst/>
                        </a:rPr>
                        <a:t>reset_n</a:t>
                      </a:r>
                      <a:endParaRPr lang="en-US" sz="1200" b="1" dirty="0">
                        <a:effectLst/>
                      </a:endParaRPr>
                    </a:p>
                  </a:txBody>
                  <a:tcPr marL="17106" marR="17106" marT="13685" marB="1368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This is the same active low reset signal passed into the top level Lab1 module.</a:t>
                      </a:r>
                    </a:p>
                  </a:txBody>
                  <a:tcPr marL="17106" marR="17106" marT="13685" marB="1368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8117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dirty="0" err="1">
                          <a:effectLst/>
                        </a:rPr>
                        <a:t>tr_volt</a:t>
                      </a:r>
                      <a:endParaRPr lang="en-US" sz="1200" b="1" dirty="0">
                        <a:effectLst/>
                      </a:endParaRPr>
                    </a:p>
                  </a:txBody>
                  <a:tcPr marL="17106" marR="17106" marT="13685" marB="1368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This is a 10-bit unsigned value representing the trigger voltage. This value is passed to the </a:t>
                      </a:r>
                      <a:r>
                        <a:rPr lang="en-US" sz="1200" dirty="0" err="1">
                          <a:effectLst/>
                        </a:rPr>
                        <a:t>scopeFace</a:t>
                      </a:r>
                      <a:r>
                        <a:rPr lang="en-US" sz="1200" dirty="0">
                          <a:effectLst/>
                        </a:rPr>
                        <a:t> module so that a yellow arrow (see Trigger Level Marker in the screen show) on the vertical axis.</a:t>
                      </a:r>
                    </a:p>
                  </a:txBody>
                  <a:tcPr marL="17106" marR="17106" marT="13685" marB="1368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48117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dirty="0" err="1">
                          <a:effectLst/>
                        </a:rPr>
                        <a:t>tr_time</a:t>
                      </a:r>
                      <a:endParaRPr lang="en-US" sz="1200" b="1" dirty="0">
                        <a:effectLst/>
                      </a:endParaRPr>
                    </a:p>
                  </a:txBody>
                  <a:tcPr marL="17106" marR="17106" marT="13685" marB="1368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This is a 10-bit unsigned value representing the trigger time. This value is passed to the scopeFace module so that a yellow arrow (see Trigger Time Marker in the screen show) on the horizontal axis.</a:t>
                      </a:r>
                    </a:p>
                  </a:txBody>
                  <a:tcPr marL="17106" marR="17106" marT="13685" marB="1368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15516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dirty="0">
                          <a:effectLst/>
                        </a:rPr>
                        <a:t>ch1</a:t>
                      </a:r>
                    </a:p>
                  </a:txBody>
                  <a:tcPr marL="17106" marR="17106" marT="13685" marB="1368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This 1-bit signal signals the VGA module to draw the channel 1 signal on the scope for this row, column pixel. When the value is 1, draw a yellow pixel on the display at the current row,column position. When 0, do not draw a pixel.</a:t>
                      </a:r>
                    </a:p>
                  </a:txBody>
                  <a:tcPr marL="17106" marR="17106" marT="13685" marB="1368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215971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dirty="0">
                          <a:effectLst/>
                        </a:rPr>
                        <a:t>ch1_enb</a:t>
                      </a:r>
                    </a:p>
                  </a:txBody>
                  <a:tcPr marL="17106" marR="17106" marT="13685" marB="1368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This 1-bit signal enable the ch1 signal to be drawn.</a:t>
                      </a:r>
                    </a:p>
                  </a:txBody>
                  <a:tcPr marL="17106" marR="17106" marT="13685" marB="1368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48343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dirty="0">
                          <a:effectLst/>
                        </a:rPr>
                        <a:t>ch2</a:t>
                      </a:r>
                    </a:p>
                  </a:txBody>
                  <a:tcPr marL="17106" marR="17106" marT="13685" marB="1368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This 1-bit signal signals the VGA module to draw the channel 2 signal on the scope for this row,column pixel. When the value is 1, draw a green pixel on the display at the current row, column position. When 0, do not draw a pixel.</a:t>
                      </a:r>
                    </a:p>
                  </a:txBody>
                  <a:tcPr marL="17106" marR="17106" marT="13685" marB="1368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215971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dirty="0">
                          <a:effectLst/>
                        </a:rPr>
                        <a:t>ch2_enb</a:t>
                      </a:r>
                    </a:p>
                  </a:txBody>
                  <a:tcPr marL="17106" marR="17106" marT="13685" marB="1368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This 1-bit signal enable the ch2 signal to be drawn.</a:t>
                      </a:r>
                    </a:p>
                  </a:txBody>
                  <a:tcPr marL="17106" marR="17106" marT="13685" marB="1368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5971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dirty="0">
                          <a:effectLst/>
                        </a:rPr>
                        <a:t>R</a:t>
                      </a:r>
                    </a:p>
                  </a:txBody>
                  <a:tcPr marL="17106" marR="17106" marT="13685" marB="1368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The 8-bit red intensity for this row,column pixel on the screen.</a:t>
                      </a:r>
                    </a:p>
                  </a:txBody>
                  <a:tcPr marL="17106" marR="17106" marT="13685" marB="1368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215971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dirty="0">
                          <a:effectLst/>
                        </a:rPr>
                        <a:t>G</a:t>
                      </a:r>
                    </a:p>
                  </a:txBody>
                  <a:tcPr marL="17106" marR="17106" marT="13685" marB="1368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The 8-bit green intensity for this row,column pixel on the screen.</a:t>
                      </a:r>
                    </a:p>
                  </a:txBody>
                  <a:tcPr marL="17106" marR="17106" marT="13685" marB="1368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5971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dirty="0">
                          <a:effectLst/>
                        </a:rPr>
                        <a:t>B</a:t>
                      </a:r>
                    </a:p>
                  </a:txBody>
                  <a:tcPr marL="17106" marR="17106" marT="13685" marB="1368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The 8-bit blue intensity for this row,column pixel on the screen.</a:t>
                      </a:r>
                    </a:p>
                  </a:txBody>
                  <a:tcPr marL="17106" marR="17106" marT="13685" marB="1368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215971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dirty="0">
                          <a:effectLst/>
                        </a:rPr>
                        <a:t>Row</a:t>
                      </a:r>
                    </a:p>
                  </a:txBody>
                  <a:tcPr marL="17106" marR="17106" marT="13685" marB="1368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The current row being drawn on the display.</a:t>
                      </a:r>
                    </a:p>
                  </a:txBody>
                  <a:tcPr marL="17106" marR="17106" marT="13685" marB="1368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5971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dirty="0">
                          <a:effectLst/>
                        </a:rPr>
                        <a:t>Column</a:t>
                      </a:r>
                    </a:p>
                  </a:txBody>
                  <a:tcPr marL="17106" marR="17106" marT="13685" marB="1368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The current row being drawn on the display.</a:t>
                      </a:r>
                    </a:p>
                  </a:txBody>
                  <a:tcPr marL="17106" marR="17106" marT="13685" marB="1368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884204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dirty="0">
                          <a:effectLst/>
                        </a:rPr>
                        <a:t>Behavior</a:t>
                      </a:r>
                    </a:p>
                  </a:txBody>
                  <a:tcPr marL="17106" marR="17106" marT="13685" marB="1368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The </a:t>
                      </a:r>
                      <a:r>
                        <a:rPr lang="en-US" sz="1200" dirty="0" err="1">
                          <a:effectLst/>
                        </a:rPr>
                        <a:t>scopeFace</a:t>
                      </a:r>
                      <a:r>
                        <a:rPr lang="en-US" sz="1200" dirty="0">
                          <a:effectLst/>
                        </a:rPr>
                        <a:t> component takes in the current </a:t>
                      </a:r>
                      <a:r>
                        <a:rPr lang="en-US" sz="1200" dirty="0" err="1">
                          <a:effectLst/>
                        </a:rPr>
                        <a:t>row,column</a:t>
                      </a:r>
                      <a:r>
                        <a:rPr lang="en-US" sz="1200" dirty="0">
                          <a:effectLst/>
                        </a:rPr>
                        <a:t> coordinates of the display and generates the R,G,B values at that screen coordinate. For example, if </a:t>
                      </a:r>
                      <a:r>
                        <a:rPr lang="en-US" sz="1200" dirty="0" err="1">
                          <a:effectLst/>
                        </a:rPr>
                        <a:t>row,column</a:t>
                      </a:r>
                      <a:r>
                        <a:rPr lang="en-US" sz="1200" dirty="0">
                          <a:effectLst/>
                        </a:rPr>
                        <a:t> = 20,20 then the R,G,B output should be 0xFF,0xFF,0xFF (white) because the upper left corner of the </a:t>
                      </a:r>
                      <a:r>
                        <a:rPr lang="en-US" sz="1200" dirty="0" err="1">
                          <a:effectLst/>
                        </a:rPr>
                        <a:t>O'scope</a:t>
                      </a:r>
                      <a:r>
                        <a:rPr lang="en-US" sz="1200" dirty="0">
                          <a:effectLst/>
                        </a:rPr>
                        <a:t> grid display is white. Note, you can get the RGB values for common colors at </a:t>
                      </a:r>
                      <a:r>
                        <a:rPr lang="en-US" sz="1200" u="none" strike="noStrike" dirty="0">
                          <a:solidFill>
                            <a:srgbClr val="0088CC"/>
                          </a:solidFill>
                          <a:effectLst/>
                          <a:hlinkClick r:id="rId2"/>
                        </a:rPr>
                        <a:t>this</a:t>
                      </a:r>
                      <a:r>
                        <a:rPr lang="en-US" sz="1200" dirty="0">
                          <a:effectLst/>
                        </a:rPr>
                        <a:t> web site.</a:t>
                      </a:r>
                    </a:p>
                  </a:txBody>
                  <a:tcPr marL="17106" marR="17106" marT="13685" marB="1368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24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D957A480-45FD-4E4A-ABAC-1E7EB071E91C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16 January 2017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7634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1 Intro – Architecture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endParaRPr lang="en-US" b="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25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56" y="1539748"/>
            <a:ext cx="9140744" cy="4816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6517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1 Connections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26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smtClean="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D957A480-45FD-4E4A-ABAC-1E7EB071E91C}" type="datetime3">
              <a:rPr lang="en-US" sz="1800" smtClean="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16 January 2017</a:t>
            </a:fld>
            <a:endParaRPr lang="en-US" sz="1800">
              <a:solidFill>
                <a:srgbClr val="000000"/>
              </a:solidFill>
            </a:endParaRPr>
          </a:p>
        </p:txBody>
      </p:sp>
      <p:pic>
        <p:nvPicPr>
          <p:cNvPr id="6" name="Picture 4" descr="https://reference.digilentinc.com/_media/reference/programmable-logic/nexys-video/nexys-video-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8625" y="1662762"/>
            <a:ext cx="5715000" cy="518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Oval 6"/>
          <p:cNvSpPr/>
          <p:nvPr/>
        </p:nvSpPr>
        <p:spPr bwMode="auto">
          <a:xfrm>
            <a:off x="5240751" y="5213447"/>
            <a:ext cx="1050878" cy="98264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>
              <a:spcBef>
                <a:spcPct val="0"/>
              </a:spcBef>
            </a:pPr>
            <a:endParaRPr lang="en-US" sz="1400" dirty="0" smtClean="0">
              <a:solidFill>
                <a:srgbClr val="FF0000"/>
              </a:solidFill>
              <a:latin typeface="Arial" pitchFamily="34" charset="0"/>
            </a:endParaRPr>
          </a:p>
          <a:p>
            <a:pPr eaLnBrk="0" hangingPunct="0">
              <a:spcBef>
                <a:spcPct val="0"/>
              </a:spcBef>
            </a:pPr>
            <a:r>
              <a:rPr lang="en-US" sz="2000" dirty="0" smtClean="0">
                <a:solidFill>
                  <a:srgbClr val="FF0000"/>
                </a:solidFill>
                <a:latin typeface="Arial" pitchFamily="34" charset="0"/>
              </a:rPr>
              <a:t>	       Buttons</a:t>
            </a:r>
            <a:endParaRPr lang="en-US" sz="2000" dirty="0">
              <a:solidFill>
                <a:srgbClr val="FF0000"/>
              </a:solidFill>
              <a:latin typeface="Arial" pitchFamily="34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2101764" y="2376993"/>
            <a:ext cx="1050877" cy="736979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r" eaLnBrk="0" hangingPunct="0">
              <a:spcBef>
                <a:spcPct val="0"/>
              </a:spcBef>
            </a:pPr>
            <a:r>
              <a:rPr lang="en-US" sz="2000" dirty="0" smtClean="0">
                <a:solidFill>
                  <a:srgbClr val="FF0000"/>
                </a:solidFill>
                <a:latin typeface="Arial" pitchFamily="34" charset="0"/>
              </a:rPr>
              <a:t>Power		         </a:t>
            </a:r>
            <a:endParaRPr lang="en-US" sz="2000" dirty="0">
              <a:solidFill>
                <a:srgbClr val="FF0000"/>
              </a:solidFill>
              <a:latin typeface="Arial" pitchFamily="34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3152642" y="1833356"/>
            <a:ext cx="1050877" cy="736979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algn="ctr" eaLnBrk="0" hangingPunct="0">
              <a:spcBef>
                <a:spcPct val="0"/>
              </a:spcBef>
            </a:pPr>
            <a:r>
              <a:rPr lang="en-US" sz="2000" dirty="0" smtClean="0">
                <a:solidFill>
                  <a:srgbClr val="FF0000"/>
                </a:solidFill>
                <a:latin typeface="Arial" pitchFamily="34" charset="0"/>
              </a:rPr>
              <a:t>HDMI Out</a:t>
            </a:r>
          </a:p>
          <a:p>
            <a:pPr algn="ctr" eaLnBrk="0" hangingPunct="0">
              <a:spcBef>
                <a:spcPct val="0"/>
              </a:spcBef>
            </a:pPr>
            <a:endParaRPr lang="en-US" sz="1400" dirty="0">
              <a:solidFill>
                <a:srgbClr val="FF0000"/>
              </a:solidFill>
              <a:latin typeface="Arial" pitchFamily="34" charset="0"/>
            </a:endParaRPr>
          </a:p>
          <a:p>
            <a:pPr algn="ctr" eaLnBrk="0" hangingPunct="0">
              <a:spcBef>
                <a:spcPct val="0"/>
              </a:spcBef>
            </a:pPr>
            <a:endParaRPr lang="en-US" sz="1400" dirty="0" smtClean="0">
              <a:solidFill>
                <a:srgbClr val="FF0000"/>
              </a:solidFill>
              <a:latin typeface="Arial" pitchFamily="34" charset="0"/>
            </a:endParaRPr>
          </a:p>
          <a:p>
            <a:pPr algn="ctr" eaLnBrk="0" hangingPunct="0">
              <a:spcBef>
                <a:spcPct val="0"/>
              </a:spcBef>
            </a:pPr>
            <a:r>
              <a:rPr lang="en-US" sz="1400" dirty="0" smtClean="0">
                <a:solidFill>
                  <a:srgbClr val="FF0000"/>
                </a:solidFill>
                <a:latin typeface="Arial" pitchFamily="34" charset="0"/>
              </a:rPr>
              <a:t>         </a:t>
            </a:r>
            <a:endParaRPr lang="en-US" sz="1400" dirty="0">
              <a:solidFill>
                <a:srgbClr val="FF0000"/>
              </a:solidFill>
              <a:latin typeface="Arial" pitchFamily="34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2224604" y="5704767"/>
            <a:ext cx="805200" cy="495954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>
              <a:spcBef>
                <a:spcPct val="0"/>
              </a:spcBef>
            </a:pPr>
            <a:r>
              <a:rPr lang="en-US" sz="2000" dirty="0" smtClean="0">
                <a:solidFill>
                  <a:srgbClr val="FF0000"/>
                </a:solidFill>
                <a:latin typeface="Arial" pitchFamily="34" charset="0"/>
              </a:rPr>
              <a:t>USB </a:t>
            </a:r>
            <a:r>
              <a:rPr lang="en-US" sz="2000" dirty="0" err="1" smtClean="0">
                <a:solidFill>
                  <a:srgbClr val="FF0000"/>
                </a:solidFill>
                <a:latin typeface="Arial" pitchFamily="34" charset="0"/>
              </a:rPr>
              <a:t>Prog</a:t>
            </a:r>
            <a:r>
              <a:rPr lang="en-US" sz="2000" dirty="0">
                <a:solidFill>
                  <a:srgbClr val="FF0000"/>
                </a:solidFill>
                <a:latin typeface="Arial" pitchFamily="34" charset="0"/>
              </a:rPr>
              <a:t>		</a:t>
            </a:r>
          </a:p>
        </p:txBody>
      </p:sp>
      <p:sp>
        <p:nvSpPr>
          <p:cNvPr id="11" name="Oval 10"/>
          <p:cNvSpPr/>
          <p:nvPr/>
        </p:nvSpPr>
        <p:spPr bwMode="auto">
          <a:xfrm>
            <a:off x="5445477" y="3220870"/>
            <a:ext cx="477650" cy="418552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>
              <a:spcBef>
                <a:spcPct val="0"/>
              </a:spcBef>
            </a:pPr>
            <a:r>
              <a:rPr lang="en-US" sz="2000" dirty="0" smtClean="0">
                <a:solidFill>
                  <a:srgbClr val="FF0000"/>
                </a:solidFill>
                <a:latin typeface="Arial" pitchFamily="34" charset="0"/>
              </a:rPr>
              <a:t>	    CPU Reset</a:t>
            </a:r>
            <a:endParaRPr lang="en-US" sz="2000" dirty="0">
              <a:solidFill>
                <a:srgbClr val="FF0000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5153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Clocking Wizard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Xilinx Clocking Wizard Page:</a:t>
            </a:r>
          </a:p>
          <a:p>
            <a:pPr lvl="1"/>
            <a:r>
              <a:rPr lang="en-US" b="0" dirty="0">
                <a:hlinkClick r:id="rId2"/>
              </a:rPr>
              <a:t>https://www.xilinx.com/products/intellectual-property/clocking_wizard.html</a:t>
            </a:r>
            <a:endParaRPr lang="en-US" b="0" dirty="0"/>
          </a:p>
          <a:p>
            <a:r>
              <a:rPr lang="en-US" dirty="0"/>
              <a:t>Clocking Wizard v5.3 - </a:t>
            </a:r>
            <a:r>
              <a:rPr lang="en-US" dirty="0" err="1"/>
              <a:t>LogiCORE</a:t>
            </a:r>
            <a:r>
              <a:rPr lang="en-US" dirty="0"/>
              <a:t> IP Product Guide:</a:t>
            </a:r>
            <a:endParaRPr lang="en-US" b="0" dirty="0">
              <a:hlinkClick r:id="rId3"/>
            </a:endParaRPr>
          </a:p>
          <a:p>
            <a:pPr lvl="1"/>
            <a:r>
              <a:rPr lang="en-US" b="0" dirty="0">
                <a:hlinkClick r:id="rId3"/>
              </a:rPr>
              <a:t>https://www.xilinx.com/support/documentation/ip_documentation/clk_wiz/v5_3/pg065-clk-wiz.pdf</a:t>
            </a:r>
            <a:endParaRPr lang="en-US" b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27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smtClean="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D957A480-45FD-4E4A-ABAC-1E7EB071E91C}" type="datetime3">
              <a:rPr lang="en-US" sz="1800" smtClean="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16 January 2017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405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Clocking Wizard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Click on IP Catalog</a:t>
            </a:r>
          </a:p>
          <a:p>
            <a:r>
              <a:rPr lang="en-US" dirty="0"/>
              <a:t>Search for Clocking Wizard IP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28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smtClean="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D957A480-45FD-4E4A-ABAC-1E7EB071E91C}" type="datetime3">
              <a:rPr lang="en-US" sz="1800" smtClean="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16 January 2017</a:t>
            </a:fld>
            <a:endParaRPr lang="en-US" sz="1800">
              <a:solidFill>
                <a:srgbClr val="000000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200" y="2703535"/>
            <a:ext cx="2149475" cy="131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Oval 6"/>
          <p:cNvSpPr/>
          <p:nvPr/>
        </p:nvSpPr>
        <p:spPr bwMode="auto">
          <a:xfrm>
            <a:off x="1359858" y="3702633"/>
            <a:ext cx="1383341" cy="288056"/>
          </a:xfrm>
          <a:prstGeom prst="ellipse">
            <a:avLst/>
          </a:prstGeom>
          <a:noFill/>
          <a:ln w="2540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3530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Clocking Wizard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29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smtClean="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D957A480-45FD-4E4A-ABAC-1E7EB071E91C}" type="datetime3">
              <a:rPr lang="en-US" sz="1800" smtClean="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16 January 2017</a:t>
            </a:fld>
            <a:endParaRPr lang="en-US" sz="1800">
              <a:solidFill>
                <a:srgbClr val="000000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727" y="1460347"/>
            <a:ext cx="7502219" cy="4957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Oval 6"/>
          <p:cNvSpPr/>
          <p:nvPr/>
        </p:nvSpPr>
        <p:spPr bwMode="auto">
          <a:xfrm>
            <a:off x="5442679" y="2528582"/>
            <a:ext cx="837430" cy="167490"/>
          </a:xfrm>
          <a:prstGeom prst="ellipse">
            <a:avLst/>
          </a:prstGeom>
          <a:noFill/>
          <a:ln w="2540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5442679" y="2741337"/>
            <a:ext cx="837430" cy="167490"/>
          </a:xfrm>
          <a:prstGeom prst="ellipse">
            <a:avLst/>
          </a:prstGeom>
          <a:noFill/>
          <a:ln w="2540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3412596" y="2051254"/>
            <a:ext cx="837430" cy="167490"/>
          </a:xfrm>
          <a:prstGeom prst="ellipse">
            <a:avLst/>
          </a:prstGeom>
          <a:noFill/>
          <a:ln w="2540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9256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/>
              <a:t>Comparator Construction</a:t>
            </a:r>
            <a:r>
              <a:rPr lang="en-US" cap="none" dirty="0"/>
              <a:t/>
            </a:r>
            <a:br>
              <a:rPr lang="en-US" cap="none" dirty="0"/>
            </a:br>
            <a:endParaRPr lang="en-US" cap="none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3019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Clocking Wizard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30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smtClean="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D957A480-45FD-4E4A-ABAC-1E7EB071E91C}" type="datetime3">
              <a:rPr lang="en-US" sz="1800" smtClean="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16 January 2017</a:t>
            </a:fld>
            <a:endParaRPr lang="en-US" sz="1800">
              <a:solidFill>
                <a:srgbClr val="000000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899" y="1480457"/>
            <a:ext cx="7328202" cy="4931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81738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Clocking Wizard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31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smtClean="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D957A480-45FD-4E4A-ABAC-1E7EB071E91C}" type="datetime3">
              <a:rPr lang="en-US" sz="1800" smtClean="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16 January 2017</a:t>
            </a:fld>
            <a:endParaRPr lang="en-US" sz="1800">
              <a:solidFill>
                <a:srgbClr val="000000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873" y="1489728"/>
            <a:ext cx="7290254" cy="49027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Oval 6"/>
          <p:cNvSpPr/>
          <p:nvPr/>
        </p:nvSpPr>
        <p:spPr bwMode="auto">
          <a:xfrm>
            <a:off x="3186812" y="2727355"/>
            <a:ext cx="1385188" cy="167490"/>
          </a:xfrm>
          <a:prstGeom prst="ellipse">
            <a:avLst/>
          </a:prstGeom>
          <a:noFill/>
          <a:ln w="2540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3185311" y="2879755"/>
            <a:ext cx="1385188" cy="167490"/>
          </a:xfrm>
          <a:prstGeom prst="ellipse">
            <a:avLst/>
          </a:prstGeom>
          <a:noFill/>
          <a:ln w="2540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3183810" y="3032155"/>
            <a:ext cx="1385188" cy="167490"/>
          </a:xfrm>
          <a:prstGeom prst="ellipse">
            <a:avLst/>
          </a:prstGeom>
          <a:noFill/>
          <a:ln w="2540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5110692" y="3032155"/>
            <a:ext cx="837430" cy="167490"/>
          </a:xfrm>
          <a:prstGeom prst="ellipse">
            <a:avLst/>
          </a:prstGeom>
          <a:noFill/>
          <a:ln w="2540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5110692" y="5494698"/>
            <a:ext cx="837430" cy="167490"/>
          </a:xfrm>
          <a:prstGeom prst="ellipse">
            <a:avLst/>
          </a:prstGeom>
          <a:noFill/>
          <a:ln w="2540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3183810" y="5494698"/>
            <a:ext cx="837430" cy="167490"/>
          </a:xfrm>
          <a:prstGeom prst="ellipse">
            <a:avLst/>
          </a:prstGeom>
          <a:noFill/>
          <a:ln w="2540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1642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Clocking Wizard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32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smtClean="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D957A480-45FD-4E4A-ABAC-1E7EB071E91C}" type="datetime3">
              <a:rPr lang="en-US" sz="1800" smtClean="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16 January 2017</a:t>
            </a:fld>
            <a:endParaRPr lang="en-US" sz="1800">
              <a:solidFill>
                <a:srgbClr val="000000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588" y="1468938"/>
            <a:ext cx="7362825" cy="4967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55655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Clocking Wizard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33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smtClean="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D957A480-45FD-4E4A-ABAC-1E7EB071E91C}" type="datetime3">
              <a:rPr lang="en-US" sz="1800" smtClean="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16 January 2017</a:t>
            </a:fld>
            <a:endParaRPr lang="en-US" sz="1800">
              <a:solidFill>
                <a:srgbClr val="000000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111" y="1484733"/>
            <a:ext cx="7299778" cy="49126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79315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Clocking Wizard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34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smtClean="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D957A480-45FD-4E4A-ABAC-1E7EB071E91C}" type="datetime3">
              <a:rPr lang="en-US" sz="1800" smtClean="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16 January 2017</a:t>
            </a:fld>
            <a:endParaRPr lang="en-US" sz="1800">
              <a:solidFill>
                <a:srgbClr val="000000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968" y="1474012"/>
            <a:ext cx="7322064" cy="492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Oval 6"/>
          <p:cNvSpPr/>
          <p:nvPr/>
        </p:nvSpPr>
        <p:spPr bwMode="auto">
          <a:xfrm>
            <a:off x="7111506" y="6188195"/>
            <a:ext cx="837430" cy="167490"/>
          </a:xfrm>
          <a:prstGeom prst="ellipse">
            <a:avLst/>
          </a:prstGeom>
          <a:noFill/>
          <a:ln w="2540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5718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Clocking Wizard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Verify Component Declaration in </a:t>
            </a:r>
            <a:r>
              <a:rPr lang="en-US" dirty="0" err="1" smtClean="0"/>
              <a:t>video.vhd</a:t>
            </a:r>
            <a:endParaRPr lang="en-US" dirty="0" smtClean="0"/>
          </a:p>
          <a:p>
            <a:pPr marL="0" indent="0">
              <a:buNone/>
            </a:pPr>
            <a:r>
              <a:rPr lang="en-US" sz="1800" dirty="0">
                <a:solidFill>
                  <a:srgbClr val="00B050"/>
                </a:solidFill>
              </a:rPr>
              <a:t> </a:t>
            </a:r>
            <a:r>
              <a:rPr lang="en-US" sz="1800" dirty="0" smtClean="0">
                <a:solidFill>
                  <a:srgbClr val="00B050"/>
                </a:solidFill>
              </a:rPr>
              <a:t>   --------------------------------------------------------------------------</a:t>
            </a:r>
            <a:endParaRPr lang="en-US" sz="18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B050"/>
                </a:solidFill>
              </a:rPr>
              <a:t>    -- Clock Wizard Component Instantiation Using Xilinx </a:t>
            </a:r>
            <a:r>
              <a:rPr lang="en-US" sz="1800" dirty="0" err="1">
                <a:solidFill>
                  <a:srgbClr val="00B050"/>
                </a:solidFill>
              </a:rPr>
              <a:t>Vivado</a:t>
            </a:r>
            <a:r>
              <a:rPr lang="en-US" sz="1800" dirty="0">
                <a:solidFill>
                  <a:srgbClr val="00B050"/>
                </a:solidFill>
              </a:rPr>
              <a:t>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B050"/>
                </a:solidFill>
              </a:rPr>
              <a:t>    --------------------------------------------------------------------------</a:t>
            </a:r>
          </a:p>
          <a:p>
            <a:pPr marL="0" indent="0">
              <a:buNone/>
            </a:pPr>
            <a:r>
              <a:rPr lang="en-US" sz="1800" dirty="0"/>
              <a:t>    component clk_wiz_0 is</a:t>
            </a:r>
          </a:p>
          <a:p>
            <a:pPr marL="0" indent="0">
              <a:buNone/>
            </a:pPr>
            <a:r>
              <a:rPr lang="en-US" sz="1800" dirty="0"/>
              <a:t>    Port (</a:t>
            </a:r>
          </a:p>
          <a:p>
            <a:pPr marL="0" indent="0">
              <a:buNone/>
            </a:pPr>
            <a:r>
              <a:rPr lang="en-US" sz="1800" dirty="0"/>
              <a:t>        </a:t>
            </a:r>
            <a:r>
              <a:rPr lang="en-US" sz="1800" dirty="0" smtClean="0"/>
              <a:t>clk_in1 </a:t>
            </a:r>
            <a:r>
              <a:rPr lang="en-US" sz="1800" dirty="0"/>
              <a:t>: in STD_LOGIC;</a:t>
            </a:r>
          </a:p>
          <a:p>
            <a:pPr marL="0" indent="0">
              <a:buNone/>
            </a:pPr>
            <a:r>
              <a:rPr lang="en-US" sz="1800" dirty="0"/>
              <a:t>        </a:t>
            </a:r>
            <a:r>
              <a:rPr lang="en-US" sz="1800" dirty="0" smtClean="0"/>
              <a:t>clk_out1 </a:t>
            </a:r>
            <a:r>
              <a:rPr lang="en-US" sz="1800" dirty="0"/>
              <a:t>: out STD_LOGIC;</a:t>
            </a:r>
          </a:p>
          <a:p>
            <a:pPr marL="0" indent="0">
              <a:buNone/>
            </a:pPr>
            <a:r>
              <a:rPr lang="en-US" sz="1800" dirty="0"/>
              <a:t>        </a:t>
            </a:r>
            <a:r>
              <a:rPr lang="en-US" sz="1800" dirty="0" smtClean="0"/>
              <a:t>clk_out2 </a:t>
            </a:r>
            <a:r>
              <a:rPr lang="en-US" sz="1800" dirty="0"/>
              <a:t>: out STD_LOGIC;</a:t>
            </a:r>
          </a:p>
          <a:p>
            <a:pPr marL="0" indent="0">
              <a:buNone/>
            </a:pPr>
            <a:r>
              <a:rPr lang="en-US" sz="1800" dirty="0"/>
              <a:t>        </a:t>
            </a:r>
            <a:r>
              <a:rPr lang="en-US" sz="1800" dirty="0" smtClean="0"/>
              <a:t>clk_out3 </a:t>
            </a:r>
            <a:r>
              <a:rPr lang="en-US" sz="1800" dirty="0"/>
              <a:t>: out STD_LOGIC;</a:t>
            </a:r>
          </a:p>
          <a:p>
            <a:pPr marL="0" indent="0">
              <a:buNone/>
            </a:pPr>
            <a:r>
              <a:rPr lang="en-US" sz="1800" dirty="0"/>
              <a:t>        </a:t>
            </a:r>
            <a:r>
              <a:rPr lang="en-US" sz="1800" dirty="0" err="1" smtClean="0"/>
              <a:t>resetn</a:t>
            </a:r>
            <a:r>
              <a:rPr lang="en-US" sz="1800" dirty="0" smtClean="0"/>
              <a:t> </a:t>
            </a:r>
            <a:r>
              <a:rPr lang="en-US" sz="1800" dirty="0"/>
              <a:t>: in STD_LOGIC);</a:t>
            </a:r>
          </a:p>
          <a:p>
            <a:pPr marL="0" indent="0">
              <a:buNone/>
            </a:pPr>
            <a:r>
              <a:rPr lang="en-US" sz="1800" dirty="0"/>
              <a:t>     end component; </a:t>
            </a:r>
          </a:p>
          <a:p>
            <a:r>
              <a:rPr lang="en-US" dirty="0"/>
              <a:t>Verify Component Instantiation in </a:t>
            </a:r>
            <a:r>
              <a:rPr lang="en-US" dirty="0" err="1"/>
              <a:t>video.vhd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35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smtClean="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D957A480-45FD-4E4A-ABAC-1E7EB071E91C}" type="datetime3">
              <a:rPr lang="en-US" sz="1800" smtClean="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16 January 2017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538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Clocking Wizard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Verify </a:t>
            </a:r>
            <a:r>
              <a:rPr lang="en-US" dirty="0"/>
              <a:t>Component Instantiation in </a:t>
            </a:r>
            <a:r>
              <a:rPr lang="en-US" dirty="0" err="1"/>
              <a:t>video.vhd</a:t>
            </a:r>
            <a:endParaRPr lang="en-US" dirty="0"/>
          </a:p>
          <a:p>
            <a:pPr marL="0" indent="0">
              <a:buNone/>
            </a:pPr>
            <a:r>
              <a:rPr lang="en-US" sz="1600" dirty="0" smtClean="0">
                <a:solidFill>
                  <a:srgbClr val="00B050"/>
                </a:solidFill>
              </a:rPr>
              <a:t>    </a:t>
            </a:r>
            <a:r>
              <a:rPr lang="en-US" sz="1600" dirty="0">
                <a:solidFill>
                  <a:srgbClr val="00B050"/>
                </a:solidFill>
              </a:rPr>
              <a:t>--------------------------------------------------------------------------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B050"/>
                </a:solidFill>
              </a:rPr>
              <a:t>    -- Digital Clocking Wizard using Xilinx </a:t>
            </a:r>
            <a:r>
              <a:rPr lang="en-US" sz="1600" dirty="0" err="1">
                <a:solidFill>
                  <a:srgbClr val="00B050"/>
                </a:solidFill>
              </a:rPr>
              <a:t>Vivado</a:t>
            </a:r>
            <a:r>
              <a:rPr lang="en-US" sz="1600" dirty="0">
                <a:solidFill>
                  <a:srgbClr val="00B050"/>
                </a:solidFill>
              </a:rPr>
              <a:t> creates 25Mhz pixel clock and 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B050"/>
                </a:solidFill>
              </a:rPr>
              <a:t>    -- 125MHz HDMI serial output clocks from 100MHz system clock. The Digital 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B050"/>
                </a:solidFill>
              </a:rPr>
              <a:t>    -- Clocking Wizard is in the </a:t>
            </a:r>
            <a:r>
              <a:rPr lang="en-US" sz="1600" dirty="0" err="1">
                <a:solidFill>
                  <a:srgbClr val="00B050"/>
                </a:solidFill>
              </a:rPr>
              <a:t>Vivado</a:t>
            </a:r>
            <a:r>
              <a:rPr lang="en-US" sz="1600" dirty="0">
                <a:solidFill>
                  <a:srgbClr val="00B050"/>
                </a:solidFill>
              </a:rPr>
              <a:t> IP Catalog.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B050"/>
                </a:solidFill>
              </a:rPr>
              <a:t>    --------------------------------------------------------------------------</a:t>
            </a:r>
          </a:p>
          <a:p>
            <a:pPr marL="0" indent="0">
              <a:buNone/>
            </a:pPr>
            <a:r>
              <a:rPr lang="en-US" sz="1600" dirty="0"/>
              <a:t>    </a:t>
            </a:r>
            <a:r>
              <a:rPr lang="en-US" sz="1600" dirty="0" err="1"/>
              <a:t>mmcm_adv_inst_display_clocks</a:t>
            </a:r>
            <a:r>
              <a:rPr lang="en-US" sz="1600" dirty="0"/>
              <a:t>: clk_wiz_0</a:t>
            </a:r>
          </a:p>
          <a:p>
            <a:pPr marL="0" indent="0">
              <a:buNone/>
            </a:pPr>
            <a:r>
              <a:rPr lang="en-US" sz="1600" dirty="0"/>
              <a:t>        Port Map (</a:t>
            </a:r>
          </a:p>
          <a:p>
            <a:pPr marL="0" indent="0">
              <a:buNone/>
            </a:pPr>
            <a:r>
              <a:rPr lang="en-US" sz="1600" dirty="0"/>
              <a:t>            clk_in1 =&gt; </a:t>
            </a:r>
            <a:r>
              <a:rPr lang="en-US" sz="1600" dirty="0" err="1"/>
              <a:t>clk</a:t>
            </a:r>
            <a:r>
              <a:rPr lang="en-US" sz="1600" dirty="0"/>
              <a:t>,</a:t>
            </a:r>
          </a:p>
          <a:p>
            <a:pPr marL="0" indent="0">
              <a:buNone/>
            </a:pPr>
            <a:r>
              <a:rPr lang="en-US" sz="1600" dirty="0"/>
              <a:t>            clk_out1 =&gt; </a:t>
            </a:r>
            <a:r>
              <a:rPr lang="en-US" sz="1600" dirty="0" err="1"/>
              <a:t>pixel_clk</a:t>
            </a:r>
            <a:r>
              <a:rPr lang="en-US" sz="1600" dirty="0"/>
              <a:t>, </a:t>
            </a:r>
            <a:r>
              <a:rPr lang="en-US" sz="1600" dirty="0">
                <a:solidFill>
                  <a:srgbClr val="00B050"/>
                </a:solidFill>
              </a:rPr>
              <a:t>-- 25Mhz pixel clock</a:t>
            </a:r>
          </a:p>
          <a:p>
            <a:pPr marL="0" indent="0">
              <a:buNone/>
            </a:pPr>
            <a:r>
              <a:rPr lang="en-US" sz="1600" dirty="0"/>
              <a:t>            clk_out2 =&gt; </a:t>
            </a:r>
            <a:r>
              <a:rPr lang="en-US" sz="1600" dirty="0" err="1"/>
              <a:t>serialize_clk</a:t>
            </a:r>
            <a:r>
              <a:rPr lang="en-US" sz="1600" dirty="0"/>
              <a:t>, </a:t>
            </a:r>
            <a:r>
              <a:rPr lang="en-US" sz="1600" dirty="0">
                <a:solidFill>
                  <a:srgbClr val="00B050"/>
                </a:solidFill>
              </a:rPr>
              <a:t>-- 125Mhz HDMI serial output clock</a:t>
            </a:r>
          </a:p>
          <a:p>
            <a:pPr marL="0" indent="0">
              <a:buNone/>
            </a:pPr>
            <a:r>
              <a:rPr lang="en-US" sz="1600" dirty="0"/>
              <a:t>            clk_out3 =&gt; </a:t>
            </a:r>
            <a:r>
              <a:rPr lang="en-US" sz="1600" dirty="0" err="1"/>
              <a:t>serialize_clk_n</a:t>
            </a:r>
            <a:r>
              <a:rPr lang="en-US" sz="1600" dirty="0"/>
              <a:t>, </a:t>
            </a:r>
            <a:r>
              <a:rPr lang="en-US" sz="1600" dirty="0">
                <a:solidFill>
                  <a:srgbClr val="00B050"/>
                </a:solidFill>
              </a:rPr>
              <a:t>-- 125Mhz HDMI serial output clock 180 </a:t>
            </a:r>
            <a:r>
              <a:rPr lang="en-US" sz="1600" dirty="0" smtClean="0">
                <a:solidFill>
                  <a:srgbClr val="00B050"/>
                </a:solidFill>
              </a:rPr>
              <a:t>					degrees </a:t>
            </a:r>
            <a:r>
              <a:rPr lang="en-US" sz="1600" dirty="0">
                <a:solidFill>
                  <a:srgbClr val="00B050"/>
                </a:solidFill>
              </a:rPr>
              <a:t>out of phase</a:t>
            </a:r>
          </a:p>
          <a:p>
            <a:pPr marL="0" indent="0">
              <a:buNone/>
            </a:pPr>
            <a:r>
              <a:rPr lang="en-US" sz="1600" dirty="0"/>
              <a:t>            </a:t>
            </a:r>
            <a:r>
              <a:rPr lang="en-US" sz="1600" dirty="0" err="1"/>
              <a:t>resetn</a:t>
            </a:r>
            <a:r>
              <a:rPr lang="en-US" sz="1600" dirty="0"/>
              <a:t> =&gt; </a:t>
            </a:r>
            <a:r>
              <a:rPr lang="en-US" sz="1600" dirty="0" err="1" smtClean="0"/>
              <a:t>reset_n</a:t>
            </a:r>
            <a:r>
              <a:rPr lang="en-US" sz="1600" dirty="0" smtClean="0"/>
              <a:t>);  </a:t>
            </a:r>
            <a:r>
              <a:rPr lang="en-US" sz="1600" dirty="0">
                <a:solidFill>
                  <a:srgbClr val="00B050"/>
                </a:solidFill>
              </a:rPr>
              <a:t>-- active low reset for </a:t>
            </a:r>
            <a:r>
              <a:rPr lang="en-US" sz="1600" dirty="0" err="1">
                <a:solidFill>
                  <a:srgbClr val="00B050"/>
                </a:solidFill>
              </a:rPr>
              <a:t>Nexys</a:t>
            </a:r>
            <a:r>
              <a:rPr lang="en-US" sz="1600" dirty="0">
                <a:solidFill>
                  <a:srgbClr val="00B050"/>
                </a:solidFill>
              </a:rPr>
              <a:t> Video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36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smtClean="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D957A480-45FD-4E4A-ABAC-1E7EB071E91C}" type="datetime3">
              <a:rPr lang="en-US" sz="1800" smtClean="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16 January 2017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8311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Outline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US" sz="2800" dirty="0"/>
              <a:t>Comparator Construction</a:t>
            </a:r>
          </a:p>
          <a:p>
            <a:pPr marL="514350" indent="-51435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US" sz="2800" dirty="0"/>
              <a:t>Gated and Non-Gated Circuit</a:t>
            </a:r>
          </a:p>
          <a:p>
            <a:pPr marL="514350" indent="-51435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US" sz="2800" dirty="0"/>
              <a:t>Lab 1 Intro</a:t>
            </a:r>
          </a:p>
          <a:p>
            <a:pPr marL="514350" indent="-514350" eaLnBrk="1" hangingPunct="1">
              <a:lnSpc>
                <a:spcPct val="80000"/>
              </a:lnSpc>
              <a:buFont typeface="+mj-lt"/>
              <a:buAutoNum type="arabicPeriod"/>
            </a:pPr>
            <a:endParaRPr lang="en-US" sz="2800" dirty="0"/>
          </a:p>
          <a:p>
            <a:pPr marL="514350" indent="-514350" eaLnBrk="1" hangingPunct="1">
              <a:lnSpc>
                <a:spcPct val="80000"/>
              </a:lnSpc>
              <a:buFont typeface="+mj-lt"/>
              <a:buAutoNum type="arabicPeriod"/>
            </a:pPr>
            <a:endParaRPr lang="en-US" sz="2800" dirty="0"/>
          </a:p>
          <a:p>
            <a:pPr eaLnBrk="1" hangingPunct="1">
              <a:lnSpc>
                <a:spcPct val="80000"/>
              </a:lnSpc>
            </a:pPr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37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7034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Comparator Construction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b="0" dirty="0" smtClean="0"/>
              <a:t>You will generate a signal similar to this CSA in Lab 1: </a:t>
            </a:r>
          </a:p>
          <a:p>
            <a:pPr marL="403225" lvl="1" indent="0">
              <a:buNone/>
            </a:pPr>
            <a:r>
              <a:rPr lang="en-US" sz="1800" b="0" dirty="0" err="1">
                <a:solidFill>
                  <a:schemeClr val="accent2"/>
                </a:solidFill>
              </a:rPr>
              <a:t>h_synch</a:t>
            </a:r>
            <a:r>
              <a:rPr lang="en-US" sz="1800" b="0" dirty="0">
                <a:solidFill>
                  <a:schemeClr val="accent2"/>
                </a:solidFill>
              </a:rPr>
              <a:t> &lt;= '1' when ((</a:t>
            </a:r>
            <a:r>
              <a:rPr lang="en-US" sz="1800" b="0" dirty="0" err="1">
                <a:solidFill>
                  <a:schemeClr val="accent2"/>
                </a:solidFill>
              </a:rPr>
              <a:t>h_count</a:t>
            </a:r>
            <a:r>
              <a:rPr lang="en-US" sz="1800" b="0" dirty="0">
                <a:solidFill>
                  <a:schemeClr val="accent2"/>
                </a:solidFill>
              </a:rPr>
              <a:t> &gt;= 100) and (</a:t>
            </a:r>
            <a:r>
              <a:rPr lang="en-US" sz="1800" b="0" dirty="0" err="1">
                <a:solidFill>
                  <a:schemeClr val="accent2"/>
                </a:solidFill>
              </a:rPr>
              <a:t>h_synch</a:t>
            </a:r>
            <a:r>
              <a:rPr lang="en-US" sz="1800" b="0" dirty="0">
                <a:solidFill>
                  <a:schemeClr val="accent2"/>
                </a:solidFill>
              </a:rPr>
              <a:t> &lt; 200)) else '0';</a:t>
            </a:r>
          </a:p>
          <a:p>
            <a:pPr lvl="1"/>
            <a:r>
              <a:rPr lang="en-US" b="0" dirty="0" smtClean="0"/>
              <a:t>This is a Non-Gated output Signal </a:t>
            </a:r>
          </a:p>
          <a:p>
            <a:r>
              <a:rPr lang="en-US" b="0" dirty="0" smtClean="0"/>
              <a:t>Non-Gated signals Generate glitches on the output!</a:t>
            </a:r>
          </a:p>
          <a:p>
            <a:r>
              <a:rPr lang="en-US" b="0" dirty="0" smtClean="0"/>
              <a:t>How is a comparator constructed?</a:t>
            </a:r>
            <a:endParaRPr lang="en-US" b="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4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5524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/>
              <a:t>Gated and Non-Gated Circuit</a:t>
            </a:r>
            <a:endParaRPr lang="en-US" cap="none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5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3244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Gated and Non-Gated Circuit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b="0" dirty="0" smtClean="0"/>
              <a:t>Take a look at lec05.vhdl</a:t>
            </a:r>
            <a:endParaRPr lang="en-US" b="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6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1026" name="Picture 2" descr="http://ece.ninja/383/lecture/img/lecture05-2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7802" y="1936389"/>
            <a:ext cx="5935692" cy="449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5939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ontent Placeholder 4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Gated and Non-Gated Circuit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7</a:t>
            </a:fld>
            <a:endParaRPr lang="en-US" dirty="0">
              <a:solidFill>
                <a:srgbClr val="000000"/>
              </a:solidFill>
            </a:endParaRPr>
          </a:p>
        </p:txBody>
      </p:sp>
      <p:grpSp>
        <p:nvGrpSpPr>
          <p:cNvPr id="1024" name="Group 1023"/>
          <p:cNvGrpSpPr/>
          <p:nvPr/>
        </p:nvGrpSpPr>
        <p:grpSpPr>
          <a:xfrm>
            <a:off x="168813" y="2072730"/>
            <a:ext cx="7624677" cy="3121979"/>
            <a:chOff x="168811" y="2072730"/>
            <a:chExt cx="7624677" cy="3121979"/>
          </a:xfrm>
        </p:grpSpPr>
        <p:sp>
          <p:nvSpPr>
            <p:cNvPr id="6" name="Rounded Rectangle 5"/>
            <p:cNvSpPr/>
            <p:nvPr/>
          </p:nvSpPr>
          <p:spPr>
            <a:xfrm>
              <a:off x="1524126" y="2152357"/>
              <a:ext cx="6156821" cy="2665303"/>
            </a:xfrm>
            <a:prstGeom prst="roundRect">
              <a:avLst>
                <a:gd name="adj" fmla="val 3818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524127" y="2169236"/>
              <a:ext cx="759542" cy="400110"/>
            </a:xfrm>
            <a:prstGeom prst="rect">
              <a:avLst/>
            </a:prstGeom>
            <a:noFill/>
          </p:spPr>
          <p:txBody>
            <a:bodyPr wrap="square" lIns="91440" tIns="45720" rIns="91440" bIns="45720" rtlCol="0">
              <a:spAutoFit/>
            </a:bodyPr>
            <a:lstStyle/>
            <a:p>
              <a:pPr algn="ctr"/>
              <a:r>
                <a:rPr lang="en-US" sz="2000" b="1" dirty="0"/>
                <a:t>Lec5</a:t>
              </a:r>
              <a:endParaRPr lang="en-US" b="1" dirty="0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3520335" y="2199297"/>
              <a:ext cx="2148942" cy="895980"/>
            </a:xfrm>
            <a:prstGeom prst="roundRect">
              <a:avLst>
                <a:gd name="adj" fmla="val 13495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ctr"/>
            <a:lstStyle/>
            <a:p>
              <a:pPr algn="ctr"/>
              <a:endParaRPr lang="en-US" sz="180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108165" y="2191852"/>
              <a:ext cx="973283" cy="369332"/>
            </a:xfrm>
            <a:prstGeom prst="rect">
              <a:avLst/>
            </a:prstGeom>
            <a:noFill/>
          </p:spPr>
          <p:txBody>
            <a:bodyPr wrap="square" lIns="91440" tIns="45720" rIns="91440" bIns="45720" rtlCol="0">
              <a:spAutoFit/>
            </a:bodyPr>
            <a:lstStyle/>
            <a:p>
              <a:pPr algn="ctr"/>
              <a:r>
                <a:rPr lang="en-US" sz="1800" b="1" dirty="0"/>
                <a:t>counter</a:t>
              </a:r>
              <a:endParaRPr lang="en-US" sz="4400" b="1" dirty="0"/>
            </a:p>
          </p:txBody>
        </p:sp>
        <p:cxnSp>
          <p:nvCxnSpPr>
            <p:cNvPr id="33" name="Straight Connector 32"/>
            <p:cNvCxnSpPr>
              <a:endCxn id="39" idx="1"/>
            </p:cNvCxnSpPr>
            <p:nvPr/>
          </p:nvCxnSpPr>
          <p:spPr>
            <a:xfrm flipV="1">
              <a:off x="3029089" y="2398076"/>
              <a:ext cx="482693" cy="1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endCxn id="40" idx="1"/>
            </p:cNvCxnSpPr>
            <p:nvPr/>
          </p:nvCxnSpPr>
          <p:spPr>
            <a:xfrm flipV="1">
              <a:off x="3026631" y="2631598"/>
              <a:ext cx="485151" cy="1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>
              <a:endCxn id="41" idx="1"/>
            </p:cNvCxnSpPr>
            <p:nvPr/>
          </p:nvCxnSpPr>
          <p:spPr>
            <a:xfrm flipV="1">
              <a:off x="3036156" y="2859277"/>
              <a:ext cx="485150" cy="1"/>
            </a:xfrm>
            <a:prstGeom prst="line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3511782" y="2213410"/>
              <a:ext cx="533400" cy="369332"/>
            </a:xfrm>
            <a:prstGeom prst="rect">
              <a:avLst/>
            </a:prstGeom>
            <a:noFill/>
          </p:spPr>
          <p:txBody>
            <a:bodyPr wrap="square" lIns="91440" tIns="45720" rIns="91440" bIns="45720" rtlCol="0">
              <a:spAutoFit/>
            </a:bodyPr>
            <a:lstStyle/>
            <a:p>
              <a:r>
                <a:rPr lang="en-US" sz="1800" dirty="0" err="1"/>
                <a:t>clk</a:t>
              </a:r>
              <a:endParaRPr lang="en-US" sz="1800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511782" y="2446932"/>
              <a:ext cx="759542" cy="369332"/>
            </a:xfrm>
            <a:prstGeom prst="rect">
              <a:avLst/>
            </a:prstGeom>
            <a:noFill/>
          </p:spPr>
          <p:txBody>
            <a:bodyPr wrap="square" lIns="91440" tIns="45720" rIns="91440" bIns="45720" rtlCol="0">
              <a:spAutoFit/>
            </a:bodyPr>
            <a:lstStyle/>
            <a:p>
              <a:r>
                <a:rPr lang="en-US" sz="1800" dirty="0"/>
                <a:t>reset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521306" y="2674611"/>
              <a:ext cx="904683" cy="369332"/>
            </a:xfrm>
            <a:prstGeom prst="rect">
              <a:avLst/>
            </a:prstGeom>
            <a:noFill/>
          </p:spPr>
          <p:txBody>
            <a:bodyPr wrap="square" lIns="91440" tIns="45720" rIns="91440" bIns="45720" rtlCol="0">
              <a:spAutoFit/>
            </a:bodyPr>
            <a:lstStyle/>
            <a:p>
              <a:r>
                <a:rPr lang="en-US" sz="1800" dirty="0" err="1"/>
                <a:t>btn</a:t>
              </a:r>
              <a:r>
                <a:rPr lang="en-US" sz="1800" dirty="0"/>
                <a:t>(4)</a:t>
              </a:r>
            </a:p>
          </p:txBody>
        </p:sp>
        <p:cxnSp>
          <p:nvCxnSpPr>
            <p:cNvPr id="43" name="Straight Connector 42"/>
            <p:cNvCxnSpPr>
              <a:endCxn id="49" idx="1"/>
            </p:cNvCxnSpPr>
            <p:nvPr/>
          </p:nvCxnSpPr>
          <p:spPr>
            <a:xfrm flipV="1">
              <a:off x="1031909" y="2677088"/>
              <a:ext cx="482693" cy="1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>
              <a:endCxn id="50" idx="1"/>
            </p:cNvCxnSpPr>
            <p:nvPr/>
          </p:nvCxnSpPr>
          <p:spPr>
            <a:xfrm flipV="1">
              <a:off x="1029451" y="2910610"/>
              <a:ext cx="485151" cy="1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endCxn id="51" idx="1"/>
            </p:cNvCxnSpPr>
            <p:nvPr/>
          </p:nvCxnSpPr>
          <p:spPr>
            <a:xfrm flipV="1">
              <a:off x="1029451" y="3138289"/>
              <a:ext cx="494676" cy="1"/>
            </a:xfrm>
            <a:prstGeom prst="line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168811" y="3136507"/>
              <a:ext cx="1292205" cy="923330"/>
            </a:xfrm>
            <a:prstGeom prst="rect">
              <a:avLst/>
            </a:prstGeom>
            <a:noFill/>
          </p:spPr>
          <p:txBody>
            <a:bodyPr wrap="square" lIns="91440" tIns="45720" rIns="91440" bIns="45720" rtlCol="0">
              <a:spAutoFit/>
            </a:bodyPr>
            <a:lstStyle/>
            <a:p>
              <a:pPr algn="r"/>
              <a:r>
                <a:rPr lang="en-US" sz="1800" dirty="0"/>
                <a:t>B22, D22, C22, D14, F15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514602" y="2492422"/>
              <a:ext cx="533400" cy="369332"/>
            </a:xfrm>
            <a:prstGeom prst="rect">
              <a:avLst/>
            </a:prstGeom>
            <a:noFill/>
          </p:spPr>
          <p:txBody>
            <a:bodyPr wrap="square" lIns="91440" tIns="45720" rIns="91440" bIns="45720" rtlCol="0">
              <a:spAutoFit/>
            </a:bodyPr>
            <a:lstStyle/>
            <a:p>
              <a:r>
                <a:rPr lang="en-US" sz="1800" dirty="0" err="1"/>
                <a:t>clk</a:t>
              </a:r>
              <a:endParaRPr lang="en-US" sz="1800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514602" y="2725944"/>
              <a:ext cx="759542" cy="369332"/>
            </a:xfrm>
            <a:prstGeom prst="rect">
              <a:avLst/>
            </a:prstGeom>
            <a:noFill/>
          </p:spPr>
          <p:txBody>
            <a:bodyPr wrap="square" lIns="91440" tIns="45720" rIns="91440" bIns="45720" rtlCol="0">
              <a:spAutoFit/>
            </a:bodyPr>
            <a:lstStyle/>
            <a:p>
              <a:r>
                <a:rPr lang="en-US" sz="1800" dirty="0"/>
                <a:t>reset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1524127" y="2953623"/>
              <a:ext cx="1790112" cy="369332"/>
            </a:xfrm>
            <a:prstGeom prst="rect">
              <a:avLst/>
            </a:prstGeom>
            <a:noFill/>
          </p:spPr>
          <p:txBody>
            <a:bodyPr wrap="square" lIns="91440" tIns="45720" rIns="91440" bIns="45720" rtlCol="0">
              <a:spAutoFit/>
            </a:bodyPr>
            <a:lstStyle/>
            <a:p>
              <a:r>
                <a:rPr lang="en-US" sz="1800" dirty="0" err="1"/>
                <a:t>btn</a:t>
              </a:r>
              <a:r>
                <a:rPr lang="en-US" sz="1800" dirty="0"/>
                <a:t>(4 </a:t>
              </a:r>
              <a:r>
                <a:rPr lang="en-US" sz="1800" dirty="0" err="1"/>
                <a:t>downto</a:t>
              </a:r>
              <a:r>
                <a:rPr lang="en-US" sz="1800" dirty="0"/>
                <a:t> 0)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3981260" y="2724569"/>
              <a:ext cx="1227092" cy="369332"/>
            </a:xfrm>
            <a:prstGeom prst="rect">
              <a:avLst/>
            </a:prstGeom>
            <a:noFill/>
          </p:spPr>
          <p:txBody>
            <a:bodyPr wrap="square" lIns="91440" tIns="45720" rIns="91440" bIns="45720" rtlCol="0">
              <a:spAutoFit/>
            </a:bodyPr>
            <a:lstStyle/>
            <a:p>
              <a:pPr algn="ctr"/>
              <a:r>
                <a:rPr lang="en-US" sz="1800" dirty="0" err="1"/>
                <a:t>processQ</a:t>
              </a:r>
              <a:endParaRPr lang="en-US" sz="1800" dirty="0"/>
            </a:p>
          </p:txBody>
        </p:sp>
        <p:sp>
          <p:nvSpPr>
            <p:cNvPr id="63" name="Rounded Rectangle 62"/>
            <p:cNvSpPr/>
            <p:nvPr/>
          </p:nvSpPr>
          <p:spPr>
            <a:xfrm>
              <a:off x="2251867" y="3463069"/>
              <a:ext cx="2148942" cy="895980"/>
            </a:xfrm>
            <a:prstGeom prst="roundRect">
              <a:avLst>
                <a:gd name="adj" fmla="val 13495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ctr"/>
            <a:lstStyle/>
            <a:p>
              <a:pPr algn="ctr"/>
              <a:endParaRPr lang="en-US" sz="180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2251869" y="3455624"/>
              <a:ext cx="2148940" cy="307777"/>
            </a:xfrm>
            <a:prstGeom prst="rect">
              <a:avLst/>
            </a:prstGeom>
            <a:noFill/>
          </p:spPr>
          <p:txBody>
            <a:bodyPr wrap="square" lIns="91440" tIns="45720" rIns="91440" bIns="45720" rtlCol="0">
              <a:spAutoFit/>
            </a:bodyPr>
            <a:lstStyle/>
            <a:p>
              <a:pPr algn="ctr"/>
              <a:r>
                <a:rPr lang="en-US" sz="1400" b="1" dirty="0"/>
                <a:t>gated (Sequential)</a:t>
              </a:r>
              <a:endParaRPr lang="en-US" sz="3600" b="1" dirty="0"/>
            </a:p>
          </p:txBody>
        </p:sp>
        <p:cxnSp>
          <p:nvCxnSpPr>
            <p:cNvPr id="65" name="Straight Connector 64"/>
            <p:cNvCxnSpPr>
              <a:stCxn id="63" idx="2"/>
            </p:cNvCxnSpPr>
            <p:nvPr/>
          </p:nvCxnSpPr>
          <p:spPr>
            <a:xfrm flipH="1">
              <a:off x="3319728" y="4359049"/>
              <a:ext cx="6610" cy="787637"/>
            </a:xfrm>
            <a:prstGeom prst="line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>
              <a:endCxn id="70" idx="1"/>
            </p:cNvCxnSpPr>
            <p:nvPr/>
          </p:nvCxnSpPr>
          <p:spPr>
            <a:xfrm flipV="1">
              <a:off x="1760621" y="3661848"/>
              <a:ext cx="482693" cy="1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>
              <a:endCxn id="71" idx="1"/>
            </p:cNvCxnSpPr>
            <p:nvPr/>
          </p:nvCxnSpPr>
          <p:spPr>
            <a:xfrm flipV="1">
              <a:off x="1758163" y="3895370"/>
              <a:ext cx="485151" cy="1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/>
            <p:cNvSpPr txBox="1"/>
            <p:nvPr/>
          </p:nvSpPr>
          <p:spPr>
            <a:xfrm>
              <a:off x="2243314" y="3477182"/>
              <a:ext cx="533400" cy="369332"/>
            </a:xfrm>
            <a:prstGeom prst="rect">
              <a:avLst/>
            </a:prstGeom>
            <a:noFill/>
          </p:spPr>
          <p:txBody>
            <a:bodyPr wrap="square" lIns="91440" tIns="45720" rIns="91440" bIns="45720" rtlCol="0">
              <a:spAutoFit/>
            </a:bodyPr>
            <a:lstStyle/>
            <a:p>
              <a:r>
                <a:rPr lang="en-US" sz="1800" dirty="0" err="1"/>
                <a:t>clk</a:t>
              </a:r>
              <a:endParaRPr lang="en-US" sz="1800" dirty="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2243314" y="3710704"/>
              <a:ext cx="759542" cy="369332"/>
            </a:xfrm>
            <a:prstGeom prst="rect">
              <a:avLst/>
            </a:prstGeom>
            <a:noFill/>
          </p:spPr>
          <p:txBody>
            <a:bodyPr wrap="square" lIns="91440" tIns="45720" rIns="91440" bIns="45720" rtlCol="0">
              <a:spAutoFit/>
            </a:bodyPr>
            <a:lstStyle/>
            <a:p>
              <a:r>
                <a:rPr lang="en-US" sz="1800" dirty="0"/>
                <a:t>reset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2381352" y="3946137"/>
              <a:ext cx="1889972" cy="307777"/>
            </a:xfrm>
            <a:prstGeom prst="rect">
              <a:avLst/>
            </a:prstGeom>
            <a:noFill/>
          </p:spPr>
          <p:txBody>
            <a:bodyPr wrap="square" lIns="91440" tIns="45720" rIns="91440" bIns="45720" rtlCol="0">
              <a:spAutoFit/>
            </a:bodyPr>
            <a:lstStyle/>
            <a:p>
              <a:pPr algn="ctr"/>
              <a:r>
                <a:rPr lang="en-US" sz="1400" dirty="0">
                  <a:latin typeface="Courier" pitchFamily="49" charset="0"/>
                </a:rPr>
                <a:t>process (</a:t>
              </a:r>
              <a:r>
                <a:rPr lang="en-US" sz="1400" dirty="0" err="1">
                  <a:latin typeface="Courier" pitchFamily="49" charset="0"/>
                </a:rPr>
                <a:t>clk</a:t>
              </a:r>
              <a:r>
                <a:rPr lang="en-US" sz="1400" dirty="0">
                  <a:latin typeface="Courier" pitchFamily="49" charset="0"/>
                </a:rPr>
                <a:t>)…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1607057" y="3364638"/>
              <a:ext cx="533400" cy="369332"/>
            </a:xfrm>
            <a:prstGeom prst="rect">
              <a:avLst/>
            </a:prstGeom>
            <a:noFill/>
          </p:spPr>
          <p:txBody>
            <a:bodyPr wrap="square" lIns="91440" tIns="45720" rIns="91440" bIns="45720" rtlCol="0">
              <a:spAutoFit/>
            </a:bodyPr>
            <a:lstStyle/>
            <a:p>
              <a:pPr algn="r"/>
              <a:r>
                <a:rPr lang="en-US" sz="1800" dirty="0" err="1"/>
                <a:t>clk</a:t>
              </a:r>
              <a:endParaRPr lang="en-US" sz="1800" dirty="0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1378457" y="3598160"/>
              <a:ext cx="759542" cy="369332"/>
            </a:xfrm>
            <a:prstGeom prst="rect">
              <a:avLst/>
            </a:prstGeom>
            <a:noFill/>
          </p:spPr>
          <p:txBody>
            <a:bodyPr wrap="square" lIns="91440" tIns="45720" rIns="91440" bIns="45720" rtlCol="0">
              <a:spAutoFit/>
            </a:bodyPr>
            <a:lstStyle/>
            <a:p>
              <a:pPr algn="r"/>
              <a:r>
                <a:rPr lang="en-US" sz="1800" dirty="0"/>
                <a:t>reset</a:t>
              </a: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2861457" y="2072730"/>
              <a:ext cx="533400" cy="369332"/>
            </a:xfrm>
            <a:prstGeom prst="rect">
              <a:avLst/>
            </a:prstGeom>
            <a:noFill/>
          </p:spPr>
          <p:txBody>
            <a:bodyPr wrap="square" lIns="91440" tIns="45720" rIns="91440" bIns="45720" rtlCol="0">
              <a:spAutoFit/>
            </a:bodyPr>
            <a:lstStyle/>
            <a:p>
              <a:pPr algn="r"/>
              <a:r>
                <a:rPr lang="en-US" sz="1800" dirty="0" err="1"/>
                <a:t>clk</a:t>
              </a:r>
              <a:endParaRPr lang="en-US" sz="1800" dirty="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2632857" y="2306252"/>
              <a:ext cx="759542" cy="369332"/>
            </a:xfrm>
            <a:prstGeom prst="rect">
              <a:avLst/>
            </a:prstGeom>
            <a:noFill/>
          </p:spPr>
          <p:txBody>
            <a:bodyPr wrap="square" lIns="91440" tIns="45720" rIns="91440" bIns="45720" rtlCol="0">
              <a:spAutoFit/>
            </a:bodyPr>
            <a:lstStyle/>
            <a:p>
              <a:pPr algn="r"/>
              <a:r>
                <a:rPr lang="en-US" sz="1800" dirty="0"/>
                <a:t>reset</a:t>
              </a: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2534361" y="2533931"/>
              <a:ext cx="867563" cy="369332"/>
            </a:xfrm>
            <a:prstGeom prst="rect">
              <a:avLst/>
            </a:prstGeom>
            <a:noFill/>
          </p:spPr>
          <p:txBody>
            <a:bodyPr wrap="square" lIns="91440" tIns="45720" rIns="91440" bIns="45720" rtlCol="0">
              <a:spAutoFit/>
            </a:bodyPr>
            <a:lstStyle/>
            <a:p>
              <a:pPr algn="r"/>
              <a:r>
                <a:rPr lang="en-US" sz="1800" dirty="0" err="1"/>
                <a:t>btn</a:t>
              </a:r>
              <a:r>
                <a:rPr lang="en-US" sz="1800" dirty="0"/>
                <a:t>(4)</a:t>
              </a:r>
            </a:p>
          </p:txBody>
        </p:sp>
        <p:sp>
          <p:nvSpPr>
            <p:cNvPr id="78" name="Rounded Rectangle 77"/>
            <p:cNvSpPr/>
            <p:nvPr/>
          </p:nvSpPr>
          <p:spPr>
            <a:xfrm>
              <a:off x="4852099" y="3460721"/>
              <a:ext cx="2148942" cy="895980"/>
            </a:xfrm>
            <a:prstGeom prst="roundRect">
              <a:avLst>
                <a:gd name="adj" fmla="val 13495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ctr"/>
            <a:lstStyle/>
            <a:p>
              <a:pPr algn="ctr"/>
              <a:endParaRPr lang="en-US" sz="180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4852101" y="3453276"/>
              <a:ext cx="2148940" cy="307777"/>
            </a:xfrm>
            <a:prstGeom prst="rect">
              <a:avLst/>
            </a:prstGeom>
            <a:noFill/>
          </p:spPr>
          <p:txBody>
            <a:bodyPr wrap="square" lIns="91440" tIns="45720" rIns="91440" bIns="45720" rtlCol="0">
              <a:spAutoFit/>
            </a:bodyPr>
            <a:lstStyle/>
            <a:p>
              <a:pPr algn="ctr"/>
              <a:r>
                <a:rPr lang="en-US" sz="1400" b="1" dirty="0"/>
                <a:t>ungated (combinational)</a:t>
              </a:r>
              <a:endParaRPr lang="en-US" sz="3600" b="1" dirty="0"/>
            </a:p>
          </p:txBody>
        </p:sp>
        <p:cxnSp>
          <p:nvCxnSpPr>
            <p:cNvPr id="80" name="Straight Connector 79"/>
            <p:cNvCxnSpPr>
              <a:stCxn id="78" idx="2"/>
            </p:cNvCxnSpPr>
            <p:nvPr/>
          </p:nvCxnSpPr>
          <p:spPr>
            <a:xfrm flipH="1">
              <a:off x="5919960" y="4356701"/>
              <a:ext cx="6610" cy="787637"/>
            </a:xfrm>
            <a:prstGeom prst="line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84"/>
            <p:cNvSpPr txBox="1"/>
            <p:nvPr/>
          </p:nvSpPr>
          <p:spPr>
            <a:xfrm>
              <a:off x="4734901" y="3943789"/>
              <a:ext cx="2383338" cy="307777"/>
            </a:xfrm>
            <a:prstGeom prst="rect">
              <a:avLst/>
            </a:prstGeom>
            <a:noFill/>
          </p:spPr>
          <p:txBody>
            <a:bodyPr wrap="square" lIns="91440" tIns="45720" rIns="91440" bIns="45720" rtlCol="0">
              <a:spAutoFit/>
            </a:bodyPr>
            <a:lstStyle/>
            <a:p>
              <a:pPr algn="ctr"/>
              <a:r>
                <a:rPr lang="en-US" sz="1400" dirty="0">
                  <a:latin typeface="Courier" pitchFamily="49" charset="0"/>
                </a:rPr>
                <a:t>JB &lt;= “0001” when…</a:t>
              </a:r>
            </a:p>
          </p:txBody>
        </p:sp>
        <p:cxnSp>
          <p:nvCxnSpPr>
            <p:cNvPr id="88" name="Elbow Connector 87"/>
            <p:cNvCxnSpPr>
              <a:stCxn id="60" idx="2"/>
              <a:endCxn id="79" idx="0"/>
            </p:cNvCxnSpPr>
            <p:nvPr/>
          </p:nvCxnSpPr>
          <p:spPr bwMode="auto">
            <a:xfrm rot="16200000" flipH="1">
              <a:off x="5081001" y="2607705"/>
              <a:ext cx="359375" cy="1331765"/>
            </a:xfrm>
            <a:prstGeom prst="bentConnector3">
              <a:avLst/>
            </a:prstGeom>
            <a:solidFill>
              <a:srgbClr val="0C2D83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4" name="Elbow Connector 93"/>
            <p:cNvCxnSpPr>
              <a:stCxn id="64" idx="0"/>
              <a:endCxn id="60" idx="2"/>
            </p:cNvCxnSpPr>
            <p:nvPr/>
          </p:nvCxnSpPr>
          <p:spPr bwMode="auto">
            <a:xfrm rot="5400000" flipH="1" flipV="1">
              <a:off x="3779711" y="2640530"/>
              <a:ext cx="361723" cy="1268467"/>
            </a:xfrm>
            <a:prstGeom prst="bentConnector3">
              <a:avLst/>
            </a:prstGeom>
            <a:solidFill>
              <a:srgbClr val="0C2D83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6" name="TextBox 95"/>
            <p:cNvSpPr txBox="1"/>
            <p:nvPr/>
          </p:nvSpPr>
          <p:spPr>
            <a:xfrm>
              <a:off x="3357571" y="4408033"/>
              <a:ext cx="1850781" cy="369332"/>
            </a:xfrm>
            <a:prstGeom prst="rect">
              <a:avLst/>
            </a:prstGeom>
            <a:noFill/>
          </p:spPr>
          <p:txBody>
            <a:bodyPr wrap="square" lIns="91440" tIns="45720" rIns="91440" bIns="45720" rtlCol="0">
              <a:spAutoFit/>
            </a:bodyPr>
            <a:lstStyle/>
            <a:p>
              <a:r>
                <a:rPr lang="en-US" sz="1800" dirty="0"/>
                <a:t>JB(6 </a:t>
              </a:r>
              <a:r>
                <a:rPr lang="en-US" sz="1800" dirty="0" err="1"/>
                <a:t>downto</a:t>
              </a:r>
              <a:r>
                <a:rPr lang="en-US" sz="1800" dirty="0"/>
                <a:t> 4)</a:t>
              </a: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5957804" y="4405685"/>
              <a:ext cx="1835684" cy="369332"/>
            </a:xfrm>
            <a:prstGeom prst="rect">
              <a:avLst/>
            </a:prstGeom>
            <a:noFill/>
          </p:spPr>
          <p:txBody>
            <a:bodyPr wrap="square" lIns="91440" tIns="45720" rIns="91440" bIns="45720" rtlCol="0">
              <a:spAutoFit/>
            </a:bodyPr>
            <a:lstStyle/>
            <a:p>
              <a:r>
                <a:rPr lang="en-US" sz="1800" dirty="0"/>
                <a:t>JB(3 </a:t>
              </a:r>
              <a:r>
                <a:rPr lang="en-US" sz="1800" dirty="0" err="1"/>
                <a:t>downto</a:t>
              </a:r>
              <a:r>
                <a:rPr lang="en-US" sz="1800" dirty="0"/>
                <a:t> 0)</a:t>
              </a:r>
            </a:p>
          </p:txBody>
        </p:sp>
        <p:cxnSp>
          <p:nvCxnSpPr>
            <p:cNvPr id="98" name="Straight Connector 97"/>
            <p:cNvCxnSpPr/>
            <p:nvPr/>
          </p:nvCxnSpPr>
          <p:spPr>
            <a:xfrm flipH="1">
              <a:off x="1840240" y="4370769"/>
              <a:ext cx="6610" cy="787637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TextBox 98"/>
            <p:cNvSpPr txBox="1"/>
            <p:nvPr/>
          </p:nvSpPr>
          <p:spPr>
            <a:xfrm>
              <a:off x="1878084" y="4419753"/>
              <a:ext cx="898630" cy="369332"/>
            </a:xfrm>
            <a:prstGeom prst="rect">
              <a:avLst/>
            </a:prstGeom>
            <a:noFill/>
          </p:spPr>
          <p:txBody>
            <a:bodyPr wrap="square" lIns="91440" tIns="45720" rIns="91440" bIns="45720" rtlCol="0">
              <a:spAutoFit/>
            </a:bodyPr>
            <a:lstStyle/>
            <a:p>
              <a:r>
                <a:rPr lang="en-US" sz="1800" dirty="0"/>
                <a:t>JB(7)</a:t>
              </a: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1590641" y="3995350"/>
              <a:ext cx="533400" cy="369332"/>
            </a:xfrm>
            <a:prstGeom prst="rect">
              <a:avLst/>
            </a:prstGeom>
            <a:noFill/>
          </p:spPr>
          <p:txBody>
            <a:bodyPr wrap="square" lIns="91440" tIns="45720" rIns="91440" bIns="45720" rtlCol="0">
              <a:spAutoFit/>
            </a:bodyPr>
            <a:lstStyle/>
            <a:p>
              <a:pPr algn="ctr"/>
              <a:r>
                <a:rPr lang="en-US" sz="1800" dirty="0" err="1"/>
                <a:t>clk</a:t>
              </a:r>
              <a:endParaRPr lang="en-US" sz="1800" dirty="0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3355223" y="4813657"/>
              <a:ext cx="1850781" cy="369332"/>
            </a:xfrm>
            <a:prstGeom prst="rect">
              <a:avLst/>
            </a:prstGeom>
            <a:noFill/>
          </p:spPr>
          <p:txBody>
            <a:bodyPr wrap="square" lIns="91440" tIns="45720" rIns="91440" bIns="45720" rtlCol="0">
              <a:spAutoFit/>
            </a:bodyPr>
            <a:lstStyle/>
            <a:p>
              <a:r>
                <a:rPr lang="en-US" sz="1800" dirty="0"/>
                <a:t>Y8, Y9, W9</a:t>
              </a: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5955456" y="4811309"/>
              <a:ext cx="1835684" cy="369332"/>
            </a:xfrm>
            <a:prstGeom prst="rect">
              <a:avLst/>
            </a:prstGeom>
            <a:noFill/>
          </p:spPr>
          <p:txBody>
            <a:bodyPr wrap="square" lIns="91440" tIns="45720" rIns="91440" bIns="45720" rtlCol="0">
              <a:spAutoFit/>
            </a:bodyPr>
            <a:lstStyle/>
            <a:p>
              <a:r>
                <a:rPr lang="en-US" sz="1800" dirty="0"/>
                <a:t>W7,V7-V9</a:t>
              </a: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1875736" y="4825377"/>
              <a:ext cx="898630" cy="369332"/>
            </a:xfrm>
            <a:prstGeom prst="rect">
              <a:avLst/>
            </a:prstGeom>
            <a:noFill/>
          </p:spPr>
          <p:txBody>
            <a:bodyPr wrap="square" lIns="91440" tIns="45720" rIns="91440" bIns="45720" rtlCol="0">
              <a:spAutoFit/>
            </a:bodyPr>
            <a:lstStyle/>
            <a:p>
              <a:r>
                <a:rPr lang="en-US" sz="1800" dirty="0"/>
                <a:t>Y7</a:t>
              </a: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892413" y="2365810"/>
              <a:ext cx="533400" cy="369332"/>
            </a:xfrm>
            <a:prstGeom prst="rect">
              <a:avLst/>
            </a:prstGeom>
            <a:noFill/>
          </p:spPr>
          <p:txBody>
            <a:bodyPr wrap="square" lIns="91440" tIns="45720" rIns="91440" bIns="45720" rtlCol="0">
              <a:spAutoFit/>
            </a:bodyPr>
            <a:lstStyle/>
            <a:p>
              <a:pPr algn="r"/>
              <a:r>
                <a:rPr lang="en-US" sz="1800" dirty="0"/>
                <a:t>R4</a:t>
              </a: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663813" y="2599332"/>
              <a:ext cx="759542" cy="369332"/>
            </a:xfrm>
            <a:prstGeom prst="rect">
              <a:avLst/>
            </a:prstGeom>
            <a:noFill/>
          </p:spPr>
          <p:txBody>
            <a:bodyPr wrap="square" lIns="91440" tIns="45720" rIns="91440" bIns="45720" rtlCol="0">
              <a:spAutoFit/>
            </a:bodyPr>
            <a:lstStyle/>
            <a:p>
              <a:pPr algn="r"/>
              <a:r>
                <a:rPr lang="en-US" sz="1800" dirty="0"/>
                <a:t>G4</a:t>
              </a:r>
            </a:p>
          </p:txBody>
        </p:sp>
      </p:grpSp>
      <p:grpSp>
        <p:nvGrpSpPr>
          <p:cNvPr id="125" name="Group 124"/>
          <p:cNvGrpSpPr/>
          <p:nvPr/>
        </p:nvGrpSpPr>
        <p:grpSpPr>
          <a:xfrm>
            <a:off x="1211679" y="5262390"/>
            <a:ext cx="6729180" cy="1157200"/>
            <a:chOff x="1211679" y="5262390"/>
            <a:chExt cx="6729180" cy="1157200"/>
          </a:xfrm>
        </p:grpSpPr>
        <p:cxnSp>
          <p:nvCxnSpPr>
            <p:cNvPr id="111" name="Straight Connector 110"/>
            <p:cNvCxnSpPr/>
            <p:nvPr/>
          </p:nvCxnSpPr>
          <p:spPr>
            <a:xfrm>
              <a:off x="1211679" y="5855058"/>
              <a:ext cx="6720642" cy="0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/>
          </p:nvCxnSpPr>
          <p:spPr>
            <a:xfrm flipV="1">
              <a:off x="1223399" y="5659858"/>
              <a:ext cx="0" cy="390400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/>
          </p:nvCxnSpPr>
          <p:spPr>
            <a:xfrm flipV="1">
              <a:off x="2902764" y="5659858"/>
              <a:ext cx="0" cy="390400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/>
          </p:nvCxnSpPr>
          <p:spPr>
            <a:xfrm flipV="1">
              <a:off x="4582129" y="5659858"/>
              <a:ext cx="0" cy="390400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 flipV="1">
              <a:off x="7940859" y="5659858"/>
              <a:ext cx="0" cy="390400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 flipV="1">
              <a:off x="6261494" y="5659858"/>
              <a:ext cx="0" cy="390400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TextBox 131"/>
            <p:cNvSpPr txBox="1"/>
            <p:nvPr/>
          </p:nvSpPr>
          <p:spPr>
            <a:xfrm>
              <a:off x="3966131" y="5262390"/>
              <a:ext cx="1268010" cy="369332"/>
            </a:xfrm>
            <a:prstGeom prst="rect">
              <a:avLst/>
            </a:prstGeom>
            <a:noFill/>
          </p:spPr>
          <p:txBody>
            <a:bodyPr wrap="square" lIns="91440" tIns="45720" rIns="91440" bIns="45720" rtlCol="0">
              <a:spAutoFit/>
            </a:bodyPr>
            <a:lstStyle/>
            <a:p>
              <a:pPr algn="ctr"/>
              <a:r>
                <a:rPr lang="en-US" sz="1800" b="1" dirty="0" err="1"/>
                <a:t>processQ</a:t>
              </a:r>
              <a:endParaRPr lang="en-US" sz="4400" b="1" dirty="0"/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3965570" y="6050258"/>
              <a:ext cx="1268010" cy="369332"/>
            </a:xfrm>
            <a:prstGeom prst="rect">
              <a:avLst/>
            </a:prstGeom>
            <a:noFill/>
          </p:spPr>
          <p:txBody>
            <a:bodyPr wrap="square" lIns="91440" tIns="45720" rIns="91440" bIns="45720" rtlCol="0">
              <a:spAutoFit/>
            </a:bodyPr>
            <a:lstStyle/>
            <a:p>
              <a:pPr algn="ctr"/>
              <a:r>
                <a:rPr lang="en-US" sz="1800" b="1" dirty="0"/>
                <a:t>JB</a:t>
              </a:r>
              <a:endParaRPr lang="en-US" sz="4400" b="1" dirty="0"/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1238059" y="5469029"/>
              <a:ext cx="533400" cy="369332"/>
            </a:xfrm>
            <a:prstGeom prst="rect">
              <a:avLst/>
            </a:prstGeom>
            <a:noFill/>
          </p:spPr>
          <p:txBody>
            <a:bodyPr wrap="square" lIns="91440" tIns="45720" rIns="91440" bIns="45720" rtlCol="0">
              <a:spAutoFit/>
            </a:bodyPr>
            <a:lstStyle/>
            <a:p>
              <a:r>
                <a:rPr lang="en-US" sz="1800" dirty="0"/>
                <a:t>0</a:t>
              </a: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2893728" y="5469029"/>
              <a:ext cx="533400" cy="369332"/>
            </a:xfrm>
            <a:prstGeom prst="rect">
              <a:avLst/>
            </a:prstGeom>
            <a:noFill/>
          </p:spPr>
          <p:txBody>
            <a:bodyPr wrap="square" lIns="91440" tIns="45720" rIns="91440" bIns="45720" rtlCol="0">
              <a:spAutoFit/>
            </a:bodyPr>
            <a:lstStyle/>
            <a:p>
              <a:r>
                <a:rPr lang="en-US" sz="1800" dirty="0"/>
                <a:t>L0</a:t>
              </a: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4593231" y="5469029"/>
              <a:ext cx="533400" cy="369332"/>
            </a:xfrm>
            <a:prstGeom prst="rect">
              <a:avLst/>
            </a:prstGeom>
            <a:noFill/>
          </p:spPr>
          <p:txBody>
            <a:bodyPr wrap="square" lIns="91440" tIns="45720" rIns="91440" bIns="45720" rtlCol="0">
              <a:spAutoFit/>
            </a:bodyPr>
            <a:lstStyle/>
            <a:p>
              <a:r>
                <a:rPr lang="en-US" sz="1800" dirty="0"/>
                <a:t>L1</a:t>
              </a: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6276154" y="5469029"/>
              <a:ext cx="533400" cy="369332"/>
            </a:xfrm>
            <a:prstGeom prst="rect">
              <a:avLst/>
            </a:prstGeom>
            <a:noFill/>
          </p:spPr>
          <p:txBody>
            <a:bodyPr wrap="square" lIns="91440" tIns="45720" rIns="91440" bIns="45720" rtlCol="0">
              <a:spAutoFit/>
            </a:bodyPr>
            <a:lstStyle/>
            <a:p>
              <a:r>
                <a:rPr lang="en-US" sz="1800" dirty="0"/>
                <a:t>L2</a:t>
              </a:r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7396357" y="5469029"/>
              <a:ext cx="533400" cy="369332"/>
            </a:xfrm>
            <a:prstGeom prst="rect">
              <a:avLst/>
            </a:prstGeom>
            <a:noFill/>
          </p:spPr>
          <p:txBody>
            <a:bodyPr wrap="square" lIns="91440" tIns="45720" rIns="91440" bIns="45720" rtlCol="0">
              <a:spAutoFit/>
            </a:bodyPr>
            <a:lstStyle/>
            <a:p>
              <a:pPr algn="r"/>
              <a:r>
                <a:rPr lang="en-US" sz="1800" dirty="0"/>
                <a:t>255</a:t>
              </a: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1718056" y="5865592"/>
              <a:ext cx="640206" cy="369332"/>
            </a:xfrm>
            <a:prstGeom prst="rect">
              <a:avLst/>
            </a:prstGeom>
            <a:noFill/>
          </p:spPr>
          <p:txBody>
            <a:bodyPr wrap="square" lIns="91440" tIns="45720" rIns="91440" bIns="45720" rtlCol="0">
              <a:spAutoFit/>
            </a:bodyPr>
            <a:lstStyle/>
            <a:p>
              <a:r>
                <a:rPr lang="en-US" sz="1800" dirty="0"/>
                <a:t>0001</a:t>
              </a: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3373725" y="5865592"/>
              <a:ext cx="640206" cy="369332"/>
            </a:xfrm>
            <a:prstGeom prst="rect">
              <a:avLst/>
            </a:prstGeom>
            <a:noFill/>
          </p:spPr>
          <p:txBody>
            <a:bodyPr wrap="square" lIns="91440" tIns="45720" rIns="91440" bIns="45720" rtlCol="0">
              <a:spAutoFit/>
            </a:bodyPr>
            <a:lstStyle/>
            <a:p>
              <a:r>
                <a:rPr lang="en-US" sz="1800" dirty="0"/>
                <a:t>0010</a:t>
              </a: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5073228" y="5865592"/>
              <a:ext cx="640206" cy="369332"/>
            </a:xfrm>
            <a:prstGeom prst="rect">
              <a:avLst/>
            </a:prstGeom>
            <a:noFill/>
          </p:spPr>
          <p:txBody>
            <a:bodyPr wrap="square" lIns="91440" tIns="45720" rIns="91440" bIns="45720" rtlCol="0">
              <a:spAutoFit/>
            </a:bodyPr>
            <a:lstStyle/>
            <a:p>
              <a:r>
                <a:rPr lang="en-US" sz="1800" dirty="0"/>
                <a:t>0100</a:t>
              </a: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6756151" y="5865592"/>
              <a:ext cx="640206" cy="369332"/>
            </a:xfrm>
            <a:prstGeom prst="rect">
              <a:avLst/>
            </a:prstGeom>
            <a:noFill/>
          </p:spPr>
          <p:txBody>
            <a:bodyPr wrap="square" lIns="91440" tIns="45720" rIns="91440" bIns="45720" rtlCol="0">
              <a:spAutoFit/>
            </a:bodyPr>
            <a:lstStyle/>
            <a:p>
              <a:r>
                <a:rPr lang="en-US" sz="1800" dirty="0"/>
                <a:t>1000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95808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Gated and Non-Gated Circuit</a:t>
            </a:r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7414038"/>
              </p:ext>
            </p:extLst>
          </p:nvPr>
        </p:nvGraphicFramePr>
        <p:xfrm>
          <a:off x="-3" y="982633"/>
          <a:ext cx="9144002" cy="6306383"/>
        </p:xfrm>
        <a:graphic>
          <a:graphicData uri="http://schemas.openxmlformats.org/drawingml/2006/table">
            <a:tbl>
              <a:tblPr/>
              <a:tblGrid>
                <a:gridCol w="9144002"/>
              </a:tblGrid>
              <a:tr h="382153">
                <a:tc>
                  <a:txBody>
                    <a:bodyPr/>
                    <a:lstStyle/>
                    <a:p>
                      <a:r>
                        <a:rPr lang="en-US" sz="1800" b="1" dirty="0"/>
                        <a:t>Combinational </a:t>
                      </a:r>
                      <a:r>
                        <a:rPr lang="en-US" sz="1800" b="1" dirty="0" smtClean="0"/>
                        <a:t>Realization – Non-gated </a:t>
                      </a:r>
                      <a:endParaRPr lang="en-US" sz="18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55448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accent2"/>
                          </a:solidFill>
                        </a:rPr>
                        <a:t>	JB(3 </a:t>
                      </a:r>
                      <a:r>
                        <a:rPr lang="en-US" sz="1600" dirty="0" err="1" smtClean="0">
                          <a:solidFill>
                            <a:schemeClr val="accent2"/>
                          </a:solidFill>
                        </a:rPr>
                        <a:t>downto</a:t>
                      </a:r>
                      <a:r>
                        <a:rPr lang="en-US" sz="1600" dirty="0" smtClean="0">
                          <a:solidFill>
                            <a:schemeClr val="accent2"/>
                          </a:solidFill>
                        </a:rPr>
                        <a:t> 0) &lt;=</a:t>
                      </a:r>
                      <a:r>
                        <a:rPr lang="en-US" sz="1600" baseline="0" dirty="0" smtClean="0">
                          <a:solidFill>
                            <a:schemeClr val="accent2"/>
                          </a:solidFill>
                        </a:rPr>
                        <a:t> </a:t>
                      </a:r>
                      <a:r>
                        <a:rPr lang="en-US" sz="1600" dirty="0" smtClean="0">
                          <a:solidFill>
                            <a:schemeClr val="accent2"/>
                          </a:solidFill>
                        </a:rPr>
                        <a:t>	"0001" when ((</a:t>
                      </a:r>
                      <a:r>
                        <a:rPr lang="en-US" sz="1600" dirty="0" err="1" smtClean="0">
                          <a:solidFill>
                            <a:schemeClr val="accent2"/>
                          </a:solidFill>
                        </a:rPr>
                        <a:t>processQ</a:t>
                      </a:r>
                      <a:r>
                        <a:rPr lang="en-US" sz="1600" dirty="0" smtClean="0">
                          <a:solidFill>
                            <a:schemeClr val="accent2"/>
                          </a:solidFill>
                        </a:rPr>
                        <a:t> &gt;= 0) and (</a:t>
                      </a:r>
                      <a:r>
                        <a:rPr lang="en-US" sz="1600" dirty="0" err="1" smtClean="0">
                          <a:solidFill>
                            <a:schemeClr val="accent2"/>
                          </a:solidFill>
                        </a:rPr>
                        <a:t>processQ</a:t>
                      </a:r>
                      <a:r>
                        <a:rPr lang="en-US" sz="1600" dirty="0" smtClean="0">
                          <a:solidFill>
                            <a:schemeClr val="accent2"/>
                          </a:solidFill>
                        </a:rPr>
                        <a:t> &lt; L0)) else</a:t>
                      </a:r>
                    </a:p>
                    <a:p>
                      <a:r>
                        <a:rPr lang="en-US" sz="1600" dirty="0" smtClean="0">
                          <a:solidFill>
                            <a:schemeClr val="accent2"/>
                          </a:solidFill>
                        </a:rPr>
                        <a:t>			 "0010" when ((</a:t>
                      </a:r>
                      <a:r>
                        <a:rPr lang="en-US" sz="1600" dirty="0" err="1" smtClean="0">
                          <a:solidFill>
                            <a:schemeClr val="accent2"/>
                          </a:solidFill>
                        </a:rPr>
                        <a:t>processQ</a:t>
                      </a:r>
                      <a:r>
                        <a:rPr lang="en-US" sz="1600" dirty="0" smtClean="0">
                          <a:solidFill>
                            <a:schemeClr val="accent2"/>
                          </a:solidFill>
                        </a:rPr>
                        <a:t> &gt;= L0) and (</a:t>
                      </a:r>
                      <a:r>
                        <a:rPr lang="en-US" sz="1600" dirty="0" err="1" smtClean="0">
                          <a:solidFill>
                            <a:schemeClr val="accent2"/>
                          </a:solidFill>
                        </a:rPr>
                        <a:t>processQ</a:t>
                      </a:r>
                      <a:r>
                        <a:rPr lang="en-US" sz="1600" dirty="0" smtClean="0">
                          <a:solidFill>
                            <a:schemeClr val="accent2"/>
                          </a:solidFill>
                        </a:rPr>
                        <a:t> &lt; L1)) else</a:t>
                      </a:r>
                    </a:p>
                    <a:p>
                      <a:r>
                        <a:rPr lang="en-US" sz="1600" dirty="0" smtClean="0">
                          <a:solidFill>
                            <a:schemeClr val="accent2"/>
                          </a:solidFill>
                        </a:rPr>
                        <a:t>			 "0100" when ((</a:t>
                      </a:r>
                      <a:r>
                        <a:rPr lang="en-US" sz="1600" dirty="0" err="1" smtClean="0">
                          <a:solidFill>
                            <a:schemeClr val="accent2"/>
                          </a:solidFill>
                        </a:rPr>
                        <a:t>processQ</a:t>
                      </a:r>
                      <a:r>
                        <a:rPr lang="en-US" sz="1600" dirty="0" smtClean="0">
                          <a:solidFill>
                            <a:schemeClr val="accent2"/>
                          </a:solidFill>
                        </a:rPr>
                        <a:t> &gt;= L1) and (</a:t>
                      </a:r>
                      <a:r>
                        <a:rPr lang="en-US" sz="1600" dirty="0" err="1" smtClean="0">
                          <a:solidFill>
                            <a:schemeClr val="accent2"/>
                          </a:solidFill>
                        </a:rPr>
                        <a:t>processQ</a:t>
                      </a:r>
                      <a:r>
                        <a:rPr lang="en-US" sz="1600" dirty="0" smtClean="0">
                          <a:solidFill>
                            <a:schemeClr val="accent2"/>
                          </a:solidFill>
                        </a:rPr>
                        <a:t> &lt; L2)) else</a:t>
                      </a:r>
                    </a:p>
                    <a:p>
                      <a:r>
                        <a:rPr lang="en-US" sz="1600" dirty="0" smtClean="0">
                          <a:solidFill>
                            <a:schemeClr val="accent2"/>
                          </a:solidFill>
                        </a:rPr>
                        <a:t>			 "1000";</a:t>
                      </a:r>
                      <a:endParaRPr lang="en-US" sz="160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687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Sequential Realization</a:t>
                      </a:r>
                      <a:r>
                        <a:rPr lang="en-US" sz="1800" b="1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– </a:t>
                      </a:r>
                      <a:r>
                        <a:rPr lang="en-US" sz="18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Gated</a:t>
                      </a:r>
                      <a:endParaRPr lang="en-US" sz="1400" b="1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99288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accent2"/>
                          </a:solidFill>
                        </a:rPr>
                        <a:t>	process(</a:t>
                      </a:r>
                      <a:r>
                        <a:rPr lang="en-US" sz="1600" dirty="0" err="1" smtClean="0">
                          <a:solidFill>
                            <a:schemeClr val="accent2"/>
                          </a:solidFill>
                        </a:rPr>
                        <a:t>clk</a:t>
                      </a:r>
                      <a:r>
                        <a:rPr lang="en-US" sz="1600" dirty="0" smtClean="0">
                          <a:solidFill>
                            <a:schemeClr val="accent2"/>
                          </a:solidFill>
                        </a:rPr>
                        <a:t>)</a:t>
                      </a:r>
                    </a:p>
                    <a:p>
                      <a:r>
                        <a:rPr lang="en-US" sz="1600" dirty="0" smtClean="0">
                          <a:solidFill>
                            <a:schemeClr val="accent2"/>
                          </a:solidFill>
                        </a:rPr>
                        <a:t>	begin</a:t>
                      </a:r>
                    </a:p>
                    <a:p>
                      <a:r>
                        <a:rPr lang="en-US" sz="1600" dirty="0" smtClean="0">
                          <a:solidFill>
                            <a:schemeClr val="accent2"/>
                          </a:solidFill>
                        </a:rPr>
                        <a:t>	    if (</a:t>
                      </a:r>
                      <a:r>
                        <a:rPr lang="en-US" sz="1600" dirty="0" err="1" smtClean="0">
                          <a:solidFill>
                            <a:schemeClr val="accent2"/>
                          </a:solidFill>
                        </a:rPr>
                        <a:t>rising_edge</a:t>
                      </a:r>
                      <a:r>
                        <a:rPr lang="en-US" sz="1600" dirty="0" smtClean="0">
                          <a:solidFill>
                            <a:schemeClr val="accent2"/>
                          </a:solidFill>
                        </a:rPr>
                        <a:t>(</a:t>
                      </a:r>
                      <a:r>
                        <a:rPr lang="en-US" sz="1600" dirty="0" err="1" smtClean="0">
                          <a:solidFill>
                            <a:schemeClr val="accent2"/>
                          </a:solidFill>
                        </a:rPr>
                        <a:t>clk</a:t>
                      </a:r>
                      <a:r>
                        <a:rPr lang="en-US" sz="1600" dirty="0" smtClean="0">
                          <a:solidFill>
                            <a:schemeClr val="accent2"/>
                          </a:solidFill>
                        </a:rPr>
                        <a:t>)) then</a:t>
                      </a:r>
                    </a:p>
                    <a:p>
                      <a:r>
                        <a:rPr lang="en-US" sz="1600" dirty="0" smtClean="0">
                          <a:solidFill>
                            <a:schemeClr val="accent2"/>
                          </a:solidFill>
                        </a:rPr>
                        <a:t>		if (reset = '0') then</a:t>
                      </a:r>
                    </a:p>
                    <a:p>
                      <a:r>
                        <a:rPr lang="en-US" sz="1600" dirty="0" smtClean="0">
                          <a:solidFill>
                            <a:schemeClr val="accent2"/>
                          </a:solidFill>
                        </a:rPr>
                        <a:t>		    JB(6 </a:t>
                      </a:r>
                      <a:r>
                        <a:rPr lang="en-US" sz="1600" dirty="0" err="1" smtClean="0">
                          <a:solidFill>
                            <a:schemeClr val="accent2"/>
                          </a:solidFill>
                        </a:rPr>
                        <a:t>downto</a:t>
                      </a:r>
                      <a:r>
                        <a:rPr lang="en-US" sz="1600" dirty="0" smtClean="0">
                          <a:solidFill>
                            <a:schemeClr val="accent2"/>
                          </a:solidFill>
                        </a:rPr>
                        <a:t> 4) &lt;= "000";</a:t>
                      </a:r>
                    </a:p>
                    <a:p>
                      <a:r>
                        <a:rPr lang="en-US" sz="1600" dirty="0" smtClean="0">
                          <a:solidFill>
                            <a:schemeClr val="accent2"/>
                          </a:solidFill>
                        </a:rPr>
                        <a:t>		</a:t>
                      </a:r>
                      <a:r>
                        <a:rPr lang="en-US" sz="1600" dirty="0" err="1" smtClean="0">
                          <a:solidFill>
                            <a:schemeClr val="accent2"/>
                          </a:solidFill>
                        </a:rPr>
                        <a:t>elsif</a:t>
                      </a:r>
                      <a:r>
                        <a:rPr lang="en-US" sz="1600" dirty="0" smtClean="0">
                          <a:solidFill>
                            <a:schemeClr val="accent2"/>
                          </a:solidFill>
                        </a:rPr>
                        <a:t> ((</a:t>
                      </a:r>
                      <a:r>
                        <a:rPr lang="en-US" sz="1600" dirty="0" err="1" smtClean="0">
                          <a:solidFill>
                            <a:schemeClr val="accent2"/>
                          </a:solidFill>
                        </a:rPr>
                        <a:t>processQ</a:t>
                      </a:r>
                      <a:r>
                        <a:rPr lang="en-US" sz="1600" dirty="0" smtClean="0">
                          <a:solidFill>
                            <a:schemeClr val="accent2"/>
                          </a:solidFill>
                        </a:rPr>
                        <a:t> &gt;= 0) and (</a:t>
                      </a:r>
                      <a:r>
                        <a:rPr lang="en-US" sz="1600" dirty="0" err="1" smtClean="0">
                          <a:solidFill>
                            <a:schemeClr val="accent2"/>
                          </a:solidFill>
                        </a:rPr>
                        <a:t>processQ</a:t>
                      </a:r>
                      <a:r>
                        <a:rPr lang="en-US" sz="1600" dirty="0" smtClean="0">
                          <a:solidFill>
                            <a:schemeClr val="accent2"/>
                          </a:solidFill>
                        </a:rPr>
                        <a:t> &lt; L0)) then</a:t>
                      </a:r>
                    </a:p>
                    <a:p>
                      <a:r>
                        <a:rPr lang="en-US" sz="1600" dirty="0" smtClean="0">
                          <a:solidFill>
                            <a:schemeClr val="accent2"/>
                          </a:solidFill>
                        </a:rPr>
                        <a:t>		    JB(6 </a:t>
                      </a:r>
                      <a:r>
                        <a:rPr lang="en-US" sz="1600" dirty="0" err="1" smtClean="0">
                          <a:solidFill>
                            <a:schemeClr val="accent2"/>
                          </a:solidFill>
                        </a:rPr>
                        <a:t>downto</a:t>
                      </a:r>
                      <a:r>
                        <a:rPr lang="en-US" sz="1600" dirty="0" smtClean="0">
                          <a:solidFill>
                            <a:schemeClr val="accent2"/>
                          </a:solidFill>
                        </a:rPr>
                        <a:t> 4) &lt;= "001";</a:t>
                      </a:r>
                    </a:p>
                    <a:p>
                      <a:r>
                        <a:rPr lang="en-US" sz="1600" dirty="0" smtClean="0">
                          <a:solidFill>
                            <a:schemeClr val="accent2"/>
                          </a:solidFill>
                        </a:rPr>
                        <a:t>		</a:t>
                      </a:r>
                      <a:r>
                        <a:rPr lang="en-US" sz="1600" dirty="0" err="1" smtClean="0">
                          <a:solidFill>
                            <a:schemeClr val="accent2"/>
                          </a:solidFill>
                        </a:rPr>
                        <a:t>elsif</a:t>
                      </a:r>
                      <a:r>
                        <a:rPr lang="en-US" sz="1600" dirty="0" smtClean="0">
                          <a:solidFill>
                            <a:schemeClr val="accent2"/>
                          </a:solidFill>
                        </a:rPr>
                        <a:t> ((</a:t>
                      </a:r>
                      <a:r>
                        <a:rPr lang="en-US" sz="1600" dirty="0" err="1" smtClean="0">
                          <a:solidFill>
                            <a:schemeClr val="accent2"/>
                          </a:solidFill>
                        </a:rPr>
                        <a:t>processQ</a:t>
                      </a:r>
                      <a:r>
                        <a:rPr lang="en-US" sz="1600" dirty="0" smtClean="0">
                          <a:solidFill>
                            <a:schemeClr val="accent2"/>
                          </a:solidFill>
                        </a:rPr>
                        <a:t> &gt;= L0) and (</a:t>
                      </a:r>
                      <a:r>
                        <a:rPr lang="en-US" sz="1600" dirty="0" err="1" smtClean="0">
                          <a:solidFill>
                            <a:schemeClr val="accent2"/>
                          </a:solidFill>
                        </a:rPr>
                        <a:t>processQ</a:t>
                      </a:r>
                      <a:r>
                        <a:rPr lang="en-US" sz="1600" dirty="0" smtClean="0">
                          <a:solidFill>
                            <a:schemeClr val="accent2"/>
                          </a:solidFill>
                        </a:rPr>
                        <a:t> &lt; L1)) then</a:t>
                      </a:r>
                    </a:p>
                    <a:p>
                      <a:r>
                        <a:rPr lang="en-US" sz="1600" dirty="0" smtClean="0">
                          <a:solidFill>
                            <a:schemeClr val="accent2"/>
                          </a:solidFill>
                        </a:rPr>
                        <a:t>		    JB(6 </a:t>
                      </a:r>
                      <a:r>
                        <a:rPr lang="en-US" sz="1600" dirty="0" err="1" smtClean="0">
                          <a:solidFill>
                            <a:schemeClr val="accent2"/>
                          </a:solidFill>
                        </a:rPr>
                        <a:t>downto</a:t>
                      </a:r>
                      <a:r>
                        <a:rPr lang="en-US" sz="1600" dirty="0" smtClean="0">
                          <a:solidFill>
                            <a:schemeClr val="accent2"/>
                          </a:solidFill>
                        </a:rPr>
                        <a:t> 4) &lt;= "010";</a:t>
                      </a:r>
                    </a:p>
                    <a:p>
                      <a:r>
                        <a:rPr lang="en-US" sz="1600" dirty="0" smtClean="0">
                          <a:solidFill>
                            <a:schemeClr val="accent2"/>
                          </a:solidFill>
                        </a:rPr>
                        <a:t>		</a:t>
                      </a:r>
                      <a:r>
                        <a:rPr lang="en-US" sz="1600" dirty="0" err="1" smtClean="0">
                          <a:solidFill>
                            <a:schemeClr val="accent2"/>
                          </a:solidFill>
                        </a:rPr>
                        <a:t>elsif</a:t>
                      </a:r>
                      <a:r>
                        <a:rPr lang="en-US" sz="1600" dirty="0" smtClean="0">
                          <a:solidFill>
                            <a:schemeClr val="accent2"/>
                          </a:solidFill>
                        </a:rPr>
                        <a:t> ((</a:t>
                      </a:r>
                      <a:r>
                        <a:rPr lang="en-US" sz="1600" dirty="0" err="1" smtClean="0">
                          <a:solidFill>
                            <a:schemeClr val="accent2"/>
                          </a:solidFill>
                        </a:rPr>
                        <a:t>processQ</a:t>
                      </a:r>
                      <a:r>
                        <a:rPr lang="en-US" sz="1600" dirty="0" smtClean="0">
                          <a:solidFill>
                            <a:schemeClr val="accent2"/>
                          </a:solidFill>
                        </a:rPr>
                        <a:t> &gt;= L1) and (</a:t>
                      </a:r>
                      <a:r>
                        <a:rPr lang="en-US" sz="1600" dirty="0" err="1" smtClean="0">
                          <a:solidFill>
                            <a:schemeClr val="accent2"/>
                          </a:solidFill>
                        </a:rPr>
                        <a:t>processQ</a:t>
                      </a:r>
                      <a:r>
                        <a:rPr lang="en-US" sz="1600" dirty="0" smtClean="0">
                          <a:solidFill>
                            <a:schemeClr val="accent2"/>
                          </a:solidFill>
                        </a:rPr>
                        <a:t> &lt; L2)) then</a:t>
                      </a:r>
                    </a:p>
                    <a:p>
                      <a:r>
                        <a:rPr lang="en-US" sz="1600" dirty="0" smtClean="0">
                          <a:solidFill>
                            <a:schemeClr val="accent2"/>
                          </a:solidFill>
                        </a:rPr>
                        <a:t>		    JB(6 </a:t>
                      </a:r>
                      <a:r>
                        <a:rPr lang="en-US" sz="1600" dirty="0" err="1" smtClean="0">
                          <a:solidFill>
                            <a:schemeClr val="accent2"/>
                          </a:solidFill>
                        </a:rPr>
                        <a:t>downto</a:t>
                      </a:r>
                      <a:r>
                        <a:rPr lang="en-US" sz="1600" dirty="0" smtClean="0">
                          <a:solidFill>
                            <a:schemeClr val="accent2"/>
                          </a:solidFill>
                        </a:rPr>
                        <a:t> 4) &lt;= "100";</a:t>
                      </a:r>
                    </a:p>
                    <a:p>
                      <a:r>
                        <a:rPr lang="en-US" sz="1600" dirty="0" smtClean="0">
                          <a:solidFill>
                            <a:schemeClr val="accent2"/>
                          </a:solidFill>
                        </a:rPr>
                        <a:t>		</a:t>
                      </a:r>
                      <a:r>
                        <a:rPr lang="en-US" sz="1600" dirty="0" err="1" smtClean="0">
                          <a:solidFill>
                            <a:schemeClr val="accent2"/>
                          </a:solidFill>
                        </a:rPr>
                        <a:t>elsif</a:t>
                      </a:r>
                      <a:r>
                        <a:rPr lang="en-US" sz="1600" dirty="0" smtClean="0">
                          <a:solidFill>
                            <a:schemeClr val="accent2"/>
                          </a:solidFill>
                        </a:rPr>
                        <a:t> (</a:t>
                      </a:r>
                      <a:r>
                        <a:rPr lang="en-US" sz="1600" dirty="0" err="1" smtClean="0">
                          <a:solidFill>
                            <a:schemeClr val="accent2"/>
                          </a:solidFill>
                        </a:rPr>
                        <a:t>processQ</a:t>
                      </a:r>
                      <a:r>
                        <a:rPr lang="en-US" sz="1600" dirty="0" smtClean="0">
                          <a:solidFill>
                            <a:schemeClr val="accent2"/>
                          </a:solidFill>
                        </a:rPr>
                        <a:t> &gt;= L2) then</a:t>
                      </a:r>
                    </a:p>
                    <a:p>
                      <a:r>
                        <a:rPr lang="en-US" sz="1600" dirty="0" smtClean="0">
                          <a:solidFill>
                            <a:schemeClr val="accent2"/>
                          </a:solidFill>
                        </a:rPr>
                        <a:t>		    JB(6 </a:t>
                      </a:r>
                      <a:r>
                        <a:rPr lang="en-US" sz="1600" dirty="0" err="1" smtClean="0">
                          <a:solidFill>
                            <a:schemeClr val="accent2"/>
                          </a:solidFill>
                        </a:rPr>
                        <a:t>downto</a:t>
                      </a:r>
                      <a:r>
                        <a:rPr lang="en-US" sz="1600" dirty="0" smtClean="0">
                          <a:solidFill>
                            <a:schemeClr val="accent2"/>
                          </a:solidFill>
                        </a:rPr>
                        <a:t> 4) &lt;= "111";</a:t>
                      </a:r>
                    </a:p>
                    <a:p>
                      <a:r>
                        <a:rPr lang="en-US" sz="1600" dirty="0" smtClean="0">
                          <a:solidFill>
                            <a:schemeClr val="accent2"/>
                          </a:solidFill>
                        </a:rPr>
                        <a:t>		end if;</a:t>
                      </a:r>
                    </a:p>
                    <a:p>
                      <a:r>
                        <a:rPr lang="en-US" sz="1600" dirty="0" smtClean="0">
                          <a:solidFill>
                            <a:schemeClr val="accent2"/>
                          </a:solidFill>
                        </a:rPr>
                        <a:t>	    end if;</a:t>
                      </a:r>
                    </a:p>
                    <a:p>
                      <a:r>
                        <a:rPr lang="en-US" sz="1600" dirty="0" smtClean="0">
                          <a:solidFill>
                            <a:schemeClr val="accent2"/>
                          </a:solidFill>
                        </a:rPr>
                        <a:t>	end process;</a:t>
                      </a:r>
                      <a:endParaRPr lang="en-US" sz="160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8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2804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9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D957A480-45FD-4E4A-ABAC-1E7EB071E91C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16 January 2017</a:t>
            </a:fld>
            <a:endParaRPr lang="en-US" sz="1800">
              <a:solidFill>
                <a:srgbClr val="000000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64823" y="1460311"/>
            <a:ext cx="11708823" cy="4339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36871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11402</TotalTime>
  <Words>1694</Words>
  <Application>Microsoft Office PowerPoint</Application>
  <PresentationFormat>On-screen Show (4:3)</PresentationFormat>
  <Paragraphs>341</Paragraphs>
  <Slides>37</Slides>
  <Notes>0</Notes>
  <HiddenSlides>2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37</vt:i4>
      </vt:variant>
    </vt:vector>
  </HeadingPairs>
  <TitlesOfParts>
    <vt:vector size="39" baseType="lpstr">
      <vt:lpstr>Office Theme</vt:lpstr>
      <vt:lpstr>1_Blank Presentation</vt:lpstr>
      <vt:lpstr>PowerPoint Presentation</vt:lpstr>
      <vt:lpstr>Lesson Outline</vt:lpstr>
      <vt:lpstr>Comparator Construction </vt:lpstr>
      <vt:lpstr>Comparator Construction</vt:lpstr>
      <vt:lpstr>Gated and Non-Gated Circuit</vt:lpstr>
      <vt:lpstr>Gated and Non-Gated Circuit</vt:lpstr>
      <vt:lpstr>Gated and Non-Gated Circuit</vt:lpstr>
      <vt:lpstr>Gated and Non-Gated Circuit</vt:lpstr>
      <vt:lpstr>PowerPoint Presentation</vt:lpstr>
      <vt:lpstr>PowerPoint Presentation</vt:lpstr>
      <vt:lpstr>Gated and Non-Gated Circuit – PMOD Connector</vt:lpstr>
      <vt:lpstr>Gated and Non-Gated Circuit – PMOD Connector</vt:lpstr>
      <vt:lpstr>Gated and Non-Gated Circuit – PMOD Connector</vt:lpstr>
      <vt:lpstr>Gated and Non-Gated Circuit</vt:lpstr>
      <vt:lpstr>Lab 1 Intro</vt:lpstr>
      <vt:lpstr>HW 5 – Lab 1 Prelab</vt:lpstr>
      <vt:lpstr>HW 5 – Lab 1 Prelab</vt:lpstr>
      <vt:lpstr>HW 5 – Lab 1 Prelab</vt:lpstr>
      <vt:lpstr>HW 5 – Lab 1 Prelab</vt:lpstr>
      <vt:lpstr>Lab 1 Intro – VGA Overview</vt:lpstr>
      <vt:lpstr>VGA Module</vt:lpstr>
      <vt:lpstr>VGA Module</vt:lpstr>
      <vt:lpstr>scopeFace Module</vt:lpstr>
      <vt:lpstr>ScopeFace Module</vt:lpstr>
      <vt:lpstr>Lab 1 Intro – Architecture</vt:lpstr>
      <vt:lpstr>Lab 1 Connections</vt:lpstr>
      <vt:lpstr>Digital Clocking Wizard</vt:lpstr>
      <vt:lpstr>Digital Clocking Wizard</vt:lpstr>
      <vt:lpstr>Digital Clocking Wizard</vt:lpstr>
      <vt:lpstr>Digital Clocking Wizard</vt:lpstr>
      <vt:lpstr>Digital Clocking Wizard</vt:lpstr>
      <vt:lpstr>Digital Clocking Wizard</vt:lpstr>
      <vt:lpstr>Digital Clocking Wizard</vt:lpstr>
      <vt:lpstr>Digital Clocking Wizard</vt:lpstr>
      <vt:lpstr>Digital Clocking Wizard</vt:lpstr>
      <vt:lpstr>Digital Clocking Wizard</vt:lpstr>
      <vt:lpstr>Lesson Outline</vt:lpstr>
    </vt:vector>
  </TitlesOfParts>
  <Company>usafa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Systems Courses</dc:title>
  <dc:creator>Falkinburg, Jeffrey L Capt USAF USAFA USAFA/DFEC</dc:creator>
  <cp:lastModifiedBy>Maj Jeff Falkinburg</cp:lastModifiedBy>
  <cp:revision>380</cp:revision>
  <cp:lastPrinted>2014-08-12T17:37:01Z</cp:lastPrinted>
  <dcterms:created xsi:type="dcterms:W3CDTF">2001-06-27T14:08:57Z</dcterms:created>
  <dcterms:modified xsi:type="dcterms:W3CDTF">2017-01-16T19:37:30Z</dcterms:modified>
</cp:coreProperties>
</file>