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299" r:id="rId3"/>
    <p:sldId id="300" r:id="rId4"/>
    <p:sldId id="349" r:id="rId5"/>
    <p:sldId id="355" r:id="rId6"/>
    <p:sldId id="357" r:id="rId7"/>
    <p:sldId id="358" r:id="rId8"/>
    <p:sldId id="361" r:id="rId9"/>
    <p:sldId id="362" r:id="rId10"/>
    <p:sldId id="365" r:id="rId11"/>
    <p:sldId id="363" r:id="rId12"/>
    <p:sldId id="368" r:id="rId13"/>
    <p:sldId id="367" r:id="rId14"/>
    <p:sldId id="364" r:id="rId15"/>
    <p:sldId id="369" r:id="rId16"/>
    <p:sldId id="366" r:id="rId17"/>
    <p:sldId id="371" r:id="rId18"/>
    <p:sldId id="370" r:id="rId1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1/16/2016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5 </a:t>
            </a:r>
            <a:r>
              <a:rPr lang="en-US" sz="4000" dirty="0" smtClean="0"/>
              <a:t>– </a:t>
            </a:r>
            <a:r>
              <a:rPr lang="en-US" sz="4000" dirty="0" smtClean="0"/>
              <a:t>Combination of Elements                  and Lab Intro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Lab 1 Intro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Draw a detailed diagram of the oscilloscope grid required for Lab1. A detailed diagram must be drawn on green engineering paper and include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corners of the monitor.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each of the four major corners (already given).</a:t>
            </a:r>
          </a:p>
          <a:p>
            <a:pPr lvl="1"/>
            <a:r>
              <a:rPr lang="en-US" b="0" dirty="0" smtClean="0"/>
              <a:t>y-coordinates for all the major horizontal grid lines.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coordinates for one set of three horizontal of hatch marks. Indicate with an arrow which set of three.</a:t>
            </a:r>
          </a:p>
          <a:p>
            <a:pPr lvl="1"/>
            <a:r>
              <a:rPr lang="en-US" b="0" dirty="0" smtClean="0"/>
              <a:t>x-coordinates for al the major vertical grid lines.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coordinates for one set of four vertical of hatch marks. Indicate with an arrow which set of four.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" y="1241949"/>
            <a:ext cx="9140657" cy="56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0" dirty="0" smtClean="0"/>
              <a:t>Given </a:t>
            </a:r>
            <a:r>
              <a:rPr lang="en-US" b="0" dirty="0"/>
              <a:t>that the pixel clock is running at 12.5Mhz, add the durations of the </a:t>
            </a:r>
            <a:r>
              <a:rPr lang="en-US" b="0" dirty="0" err="1"/>
              <a:t>h_synch</a:t>
            </a:r>
            <a:r>
              <a:rPr lang="en-US" b="0" dirty="0"/>
              <a:t> and </a:t>
            </a:r>
            <a:r>
              <a:rPr lang="en-US" b="0" dirty="0" err="1"/>
              <a:t>v_synch</a:t>
            </a:r>
            <a:r>
              <a:rPr lang="en-US" b="0" dirty="0"/>
              <a:t> signals show in Lab1. Set time=0 on the blue dashed line on the left side of the region labeled "Active Video".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4" y="3248170"/>
            <a:ext cx="7598973" cy="314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9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0" dirty="0" smtClean="0"/>
              <a:t>Given </a:t>
            </a:r>
            <a:r>
              <a:rPr lang="en-US" b="0" dirty="0"/>
              <a:t>that the pixel clock is running at 12.5Mhz, add the durations of the </a:t>
            </a:r>
            <a:r>
              <a:rPr lang="en-US" b="0" dirty="0" err="1"/>
              <a:t>h_synch</a:t>
            </a:r>
            <a:r>
              <a:rPr lang="en-US" b="0" dirty="0"/>
              <a:t> and </a:t>
            </a:r>
            <a:r>
              <a:rPr lang="en-US" b="0" dirty="0" err="1"/>
              <a:t>v_synch</a:t>
            </a:r>
            <a:r>
              <a:rPr lang="en-US" b="0" dirty="0"/>
              <a:t> signals show in Lab1. Set time=0 on the blue dashed line on the left side of the region labeled "Active Video".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70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" y="3245134"/>
            <a:ext cx="7615452" cy="31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VGA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ab/lab1/img/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19049"/>
            <a:ext cx="9147254" cy="46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Comparator Construction</a:t>
            </a: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Gated and Non-Gated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Lab 1 Intro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Comparator Construction</a:t>
            </a: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Gated and Non-Gated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Lab 1 Intro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Comparator Construction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Construction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will generate a signal similar to this CSA in </a:t>
            </a:r>
            <a:r>
              <a:rPr lang="en-US" b="0" dirty="0" smtClean="0"/>
              <a:t>Lab 1: </a:t>
            </a:r>
          </a:p>
          <a:p>
            <a:pPr marL="403225" lvl="1" indent="0">
              <a:buNone/>
            </a:pPr>
            <a:r>
              <a:rPr lang="en-US" sz="1800" b="0" dirty="0" err="1">
                <a:solidFill>
                  <a:schemeClr val="accent2"/>
                </a:solidFill>
              </a:rPr>
              <a:t>h_synch</a:t>
            </a:r>
            <a:r>
              <a:rPr lang="en-US" sz="1800" b="0" dirty="0">
                <a:solidFill>
                  <a:schemeClr val="accent2"/>
                </a:solidFill>
              </a:rPr>
              <a:t> &lt;= '1' when ((</a:t>
            </a:r>
            <a:r>
              <a:rPr lang="en-US" sz="1800" b="0" dirty="0" err="1">
                <a:solidFill>
                  <a:schemeClr val="accent2"/>
                </a:solidFill>
              </a:rPr>
              <a:t>h_count</a:t>
            </a:r>
            <a:r>
              <a:rPr lang="en-US" sz="1800" b="0" dirty="0">
                <a:solidFill>
                  <a:schemeClr val="accent2"/>
                </a:solidFill>
              </a:rPr>
              <a:t> &gt;= 100) and (</a:t>
            </a:r>
            <a:r>
              <a:rPr lang="en-US" sz="1800" b="0" dirty="0" err="1">
                <a:solidFill>
                  <a:schemeClr val="accent2"/>
                </a:solidFill>
              </a:rPr>
              <a:t>h_synch</a:t>
            </a:r>
            <a:r>
              <a:rPr lang="en-US" sz="1800" b="0" dirty="0">
                <a:solidFill>
                  <a:schemeClr val="accent2"/>
                </a:solidFill>
              </a:rPr>
              <a:t> &lt; 200)) else '0';</a:t>
            </a:r>
            <a:endParaRPr lang="en-US" sz="1800" b="0" dirty="0" smtClean="0">
              <a:solidFill>
                <a:schemeClr val="accent2"/>
              </a:solidFill>
            </a:endParaRPr>
          </a:p>
          <a:p>
            <a:pPr lvl="1"/>
            <a:r>
              <a:rPr lang="en-US" b="0" dirty="0" smtClean="0"/>
              <a:t>This is a Non-Gated output Signal </a:t>
            </a:r>
          </a:p>
          <a:p>
            <a:r>
              <a:rPr lang="en-US" b="0" dirty="0" smtClean="0"/>
              <a:t>Non-Gated signals Generate glitches on the output!</a:t>
            </a:r>
          </a:p>
          <a:p>
            <a:r>
              <a:rPr lang="en-US" b="0" dirty="0" smtClean="0"/>
              <a:t>How is a comparator constructed?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Gated and Non-Gated Circuit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Take a look at lec05.vhdl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5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54" y="1936387"/>
            <a:ext cx="5935692" cy="44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414038"/>
              </p:ext>
            </p:extLst>
          </p:nvPr>
        </p:nvGraphicFramePr>
        <p:xfrm>
          <a:off x="-3" y="982631"/>
          <a:ext cx="9144002" cy="5862639"/>
        </p:xfrm>
        <a:graphic>
          <a:graphicData uri="http://schemas.openxmlformats.org/drawingml/2006/table">
            <a:tbl>
              <a:tblPr/>
              <a:tblGrid>
                <a:gridCol w="9144002"/>
              </a:tblGrid>
              <a:tr h="382153">
                <a:tc>
                  <a:txBody>
                    <a:bodyPr/>
                    <a:lstStyle/>
                    <a:p>
                      <a:r>
                        <a:rPr lang="en-US" sz="1800" b="1" dirty="0"/>
                        <a:t>Combinational </a:t>
                      </a:r>
                      <a:r>
                        <a:rPr lang="en-US" sz="1800" b="1" dirty="0" smtClean="0"/>
                        <a:t>Realization – Non-gated 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073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JB(3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0) &lt;=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"0001"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L0))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"0010"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L1))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"0100"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L1)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L2))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"1000";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Realization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Gated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758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process(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clk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begin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    if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rising_edge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clk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if (reset = '0')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"000";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L0))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"001";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L1))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"010";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L1)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L2))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"100";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L2)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"111";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end if;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    end if;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end process;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</a:t>
            </a:r>
            <a:r>
              <a:rPr lang="en-US" dirty="0" smtClean="0"/>
              <a:t>Circuit – PMOD Connector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7" y="1452831"/>
            <a:ext cx="8655667" cy="496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46209" y="3919266"/>
            <a:ext cx="2797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PMOD connector (see page </a:t>
            </a:r>
            <a:r>
              <a:rPr lang="en-US" sz="2000" dirty="0" smtClean="0">
                <a:solidFill>
                  <a:schemeClr val="accent2"/>
                </a:solidFill>
              </a:rPr>
              <a:t>18 </a:t>
            </a:r>
            <a:r>
              <a:rPr lang="en-US" sz="2000" dirty="0">
                <a:solidFill>
                  <a:schemeClr val="accent2"/>
                </a:solidFill>
              </a:rPr>
              <a:t>of the </a:t>
            </a:r>
            <a:r>
              <a:rPr lang="en-US" sz="2000" dirty="0" err="1">
                <a:solidFill>
                  <a:schemeClr val="accent2"/>
                </a:solidFill>
              </a:rPr>
              <a:t>Atlys</a:t>
            </a:r>
            <a:r>
              <a:rPr lang="en-US" sz="2000" dirty="0">
                <a:solidFill>
                  <a:schemeClr val="accent2"/>
                </a:solidFill>
              </a:rPr>
              <a:t> Board Reference Manual) corresponding to JB(3) and JB(2) (the most 2 significant bits of the non-gated comparator outputs)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JB(3</a:t>
            </a:r>
            <a:r>
              <a:rPr lang="en-US" b="0" dirty="0"/>
              <a:t>) and JB(2) (the most 2 significant bits of the non-gated comparator outputs)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ece.ninja/383/lecture/img/lecture0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87" y="2360098"/>
            <a:ext cx="5072826" cy="45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ce.ninja/383/lecture/img/lecture0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3" y="13647"/>
            <a:ext cx="7714155" cy="68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8393</TotalTime>
  <Words>469</Words>
  <Application>Microsoft Office PowerPoint</Application>
  <PresentationFormat>On-screen Show (4:3)</PresentationFormat>
  <Paragraphs>93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1_Blank Presentation</vt:lpstr>
      <vt:lpstr>ECE 383 – Embedded Computer Systems II Lecture 5 – Combination of Elements                  and Lab Intro</vt:lpstr>
      <vt:lpstr>Lesson Outline</vt:lpstr>
      <vt:lpstr>Comparator Construction </vt:lpstr>
      <vt:lpstr>Comparator Construction</vt:lpstr>
      <vt:lpstr>Gated and Non-Gated Circuit</vt:lpstr>
      <vt:lpstr>Gated and Non-Gated Circuit</vt:lpstr>
      <vt:lpstr>Gated and Non-Gated Circuit</vt:lpstr>
      <vt:lpstr>Gated and Non-Gated Circuit – PMOD Connector</vt:lpstr>
      <vt:lpstr>Gated and Non-Gated Circuit</vt:lpstr>
      <vt:lpstr>Lab 1 Intro</vt:lpstr>
      <vt:lpstr>HW 5 – Lab 1 Prelab</vt:lpstr>
      <vt:lpstr>HW 5 – Lab 1 Prelab</vt:lpstr>
      <vt:lpstr>HW 5 – Lab 1 Prelab</vt:lpstr>
      <vt:lpstr>HW 5 – Lab 1 Prelab</vt:lpstr>
      <vt:lpstr>Lab 1 Intro – VGA Overview</vt:lpstr>
      <vt:lpstr>Lab 1 Intro – Architecture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Falkinburg</cp:lastModifiedBy>
  <cp:revision>335</cp:revision>
  <cp:lastPrinted>2014-08-12T17:37:01Z</cp:lastPrinted>
  <dcterms:created xsi:type="dcterms:W3CDTF">2001-06-27T14:08:57Z</dcterms:created>
  <dcterms:modified xsi:type="dcterms:W3CDTF">2016-01-17T00:05:17Z</dcterms:modified>
</cp:coreProperties>
</file>