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  <p:sldMasterId id="2147483665" r:id="rId2"/>
    <p:sldMasterId id="2147483668" r:id="rId3"/>
  </p:sldMasterIdLst>
  <p:notesMasterIdLst>
    <p:notesMasterId r:id="rId12"/>
  </p:notesMasterIdLst>
  <p:handoutMasterIdLst>
    <p:handoutMasterId r:id="rId13"/>
  </p:handoutMasterIdLst>
  <p:sldIdLst>
    <p:sldId id="294" r:id="rId4"/>
    <p:sldId id="296" r:id="rId5"/>
    <p:sldId id="295" r:id="rId6"/>
    <p:sldId id="297" r:id="rId7"/>
    <p:sldId id="298" r:id="rId8"/>
    <p:sldId id="276" r:id="rId9"/>
    <p:sldId id="291" r:id="rId10"/>
    <p:sldId id="293" r:id="rId11"/>
  </p:sldIdLst>
  <p:sldSz cx="9144000" cy="5143500" type="screen16x9"/>
  <p:notesSz cx="9296400" cy="7010400"/>
  <p:embeddedFontLst>
    <p:embeddedFont>
      <p:font typeface="Cambria" panose="02040503050406030204" pitchFamily="18" charset="0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entury Schoolbook" panose="02040604050505020304" pitchFamily="18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46" autoAdjust="0"/>
  </p:normalViewPr>
  <p:slideViewPr>
    <p:cSldViewPr>
      <p:cViewPr varScale="1">
        <p:scale>
          <a:sx n="116" d="100"/>
          <a:sy n="116" d="100"/>
        </p:scale>
        <p:origin x="56" y="5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8.fntdata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11.fntdata"/><Relationship Id="rId5" Type="http://schemas.openxmlformats.org/officeDocument/2006/relationships/slide" Target="slides/slide2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font" Target="fonts/font6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513" cy="350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4745" y="0"/>
            <a:ext cx="4029511" cy="350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109285-CCCC-4356-9FC3-587CE26543CE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443"/>
            <a:ext cx="4029513" cy="350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4745" y="6658443"/>
            <a:ext cx="4029511" cy="350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7F85D-1B7D-4058-9F62-416A7452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111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2311400" y="525463"/>
            <a:ext cx="4673600" cy="2628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29642" y="3329940"/>
            <a:ext cx="7437119" cy="3154680"/>
          </a:xfrm>
          <a:prstGeom prst="rect">
            <a:avLst/>
          </a:prstGeom>
          <a:noFill/>
          <a:ln>
            <a:noFill/>
          </a:ln>
        </p:spPr>
        <p:txBody>
          <a:bodyPr lIns="92431" tIns="92431" rIns="92431" bIns="92431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8495151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49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1645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28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591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28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591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28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469591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subTitle" idx="1"/>
          </p:nvPr>
        </p:nvSpPr>
        <p:spPr>
          <a:xfrm>
            <a:off x="365760" y="1097280"/>
            <a:ext cx="8412600" cy="370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6383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C2D83"/>
              </a:buClr>
              <a:buSzPct val="80000"/>
              <a:buFont typeface="Noto Sans Symbols"/>
              <a:buChar char="■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8975" marR="0" lvl="1" indent="-18097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2D83"/>
              </a:buClr>
              <a:buSzPct val="80000"/>
              <a:buFont typeface="Noto Sans Symbols"/>
              <a:buChar char="■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7112" marR="0" lvl="2" indent="-13557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C2D83"/>
              </a:buClr>
              <a:buSzPct val="79999"/>
              <a:buFont typeface="Noto Sans Symbols"/>
              <a:buChar char="■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4731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99"/>
              </a:buClr>
              <a:buSzPct val="80000"/>
              <a:buFont typeface="Noto Sans Symbols"/>
              <a:buChar char="■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828800" y="137160"/>
            <a:ext cx="7041000" cy="82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C2D8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C2D8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C2D8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C2D8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C2D8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r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C2D8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r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C2D8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r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C2D8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r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C2D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551332" y="4891087"/>
            <a:ext cx="592800" cy="2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3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3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sz="345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76200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marR="0" lvl="0" indent="-276225" algn="l" rtl="0">
              <a:spcBef>
                <a:spcPts val="33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sz="16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667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57175" algn="l" rtl="0">
              <a:spcBef>
                <a:spcPts val="2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47650" algn="l" rtl="0">
              <a:spcBef>
                <a:spcPts val="24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38125" algn="l" rtl="0">
              <a:spcBef>
                <a:spcPts val="21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38125" algn="l" rtl="0">
              <a:spcBef>
                <a:spcPts val="21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38125" algn="l" rtl="0">
              <a:spcBef>
                <a:spcPts val="21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38125" algn="l" rtl="0">
              <a:spcBef>
                <a:spcPts val="21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38125" algn="l" rtl="0">
              <a:spcBef>
                <a:spcPts val="21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 rot="-5400000">
            <a:off x="7856152" y="1188720"/>
            <a:ext cx="18287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 rot="-5400000">
            <a:off x="7882821" y="2990850"/>
            <a:ext cx="177546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>
            <a:spLocks noGrp="1"/>
          </p:cNvSpPr>
          <p:nvPr>
            <p:ph type="sldNum" idx="12"/>
          </p:nvPr>
        </p:nvSpPr>
        <p:spPr>
          <a:xfrm>
            <a:off x="8531788" y="4236720"/>
            <a:ext cx="548640" cy="29718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3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3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3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3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3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3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3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3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3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98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1_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85800" y="1428751"/>
            <a:ext cx="7543800" cy="194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  <a:defRPr sz="495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85800" y="3429000"/>
            <a:ext cx="646176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15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15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2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sz="135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24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21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21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21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21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21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 rot="-5400000">
            <a:off x="7856152" y="1188720"/>
            <a:ext cx="18287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 rot="-5400000">
            <a:off x="7882821" y="2990850"/>
            <a:ext cx="177546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>
            <a:spLocks noGrp="1"/>
          </p:cNvSpPr>
          <p:nvPr>
            <p:ph type="sldNum" idx="12"/>
          </p:nvPr>
        </p:nvSpPr>
        <p:spPr>
          <a:xfrm>
            <a:off x="8531788" y="4236720"/>
            <a:ext cx="548640" cy="29718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3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3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3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3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3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3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3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3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3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49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48387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923925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3871912"/>
            <a:ext cx="4038600" cy="871538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1714500"/>
            <a:ext cx="4762500" cy="1428750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Briefing Topic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34080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96941" y="4786312"/>
            <a:ext cx="2133600" cy="35718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4700587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sz="1350" smtClean="0"/>
          </a:p>
          <a:p>
            <a:pPr>
              <a:defRPr/>
            </a:pPr>
            <a:fld id="{D957A480-45FD-4E4A-ABAC-1E7EB071E91C}" type="datetime3">
              <a:rPr lang="en-US" sz="1350" smtClean="0"/>
              <a:pPr>
                <a:defRPr/>
              </a:pPr>
              <a:t>14 May 2020</a:t>
            </a:fld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786277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83EF015-741B-43DE-8A3A-BDAB099213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4700587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sz="1350" smtClean="0"/>
          </a:p>
          <a:p>
            <a:pPr>
              <a:defRPr/>
            </a:pPr>
            <a:fld id="{2E6BC4E5-C517-43F2-870E-64EFEEF1198A}" type="datetime3">
              <a:rPr lang="en-US" sz="1350" smtClean="0"/>
              <a:pPr>
                <a:defRPr/>
              </a:pPr>
              <a:t>14 May 2020</a:t>
            </a:fld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3851116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152525"/>
            <a:ext cx="3989388" cy="32432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9" y="1152525"/>
            <a:ext cx="3989387" cy="32432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4E23353-4FEE-4528-8A35-E06682B0B9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4700587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sz="1350" smtClean="0"/>
          </a:p>
          <a:p>
            <a:pPr>
              <a:defRPr/>
            </a:pPr>
            <a:fld id="{3C7A53D6-9E1F-476B-811C-8B0D7D6C129D}" type="datetime3">
              <a:rPr lang="en-US" sz="1350" smtClean="0"/>
              <a:pPr>
                <a:defRPr/>
              </a:pPr>
              <a:t>14 May 2020</a:t>
            </a:fld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1007874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8D331FD-6F1F-4D9B-AF9A-483E3CAF76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4700587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sz="1350" smtClean="0"/>
          </a:p>
          <a:p>
            <a:pPr>
              <a:defRPr/>
            </a:pPr>
            <a:fld id="{7620B285-4050-43FA-AADB-0920DF539A7F}" type="datetime3">
              <a:rPr lang="en-US" sz="1350" smtClean="0"/>
              <a:pPr>
                <a:defRPr/>
              </a:pPr>
              <a:t>14 May 2020</a:t>
            </a:fld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221705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FF413A6-C1B6-4F62-8CFB-187CFCE215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4700587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sz="1350" smtClean="0"/>
          </a:p>
          <a:p>
            <a:pPr>
              <a:defRPr/>
            </a:pPr>
            <a:fld id="{0EA175A4-5690-4F6B-983E-B173AF56C5D4}" type="datetime3">
              <a:rPr lang="en-US" sz="1350" smtClean="0"/>
              <a:pPr>
                <a:defRPr/>
              </a:pPr>
              <a:t>14 May 2020</a:t>
            </a:fld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394340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4B30F739-B175-493E-BCB7-A2F184EDE3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4700587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sz="1350" smtClean="0"/>
          </a:p>
          <a:p>
            <a:pPr>
              <a:defRPr/>
            </a:pPr>
            <a:fld id="{6FB5E55D-52CC-4139-85F7-657F2B75D194}" type="datetime3">
              <a:rPr lang="en-US" sz="1350" smtClean="0"/>
              <a:pPr>
                <a:defRPr/>
              </a:pPr>
              <a:t>14 May 2020</a:t>
            </a:fld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9754114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AA4FB6B9-BF17-439A-AF11-BF4CD9B977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4700587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sz="1350" smtClean="0"/>
          </a:p>
          <a:p>
            <a:pPr>
              <a:defRPr/>
            </a:pPr>
            <a:fld id="{085EA206-6CCF-4F3A-B44D-6D7AD10113F2}" type="datetime3">
              <a:rPr lang="en-US" sz="1350" smtClean="0"/>
              <a:pPr>
                <a:defRPr/>
              </a:pPr>
              <a:t>14 May 2020</a:t>
            </a:fld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6188126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49A2477-CE7E-45C6-B43D-4B971EC74F5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4700587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sz="1350" smtClean="0"/>
          </a:p>
          <a:p>
            <a:pPr>
              <a:defRPr/>
            </a:pPr>
            <a:fld id="{F98E6776-D5C5-46E4-88B5-BCF57C743C82}" type="datetime3">
              <a:rPr lang="en-US" sz="1350" smtClean="0"/>
              <a:pPr>
                <a:defRPr/>
              </a:pPr>
              <a:t>14 May 2020</a:t>
            </a:fld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7289082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567F1F5-194A-4EF4-8702-89EFF55C2E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4700587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sz="1350" smtClean="0"/>
          </a:p>
          <a:p>
            <a:pPr>
              <a:defRPr/>
            </a:pPr>
            <a:fld id="{144E03DF-8FF9-4CC1-81A9-7D65C03EA82B}" type="datetime3">
              <a:rPr lang="en-US" sz="1350" smtClean="0"/>
              <a:pPr>
                <a:defRPr/>
              </a:pPr>
              <a:t>14 May 2020</a:t>
            </a:fld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0749692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57150"/>
            <a:ext cx="2032000" cy="43386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7150"/>
            <a:ext cx="5946775" cy="43386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1B54694-5A4F-4DDE-A246-90E7B842FB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4700587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sz="1350" smtClean="0"/>
          </a:p>
          <a:p>
            <a:pPr>
              <a:defRPr/>
            </a:pPr>
            <a:fld id="{60DCB877-6D3E-4BCA-8EC7-D4670F81984A}" type="datetime3">
              <a:rPr lang="en-US" sz="1350" smtClean="0"/>
              <a:pPr>
                <a:defRPr/>
              </a:pPr>
              <a:t>14 May 2020</a:t>
            </a:fld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6988529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57150"/>
            <a:ext cx="67818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1" y="1152525"/>
            <a:ext cx="8131175" cy="32432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4A63687-7E6C-4DE0-9BEB-8789448141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4700587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sz="1350" smtClean="0"/>
          </a:p>
          <a:p>
            <a:pPr>
              <a:defRPr/>
            </a:pPr>
            <a:fld id="{E43D8F38-5EEC-4D31-B27F-2563D8A07911}" type="datetime3">
              <a:rPr lang="en-US" sz="1350" smtClean="0"/>
              <a:pPr>
                <a:defRPr/>
              </a:pPr>
              <a:t>14 May 2020</a:t>
            </a:fld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27107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jp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65760" y="1097280"/>
            <a:ext cx="8412600" cy="370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63830" algn="l" rtl="0">
              <a:spcBef>
                <a:spcPts val="480"/>
              </a:spcBef>
              <a:spcAft>
                <a:spcPts val="0"/>
              </a:spcAft>
              <a:buClr>
                <a:srgbClr val="0C2D83"/>
              </a:buClr>
              <a:buSzPct val="80000"/>
              <a:buFont typeface="Noto Sans Symbols"/>
              <a:buChar char="■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8975" marR="0" lvl="1" indent="-180975" algn="l" rtl="0">
              <a:spcBef>
                <a:spcPts val="400"/>
              </a:spcBef>
              <a:spcAft>
                <a:spcPts val="0"/>
              </a:spcAft>
              <a:buClr>
                <a:srgbClr val="0C2D83"/>
              </a:buClr>
              <a:buSzPct val="80000"/>
              <a:buFont typeface="Noto Sans Symbols"/>
              <a:buChar char="■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7112" marR="0" lvl="2" indent="-135572" algn="l" rtl="0">
              <a:spcBef>
                <a:spcPts val="360"/>
              </a:spcBef>
              <a:spcAft>
                <a:spcPts val="0"/>
              </a:spcAft>
              <a:buClr>
                <a:srgbClr val="0C2D83"/>
              </a:buClr>
              <a:buSzPct val="79999"/>
              <a:buFont typeface="Noto Sans Symbols"/>
              <a:buChar char="■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47319" algn="l" rtl="0">
              <a:spcBef>
                <a:spcPts val="320"/>
              </a:spcBef>
              <a:spcAft>
                <a:spcPts val="0"/>
              </a:spcAft>
              <a:buClr>
                <a:srgbClr val="003399"/>
              </a:buClr>
              <a:buSzPct val="80000"/>
              <a:buFont typeface="Noto Sans Symbols"/>
              <a:buChar char="■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ct val="8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ct val="8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ct val="8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ct val="8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ct val="8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828800" y="137160"/>
            <a:ext cx="7041000" cy="82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C2D8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C2D8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C2D8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C2D8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C2D8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r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C2D8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r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C2D8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r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C2D8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r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C2D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3" name="Shape 53"/>
          <p:cNvCxnSpPr/>
          <p:nvPr/>
        </p:nvCxnSpPr>
        <p:spPr>
          <a:xfrm>
            <a:off x="382587" y="4838700"/>
            <a:ext cx="8382000" cy="0"/>
          </a:xfrm>
          <a:prstGeom prst="straightConnector1">
            <a:avLst/>
          </a:prstGeom>
          <a:noFill/>
          <a:ln w="57150" cap="flat" cmpd="sng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" name="Shape 54"/>
          <p:cNvCxnSpPr/>
          <p:nvPr/>
        </p:nvCxnSpPr>
        <p:spPr>
          <a:xfrm>
            <a:off x="384175" y="1062037"/>
            <a:ext cx="8382000" cy="0"/>
          </a:xfrm>
          <a:prstGeom prst="straightConnector1">
            <a:avLst/>
          </a:prstGeom>
          <a:noFill/>
          <a:ln w="57150" cap="flat" cmpd="sng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Shape 55"/>
          <p:cNvSpPr txBox="1"/>
          <p:nvPr/>
        </p:nvSpPr>
        <p:spPr>
          <a:xfrm>
            <a:off x="1296987" y="4891091"/>
            <a:ext cx="6553200" cy="230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400" b="1" i="1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 n t e g r i t y  -  S e r v i c e  -  E x c e l l e n c e</a:t>
            </a:r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3275" y="114300"/>
            <a:ext cx="981900" cy="8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551332" y="4891087"/>
            <a:ext cx="592800" cy="2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6" r:id="rId2"/>
    <p:sldLayoutId id="2147483667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1" y="1152525"/>
            <a:ext cx="8131175" cy="324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57150"/>
            <a:ext cx="67818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381000" y="48387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422275" y="1060847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7" name="Text Box 43"/>
          <p:cNvSpPr txBox="1">
            <a:spLocks noChangeArrowheads="1"/>
          </p:cNvSpPr>
          <p:nvPr userDrawn="1"/>
        </p:nvSpPr>
        <p:spPr bwMode="auto">
          <a:xfrm>
            <a:off x="1295400" y="4868467"/>
            <a:ext cx="6553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200" b="1" i="1">
                <a:solidFill>
                  <a:srgbClr val="000000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200" b="1" i="1" dirty="0" err="1">
                <a:solidFill>
                  <a:srgbClr val="000000"/>
                </a:solidFill>
                <a:latin typeface="Century Schoolbook" pitchFamily="18" charset="0"/>
              </a:rPr>
              <a:t>l</a:t>
            </a:r>
            <a:r>
              <a:rPr lang="en-US" sz="1200" b="1" i="1" dirty="0">
                <a:solidFill>
                  <a:srgbClr val="000000"/>
                </a:solidFill>
                <a:latin typeface="Century Schoolbook" pitchFamily="18" charset="0"/>
              </a:rPr>
              <a:t>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4689872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sz="1350" smtClean="0"/>
          </a:p>
          <a:p>
            <a:pPr>
              <a:defRPr/>
            </a:pPr>
            <a:fld id="{F49C0791-D0EA-4F3B-9503-D0DBAFE8CE0E}" type="slidenum">
              <a:rPr lang="en-US" sz="1350" smtClean="0"/>
              <a:pPr>
                <a:defRPr/>
              </a:pPr>
              <a:t>‹#›</a:t>
            </a:fld>
            <a:endParaRPr lang="en-US" sz="1350"/>
          </a:p>
        </p:txBody>
      </p:sp>
      <p:pic>
        <p:nvPicPr>
          <p:cNvPr id="9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02" y="57152"/>
            <a:ext cx="1065031" cy="91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72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0C2D83"/>
          </a:solidFill>
          <a:latin typeface="Arial" pitchFamily="34" charset="0"/>
        </a:defRPr>
      </a:lvl5pPr>
      <a:lvl6pPr marL="342900" algn="r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0C2D83"/>
          </a:solidFill>
          <a:latin typeface="Arial" pitchFamily="34" charset="0"/>
        </a:defRPr>
      </a:lvl6pPr>
      <a:lvl7pPr marL="685800" algn="r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0C2D83"/>
          </a:solidFill>
          <a:latin typeface="Arial" pitchFamily="34" charset="0"/>
        </a:defRPr>
      </a:lvl7pPr>
      <a:lvl8pPr marL="1028700" algn="r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0C2D83"/>
          </a:solidFill>
          <a:latin typeface="Arial" pitchFamily="34" charset="0"/>
        </a:defRPr>
      </a:lvl8pPr>
      <a:lvl9pPr marL="1371600" algn="r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0C2D83"/>
          </a:solidFill>
          <a:latin typeface="Arial" pitchFamily="34" charset="0"/>
        </a:defRPr>
      </a:lvl9pPr>
    </p:titleStyle>
    <p:bodyStyle>
      <a:lvl1pPr marL="214313" indent="-214313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+mn-lt"/>
          <a:ea typeface="+mn-ea"/>
          <a:cs typeface="+mn-cs"/>
        </a:defRPr>
      </a:lvl1pPr>
      <a:lvl2pPr marL="516731" indent="-211931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650" b="1">
          <a:solidFill>
            <a:schemeClr val="tx1"/>
          </a:solidFill>
          <a:latin typeface="+mn-lt"/>
        </a:defRPr>
      </a:lvl2pPr>
      <a:lvl3pPr marL="770335" indent="-167879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hyperlink" Target="https://tresi.github.io/nes/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cid:cc012f49-f41d-4465-99c1-50c6cb70ca8c@usafa.edu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1485900" y="205979"/>
            <a:ext cx="57150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r>
              <a:rPr lang="en-US"/>
              <a:t>NES controller introduction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802847"/>
            <a:ext cx="497205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0" y="1809750"/>
            <a:ext cx="3300413" cy="195024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/>
        </p:nvSpPr>
        <p:spPr>
          <a:xfrm>
            <a:off x="3455057" y="3171683"/>
            <a:ext cx="5273544" cy="692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14313" indent="-214313"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+5V power source</a:t>
            </a:r>
            <a:endParaRPr sz="1050" dirty="0"/>
          </a:p>
          <a:p>
            <a:pPr marL="214313" indent="-214313"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Frequency: </a:t>
            </a:r>
            <a:r>
              <a:rPr lang="en-US" sz="135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Nintendo polled the controller at </a:t>
            </a:r>
            <a:r>
              <a:rPr lang="en-US" sz="135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60 </a:t>
            </a: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Hz</a:t>
            </a:r>
            <a:endParaRPr sz="1050" dirty="0"/>
          </a:p>
          <a:p>
            <a:pPr marL="214313" indent="-214313"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Problem: FPGA is 3.3V based</a:t>
            </a:r>
            <a:r>
              <a:rPr lang="en-US" sz="135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  <a:p>
            <a:pPr marL="214313" indent="-214313">
              <a:buClr>
                <a:schemeClr val="dk1"/>
              </a:buClr>
              <a:buSzPts val="1800"/>
              <a:buFont typeface="Calibri"/>
              <a:buChar char="-"/>
            </a:pPr>
            <a:endParaRPr lang="en-US" sz="13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2590800" y="4400550"/>
            <a:ext cx="32237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Documentation: </a:t>
            </a:r>
            <a:r>
              <a:rPr lang="en-US" sz="135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https://tresi.github.io/nes/</a:t>
            </a:r>
            <a:endParaRPr sz="13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 descr="C:\Users\C19Joshua.Jalowiec\Desktop\ece383\FINAL PROJECT\download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051" y="1493727"/>
            <a:ext cx="2876550" cy="1590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5290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 flipV="1">
            <a:off x="59079" y="-3884459"/>
            <a:ext cx="3029791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050"/>
          </a:p>
        </p:txBody>
      </p:sp>
      <p:pic>
        <p:nvPicPr>
          <p:cNvPr id="1025" name="Picture 1" descr="cid:cc012f49-f41d-4465-99c1-50c6cb70ca8c@usafa.edu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121" y="0"/>
            <a:ext cx="6610350" cy="495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9226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1485900" y="205979"/>
            <a:ext cx="57150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r>
              <a:rPr lang="en-US" dirty="0"/>
              <a:t>Solution!</a:t>
            </a:r>
            <a:endParaRPr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1485900" y="1200150"/>
            <a:ext cx="57150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57175" indent="-171450">
              <a:spcBef>
                <a:spcPts val="0"/>
              </a:spcBef>
            </a:pPr>
            <a:r>
              <a:rPr lang="en-US" dirty="0"/>
              <a:t>BOB-08745 Level </a:t>
            </a:r>
            <a:r>
              <a:rPr lang="en-US" dirty="0" smtClean="0"/>
              <a:t>Converter </a:t>
            </a:r>
          </a:p>
          <a:p>
            <a:pPr marL="600075" lvl="1" indent="-171450">
              <a:spcBef>
                <a:spcPts val="0"/>
              </a:spcBef>
            </a:pPr>
            <a:r>
              <a:rPr lang="en-US" dirty="0" smtClean="0">
                <a:solidFill>
                  <a:srgbClr val="FF0000"/>
                </a:solidFill>
              </a:rPr>
              <a:t>not needed? See next slide</a:t>
            </a:r>
            <a:endParaRPr dirty="0"/>
          </a:p>
          <a:p>
            <a:pPr marL="257175" indent="-171450"/>
            <a:endParaRPr lang="en-US" dirty="0" smtClean="0"/>
          </a:p>
          <a:p>
            <a:pPr marL="257175" indent="-171450"/>
            <a:r>
              <a:rPr lang="en-US" dirty="0" smtClean="0"/>
              <a:t>Breadboard </a:t>
            </a:r>
            <a:r>
              <a:rPr lang="en-US" dirty="0"/>
              <a:t>power supply </a:t>
            </a:r>
            <a:r>
              <a:rPr lang="en-US" dirty="0" smtClean="0"/>
              <a:t>kit </a:t>
            </a:r>
          </a:p>
          <a:p>
            <a:pPr marL="600075" lvl="1" indent="-171450"/>
            <a:r>
              <a:rPr lang="en-US" dirty="0" smtClean="0"/>
              <a:t>5 volts needed to power SNES controller</a:t>
            </a:r>
          </a:p>
          <a:p>
            <a:pPr marL="600075" lvl="1" indent="-171450"/>
            <a:r>
              <a:rPr lang="en-US" dirty="0" smtClean="0"/>
              <a:t>Can use USB cord to supply 5 volts to this board</a:t>
            </a:r>
          </a:p>
          <a:p>
            <a:pPr marL="600075" lvl="1" indent="-171450"/>
            <a:r>
              <a:rPr lang="en-US" dirty="0" smtClean="0"/>
              <a:t>Could we somehow just break out the 5 volts</a:t>
            </a:r>
          </a:p>
          <a:p>
            <a:pPr marL="428625" lvl="1" indent="0">
              <a:buNone/>
            </a:pPr>
            <a:r>
              <a:rPr lang="en-US" dirty="0"/>
              <a:t> </a:t>
            </a:r>
            <a:r>
              <a:rPr lang="en-US" dirty="0" smtClean="0"/>
              <a:t>   from the USB cable, and skip this board?</a:t>
            </a:r>
            <a:endParaRPr lang="en-US" dirty="0"/>
          </a:p>
          <a:p>
            <a:pPr marL="428625" lvl="1" indent="0">
              <a:buNone/>
            </a:pPr>
            <a:r>
              <a:rPr lang="en-US" dirty="0"/>
              <a:t> </a:t>
            </a:r>
            <a:r>
              <a:rPr lang="en-US" dirty="0" smtClean="0"/>
              <a:t>    se</a:t>
            </a:r>
            <a:r>
              <a:rPr lang="en-US" dirty="0" smtClean="0">
                <a:solidFill>
                  <a:srgbClr val="FF0000"/>
                </a:solidFill>
              </a:rPr>
              <a:t>e slide 4</a:t>
            </a:r>
          </a:p>
        </p:txBody>
      </p:sp>
      <p:pic>
        <p:nvPicPr>
          <p:cNvPr id="118" name="Google Shape;118;p17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72175" y="-88376"/>
            <a:ext cx="2457449" cy="24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72200" y="2314575"/>
            <a:ext cx="2828925" cy="2828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2768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 Controller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685800" fontAlgn="base">
              <a:spcBef>
                <a:spcPct val="50000"/>
              </a:spcBef>
              <a:spcAft>
                <a:spcPct val="0"/>
              </a:spcAft>
              <a:defRPr/>
            </a:pPr>
            <a:fld id="{62D6D4B2-7611-498F-8780-1EDC26277454}" type="slidenum">
              <a:rPr lang="en-US" sz="1800" kern="1200">
                <a:ea typeface="+mn-ea"/>
                <a:cs typeface="+mn-cs"/>
                <a:sym typeface="Wingdings" pitchFamily="2" charset="2"/>
              </a:rPr>
              <a:pPr defTabSz="685800" fontAlgn="base">
                <a:spcBef>
                  <a:spcPct val="50000"/>
                </a:spcBef>
                <a:spcAft>
                  <a:spcPct val="0"/>
                </a:spcAft>
                <a:defRPr/>
              </a:pPr>
              <a:t>4</a:t>
            </a:fld>
            <a:endParaRPr lang="en-US" sz="1800" kern="1200" dirty="0">
              <a:ea typeface="+mn-ea"/>
              <a:cs typeface="+mn-cs"/>
              <a:sym typeface="Wingdings" pitchFamily="2" charset="2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defTabSz="685800">
              <a:defRPr/>
            </a:pPr>
            <a:endParaRPr lang="en-US" sz="1350" kern="1200">
              <a:latin typeface="Times New Roman" pitchFamily="18" charset="0"/>
              <a:ea typeface="+mn-ea"/>
              <a:cs typeface="+mn-cs"/>
              <a:sym typeface="Wingdings" pitchFamily="2" charset="2"/>
            </a:endParaRPr>
          </a:p>
          <a:p>
            <a:pPr defTabSz="685800">
              <a:defRPr/>
            </a:pPr>
            <a:fld id="{D957A480-45FD-4E4A-ABAC-1E7EB071E91C}" type="datetime3">
              <a:rPr lang="en-US" sz="1350" kern="1200">
                <a:latin typeface="Times New Roman" pitchFamily="18" charset="0"/>
                <a:ea typeface="+mn-ea"/>
                <a:cs typeface="+mn-cs"/>
                <a:sym typeface="Wingdings" pitchFamily="2" charset="2"/>
              </a:rPr>
              <a:pPr defTabSz="685800">
                <a:defRPr/>
              </a:pPr>
              <a:t>14 May 2020</a:t>
            </a:fld>
            <a:endParaRPr lang="en-US" sz="1350" kern="1200">
              <a:latin typeface="Times New Roman" pitchFamily="18" charset="0"/>
              <a:ea typeface="+mn-ea"/>
              <a:cs typeface="+mn-cs"/>
              <a:sym typeface="Wingdings" pitchFamily="2" charset="2"/>
            </a:endParaRPr>
          </a:p>
        </p:txBody>
      </p:sp>
      <p:pic>
        <p:nvPicPr>
          <p:cNvPr id="6" name="Content Placeholder 5" descr="C:\Users\C20Ludvig.Oliver\Documents\GitRepo\ECE383-Oliver\newTetris\documentation\IMG_7643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950" y="971549"/>
            <a:ext cx="4333940" cy="346648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17;p17"/>
          <p:cNvSpPr txBox="1">
            <a:spLocks/>
          </p:cNvSpPr>
          <p:nvPr/>
        </p:nvSpPr>
        <p:spPr bwMode="auto">
          <a:xfrm>
            <a:off x="215025" y="742950"/>
            <a:ext cx="43434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spcFirstLastPara="1" vert="horz" wrap="square" lIns="68569" tIns="34275" rIns="68569" bIns="34275" numCol="1" anchor="t" anchorCtr="0" compatLnSpc="1">
            <a:prstTxWarp prst="textNoShape">
              <a:avLst/>
            </a:prstTxWarp>
            <a:noAutofit/>
          </a:bodyPr>
          <a:lstStyle>
            <a:lvl1pPr marL="2143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1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6731" indent="-21193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1650" b="1">
                <a:solidFill>
                  <a:schemeClr val="tx1"/>
                </a:solidFill>
                <a:latin typeface="+mn-lt"/>
              </a:defRPr>
            </a:lvl2pPr>
            <a:lvl3pPr marL="770335" indent="-167879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1800" b="1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1500">
                <a:solidFill>
                  <a:schemeClr val="tx1"/>
                </a:solidFill>
                <a:latin typeface="+mn-lt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1500">
                <a:solidFill>
                  <a:schemeClr val="tx1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1500">
                <a:solidFill>
                  <a:schemeClr val="tx1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1500">
                <a:solidFill>
                  <a:schemeClr val="tx1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marL="257175" indent="-171450">
              <a:spcBef>
                <a:spcPts val="0"/>
              </a:spcBef>
            </a:pPr>
            <a:r>
              <a:rPr lang="en-US" dirty="0" smtClean="0"/>
              <a:t>Found we did not need the Level Converter board</a:t>
            </a:r>
          </a:p>
          <a:p>
            <a:pPr marL="559593" lvl="1" indent="-171450">
              <a:spcBef>
                <a:spcPts val="0"/>
              </a:spcBef>
            </a:pPr>
            <a:r>
              <a:rPr lang="en-US" dirty="0" smtClean="0"/>
              <a:t>Used 120 ohm resistor between the SNES 5 volt Data pin and the FPGA 3 volt input pin</a:t>
            </a:r>
          </a:p>
          <a:p>
            <a:pPr marL="559593" lvl="1" indent="-171450">
              <a:spcBef>
                <a:spcPts val="0"/>
              </a:spcBef>
            </a:pPr>
            <a:r>
              <a:rPr lang="en-US" dirty="0" smtClean="0"/>
              <a:t>Just hooked the FGPA 3 volt output pins directly to the SNES 5 volt latch and pulse input pins, and it worked </a:t>
            </a:r>
            <a:endParaRPr lang="en-US" dirty="0" smtClean="0"/>
          </a:p>
          <a:p>
            <a:pPr marL="559593" lvl="1" indent="-171450">
              <a:spcBef>
                <a:spcPts val="0"/>
              </a:spcBef>
            </a:pPr>
            <a:endParaRPr lang="en-US" dirty="0"/>
          </a:p>
          <a:p>
            <a:pPr marL="559593" lvl="1" indent="-171450">
              <a:spcBef>
                <a:spcPts val="0"/>
              </a:spcBef>
            </a:pPr>
            <a:r>
              <a:rPr lang="en-US" dirty="0" smtClean="0"/>
              <a:t>Some students were able to get the old NES controllers to work with 3 volts and no 120 ohm resistors. Seems the newer SNES controllers need the 5 volts/ 120 ohm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59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Could this provide your 5 Volts power, without the extra board?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z="1350" smtClean="0"/>
          </a:p>
          <a:p>
            <a:pPr>
              <a:defRPr/>
            </a:pPr>
            <a:fld id="{D957A480-45FD-4E4A-ABAC-1E7EB071E91C}" type="datetime3">
              <a:rPr lang="en-US" sz="1350" smtClean="0"/>
              <a:pPr>
                <a:defRPr/>
              </a:pPr>
              <a:t>14 May 2020</a:t>
            </a:fld>
            <a:endParaRPr lang="en-US" sz="135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1500187"/>
            <a:ext cx="8058150" cy="21431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4019550"/>
            <a:ext cx="5091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Be careful not to short out your USB supply or laptop USB port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854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65760" y="1097280"/>
            <a:ext cx="1996440" cy="3703200"/>
          </a:xfrm>
        </p:spPr>
        <p:txBody>
          <a:bodyPr/>
          <a:lstStyle/>
          <a:p>
            <a:endParaRPr lang="en-US" sz="1400" dirty="0" smtClean="0"/>
          </a:p>
          <a:p>
            <a:r>
              <a:rPr lang="en-US" sz="1400" dirty="0" smtClean="0"/>
              <a:t>Detailed design of the datapath</a:t>
            </a:r>
            <a:r>
              <a:rPr lang="en-US" sz="1400" dirty="0"/>
              <a:t> </a:t>
            </a:r>
            <a:r>
              <a:rPr lang="en-US" sz="1400" dirty="0" smtClean="0"/>
              <a:t>and FSM.</a:t>
            </a:r>
          </a:p>
          <a:p>
            <a:endParaRPr lang="en-US" sz="1400" dirty="0" smtClean="0"/>
          </a:p>
          <a:p>
            <a:r>
              <a:rPr lang="en-US" sz="1400" u="sng" dirty="0" smtClean="0"/>
              <a:t>Key players</a:t>
            </a:r>
            <a:r>
              <a:rPr lang="en-US" sz="1400" dirty="0" smtClean="0"/>
              <a:t>: BRAM, FSM, and video modules</a:t>
            </a: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8627400" y="4857750"/>
            <a:ext cx="592800" cy="252600"/>
          </a:xfrm>
        </p:spPr>
        <p:txBody>
          <a:bodyPr/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AutoShape 4" descr="https://www.researchgate.net/profile/Kotha_Srinivasa_Reddy/publication/281267232/figure/fig2/AS:284556075782146@1444854863345/Figure-1-Elementary-quantum-logic-gates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s://www.researchgate.net/profile/Kotha_Srinivasa_Reddy/publication/281267232/figure/fig2/AS:284556075782146@1444854863345/Figure-1-Elementary-quantum-logic-gates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347582"/>
              </p:ext>
            </p:extLst>
          </p:nvPr>
        </p:nvGraphicFramePr>
        <p:xfrm>
          <a:off x="3429000" y="1123950"/>
          <a:ext cx="3816628" cy="370363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5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4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34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Module</a:t>
                      </a:r>
                      <a:endParaRPr lang="en-US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295" marR="4629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snake_datapath.vhd (FPGA hardware)</a:t>
                      </a:r>
                      <a:endParaRPr lang="en-US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295" marR="4629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52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Inputs</a:t>
                      </a:r>
                      <a:endParaRPr lang="en-US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295" marR="46295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Both"/>
                      </a:pPr>
                      <a:r>
                        <a:rPr lang="en-US" sz="800">
                          <a:effectLst/>
                        </a:rPr>
                        <a:t>flagClear – reg14 (1 bit)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Both"/>
                      </a:pPr>
                      <a:r>
                        <a:rPr lang="en-US" sz="800">
                          <a:effectLst/>
                        </a:rPr>
                        <a:t>SoundEn – reg1 (1 bit)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Both"/>
                      </a:pPr>
                      <a:r>
                        <a:rPr lang="en-US" sz="800">
                          <a:effectLst/>
                        </a:rPr>
                        <a:t>Dot1en – reg2 (1 bit)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Both"/>
                      </a:pPr>
                      <a:r>
                        <a:rPr lang="en-US" sz="800">
                          <a:effectLst/>
                        </a:rPr>
                        <a:t>Dot2en – reg3 (1 bit)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Both"/>
                      </a:pPr>
                      <a:r>
                        <a:rPr lang="en-US" sz="800">
                          <a:effectLst/>
                        </a:rPr>
                        <a:t>Dot1x – reg4 (10 bits)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Both"/>
                      </a:pPr>
                      <a:r>
                        <a:rPr lang="en-US" sz="800">
                          <a:effectLst/>
                        </a:rPr>
                        <a:t>Dot1y – reg5 (10 bits)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Both"/>
                      </a:pPr>
                      <a:r>
                        <a:rPr lang="en-US" sz="800">
                          <a:effectLst/>
                        </a:rPr>
                        <a:t>Dot2x – reg6 (10 bits)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Both"/>
                      </a:pPr>
                      <a:r>
                        <a:rPr lang="en-US" sz="800">
                          <a:effectLst/>
                        </a:rPr>
                        <a:t>Dot2y – reg7 (10 bits)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Both"/>
                      </a:pPr>
                      <a:r>
                        <a:rPr lang="en-US" sz="800">
                          <a:effectLst/>
                        </a:rPr>
                        <a:t>Plen – reg8 (1 bit)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Both"/>
                      </a:pPr>
                      <a:r>
                        <a:rPr lang="en-US" sz="800">
                          <a:effectLst/>
                        </a:rPr>
                        <a:t>P2en – reg9 (1 bit)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Both"/>
                      </a:pPr>
                      <a:r>
                        <a:rPr lang="en-US" sz="800">
                          <a:effectLst/>
                        </a:rPr>
                        <a:t>P1x – reg10 (5 bits)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Both"/>
                      </a:pPr>
                      <a:r>
                        <a:rPr lang="en-US" sz="800">
                          <a:effectLst/>
                        </a:rPr>
                        <a:t>P1y – reg11 (32 bits)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Both"/>
                      </a:pPr>
                      <a:r>
                        <a:rPr lang="en-US" sz="800">
                          <a:effectLst/>
                        </a:rPr>
                        <a:t>P2x – reg12 (5 bits)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Both"/>
                      </a:pPr>
                      <a:r>
                        <a:rPr lang="en-US" sz="800">
                          <a:effectLst/>
                        </a:rPr>
                        <a:t>P2y – reg13 (32 bits)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Both"/>
                      </a:pPr>
                      <a:r>
                        <a:rPr lang="en-US" sz="800">
                          <a:effectLst/>
                        </a:rPr>
                        <a:t>Data signal from NES </a:t>
                      </a:r>
                      <a:r>
                        <a:rPr lang="en-US" sz="800">
                          <a:effectLst/>
                          <a:sym typeface="Wingdings"/>
                        </a:rPr>
                        <a:t></a:t>
                      </a:r>
                      <a:r>
                        <a:rPr lang="en-US" sz="800">
                          <a:effectLst/>
                        </a:rPr>
                        <a:t> ja(3)</a:t>
                      </a:r>
                    </a:p>
                    <a:p>
                      <a:pPr marL="457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295" marR="4629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07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Outputs</a:t>
                      </a:r>
                      <a:endParaRPr lang="en-US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295" marR="46295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Both"/>
                      </a:pPr>
                      <a:r>
                        <a:rPr lang="en-US" sz="800">
                          <a:effectLst/>
                        </a:rPr>
                        <a:t>Latch signal to NES </a:t>
                      </a:r>
                      <a:r>
                        <a:rPr lang="en-US" sz="800">
                          <a:effectLst/>
                          <a:sym typeface="Wingdings"/>
                        </a:rPr>
                        <a:t></a:t>
                      </a:r>
                      <a:r>
                        <a:rPr lang="en-US" sz="800">
                          <a:effectLst/>
                        </a:rPr>
                        <a:t> ja(1)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Both"/>
                      </a:pPr>
                      <a:r>
                        <a:rPr lang="en-US" sz="800">
                          <a:effectLst/>
                        </a:rPr>
                        <a:t>Pulse signal to NES </a:t>
                      </a:r>
                      <a:r>
                        <a:rPr lang="en-US" sz="800">
                          <a:effectLst/>
                          <a:sym typeface="Wingdings"/>
                        </a:rPr>
                        <a:t></a:t>
                      </a:r>
                      <a:r>
                        <a:rPr lang="en-US" sz="800">
                          <a:effectLst/>
                        </a:rPr>
                        <a:t> ja(2)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Both"/>
                      </a:pPr>
                      <a:r>
                        <a:rPr lang="en-US" sz="800">
                          <a:effectLst/>
                        </a:rPr>
                        <a:t>NESready signal to SDK (interrupt purposes)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Both"/>
                      </a:pPr>
                      <a:r>
                        <a:rPr lang="en-US" sz="800">
                          <a:effectLst/>
                        </a:rPr>
                        <a:t>NES button to SDK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Both"/>
                      </a:pPr>
                      <a:r>
                        <a:rPr lang="en-US" sz="800">
                          <a:effectLst/>
                        </a:rPr>
                        <a:t>NES button to LEDs</a:t>
                      </a:r>
                    </a:p>
                    <a:p>
                      <a:pPr marL="457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295" marR="4629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41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Behavior</a:t>
                      </a:r>
                      <a:endParaRPr lang="en-US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295" marR="4629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The datapath is the main unit that contains majority of the sub-modules and </a:t>
                      </a:r>
                      <a:r>
                        <a:rPr lang="en-US" sz="800" dirty="0" err="1">
                          <a:effectLst/>
                        </a:rPr>
                        <a:t>vhdl</a:t>
                      </a:r>
                      <a:r>
                        <a:rPr lang="en-US" sz="800" dirty="0">
                          <a:effectLst/>
                        </a:rPr>
                        <a:t> code necessary to draw snake blocks on the correct, specified location on the monitor. Basically, the datapath takes in a block location from </a:t>
                      </a:r>
                      <a:r>
                        <a:rPr lang="en-US" sz="800" dirty="0" err="1">
                          <a:effectLst/>
                        </a:rPr>
                        <a:t>MicroBlaze</a:t>
                      </a:r>
                      <a:r>
                        <a:rPr lang="en-US" sz="800" dirty="0">
                          <a:effectLst/>
                        </a:rPr>
                        <a:t> and draws a block on the specified location with the help of BRAM and oscilloscope modules implementation.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295" marR="4629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139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07975" y="585390"/>
            <a:ext cx="3362960" cy="3703200"/>
          </a:xfrm>
        </p:spPr>
        <p:txBody>
          <a:bodyPr/>
          <a:lstStyle/>
          <a:p>
            <a:endParaRPr lang="en-US" sz="1400" dirty="0" smtClean="0"/>
          </a:p>
          <a:p>
            <a:r>
              <a:rPr lang="en-US" sz="1400" dirty="0"/>
              <a:t>Must follow timing diagram.</a:t>
            </a:r>
          </a:p>
          <a:p>
            <a:endParaRPr lang="en-US" sz="1400" dirty="0" smtClean="0"/>
          </a:p>
          <a:p>
            <a:r>
              <a:rPr lang="en-US" sz="1400" dirty="0" smtClean="0"/>
              <a:t>NES </a:t>
            </a:r>
            <a:r>
              <a:rPr lang="en-US" sz="1400" dirty="0" smtClean="0"/>
              <a:t>controller requires two signals generation in order respond with button </a:t>
            </a:r>
            <a:r>
              <a:rPr lang="en-US" sz="1400" dirty="0" smtClean="0"/>
              <a:t>press.</a:t>
            </a:r>
          </a:p>
          <a:p>
            <a:r>
              <a:rPr lang="en-US" sz="1400" dirty="0" smtClean="0"/>
              <a:t>The </a:t>
            </a:r>
            <a:r>
              <a:rPr lang="en-US" sz="1400" dirty="0"/>
              <a:t>one and only objective of the FSM is to generate the </a:t>
            </a:r>
            <a:r>
              <a:rPr lang="en-US" sz="1400" dirty="0">
                <a:solidFill>
                  <a:srgbClr val="FF0000"/>
                </a:solidFill>
              </a:rPr>
              <a:t>latch</a:t>
            </a:r>
            <a:r>
              <a:rPr lang="en-US" sz="1400" dirty="0"/>
              <a:t> and </a:t>
            </a:r>
            <a:r>
              <a:rPr lang="en-US" sz="1400" dirty="0">
                <a:solidFill>
                  <a:srgbClr val="FF0000"/>
                </a:solidFill>
              </a:rPr>
              <a:t>pulse</a:t>
            </a:r>
            <a:r>
              <a:rPr lang="en-US" sz="1400" dirty="0"/>
              <a:t> and detect </a:t>
            </a:r>
            <a:r>
              <a:rPr lang="en-US" sz="1400" dirty="0">
                <a:solidFill>
                  <a:srgbClr val="FF0000"/>
                </a:solidFill>
              </a:rPr>
              <a:t>data</a:t>
            </a:r>
            <a:r>
              <a:rPr lang="en-US" sz="1400" dirty="0"/>
              <a:t> from NES.</a:t>
            </a:r>
          </a:p>
          <a:p>
            <a:endParaRPr lang="en-US" sz="1400" dirty="0"/>
          </a:p>
          <a:p>
            <a:r>
              <a:rPr lang="en-US" sz="1400" dirty="0"/>
              <a:t>Utilize a counter to create half-cycle </a:t>
            </a:r>
            <a:r>
              <a:rPr lang="en-US" sz="1400" dirty="0" smtClean="0"/>
              <a:t>delays of 6 microseconds</a:t>
            </a:r>
            <a:endParaRPr lang="en-US" sz="1400" dirty="0"/>
          </a:p>
          <a:p>
            <a:endParaRPr lang="en-US" sz="1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8627400" y="4857750"/>
            <a:ext cx="592800" cy="252600"/>
          </a:xfrm>
        </p:spPr>
        <p:txBody>
          <a:bodyPr/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AutoShape 4" descr="https://www.researchgate.net/profile/Kotha_Srinivasa_Reddy/publication/281267232/figure/fig2/AS:284556075782146@1444854863345/Figure-1-Elementary-quantum-logic-gates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s://www.researchgate.net/profile/Kotha_Srinivasa_Reddy/publication/281267232/figure/fig2/AS:284556075782146@1444854863345/Figure-1-Elementary-quantum-logic-gates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3505200" y="2897564"/>
            <a:ext cx="5334000" cy="1579185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352550"/>
            <a:ext cx="2108200" cy="1152525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276350"/>
            <a:ext cx="1981517" cy="147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06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65760" y="1097280"/>
            <a:ext cx="3291840" cy="3703200"/>
          </a:xfrm>
        </p:spPr>
        <p:txBody>
          <a:bodyPr/>
          <a:lstStyle/>
          <a:p>
            <a:endParaRPr lang="en-US" sz="1400" dirty="0" smtClean="0"/>
          </a:p>
          <a:p>
            <a:r>
              <a:rPr lang="en-US" sz="1400" dirty="0" smtClean="0"/>
              <a:t>Utilize logic analyzer to verify signal generation and that NES is responding.</a:t>
            </a:r>
          </a:p>
          <a:p>
            <a:endParaRPr lang="en-US" sz="1400" dirty="0" smtClean="0"/>
          </a:p>
          <a:p>
            <a:r>
              <a:rPr lang="en-US" sz="1400" dirty="0" smtClean="0"/>
              <a:t>Utilize LED to verify as well.</a:t>
            </a: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8627400" y="4857750"/>
            <a:ext cx="592800" cy="252600"/>
          </a:xfrm>
        </p:spPr>
        <p:txBody>
          <a:bodyPr/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AutoShape 4" descr="https://www.researchgate.net/profile/Kotha_Srinivasa_Reddy/publication/281267232/figure/fig2/AS:284556075782146@1444854863345/Figure-1-Elementary-quantum-logic-gates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s://www.researchgate.net/profile/Kotha_Srinivasa_Reddy/publication/281267232/figure/fig2/AS:284556075782146@1444854863345/Figure-1-Elementary-quantum-logic-gates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155575" y="2948880"/>
            <a:ext cx="3898582" cy="751840"/>
          </a:xfrm>
          <a:prstGeom prst="rect">
            <a:avLst/>
          </a:prstGeom>
        </p:spPr>
      </p:pic>
      <p:pic>
        <p:nvPicPr>
          <p:cNvPr id="10" name="Picture 9" descr="C:\Users\C18Anthony.Talosaga\Documents\ECE383\Final_Project\DEMO\dataLen.jp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534"/>
          <a:stretch/>
        </p:blipFill>
        <p:spPr bwMode="auto">
          <a:xfrm>
            <a:off x="4143084" y="209550"/>
            <a:ext cx="4814411" cy="228536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4342" y="2518244"/>
            <a:ext cx="4752975" cy="267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68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7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1596</TotalTime>
  <Words>504</Words>
  <Application>Microsoft Office PowerPoint</Application>
  <PresentationFormat>On-screen Show (16:9)</PresentationFormat>
  <Paragraphs>79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Cambria</vt:lpstr>
      <vt:lpstr>Noto Sans Symbols</vt:lpstr>
      <vt:lpstr>Calibri</vt:lpstr>
      <vt:lpstr>Wingdings</vt:lpstr>
      <vt:lpstr>Arial</vt:lpstr>
      <vt:lpstr>Times New Roman</vt:lpstr>
      <vt:lpstr>Century Schoolbook</vt:lpstr>
      <vt:lpstr>simple-light-2</vt:lpstr>
      <vt:lpstr>47_USAFA Standard</vt:lpstr>
      <vt:lpstr>1_Blank Presentation</vt:lpstr>
      <vt:lpstr>NES controller introduction</vt:lpstr>
      <vt:lpstr>PowerPoint Presentation</vt:lpstr>
      <vt:lpstr>Solution!</vt:lpstr>
      <vt:lpstr>NES Controller</vt:lpstr>
      <vt:lpstr>Could this provide your 5 Volts power, without the extra board?</vt:lpstr>
      <vt:lpstr>Detailed Design</vt:lpstr>
      <vt:lpstr>Detailed Design</vt:lpstr>
      <vt:lpstr>Detailed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Hardware Computing 27 April 2017</dc:title>
  <dc:creator>Villarreal, Daniel C1C USAF USAFA CW/CS36</dc:creator>
  <cp:lastModifiedBy>York, George W CIV USAF USAFA USAFA/DFEC</cp:lastModifiedBy>
  <cp:revision>137</cp:revision>
  <cp:lastPrinted>2019-04-11T17:17:38Z</cp:lastPrinted>
  <dcterms:modified xsi:type="dcterms:W3CDTF">2020-05-14T22:58:42Z</dcterms:modified>
</cp:coreProperties>
</file>