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0"/>
  </p:notesMasterIdLst>
  <p:handoutMasterIdLst>
    <p:handoutMasterId r:id="rId21"/>
  </p:handoutMasterIdLst>
  <p:sldIdLst>
    <p:sldId id="433" r:id="rId3"/>
    <p:sldId id="300" r:id="rId4"/>
    <p:sldId id="356" r:id="rId5"/>
    <p:sldId id="438" r:id="rId6"/>
    <p:sldId id="441" r:id="rId7"/>
    <p:sldId id="442" r:id="rId8"/>
    <p:sldId id="449" r:id="rId9"/>
    <p:sldId id="435" r:id="rId10"/>
    <p:sldId id="436" r:id="rId11"/>
    <p:sldId id="439" r:id="rId12"/>
    <p:sldId id="443" r:id="rId13"/>
    <p:sldId id="440" r:id="rId14"/>
    <p:sldId id="444" r:id="rId15"/>
    <p:sldId id="450" r:id="rId16"/>
    <p:sldId id="445" r:id="rId17"/>
    <p:sldId id="447" r:id="rId18"/>
    <p:sldId id="448" r:id="rId1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60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2/23/2017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3/hand/Nexys_Video_MicroBlaze_Tutorial.pdf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ce.ninja/383/hand/Nexys_Video_MicroBlaze_Tutorial.pdf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19 – Soft Core (</a:t>
            </a:r>
            <a:r>
              <a:rPr lang="en-US" sz="3600" kern="0" dirty="0" err="1" smtClean="0">
                <a:effectLst/>
                <a:latin typeface="Trebuchet MS" panose="020B0603020202020204" pitchFamily="34" charset="0"/>
              </a:rPr>
              <a:t>MicroBlaze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) + Custom IP with Interrupt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Edit/Create New IP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 the Roll Signal to the </a:t>
            </a:r>
            <a:r>
              <a:rPr lang="en-US" dirty="0" err="1" smtClean="0"/>
              <a:t>Artix</a:t>
            </a:r>
            <a:r>
              <a:rPr lang="en-US" dirty="0" smtClean="0"/>
              <a:t> 7 (design_1) block diagram by following the LED port maps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4523" y="2961564"/>
            <a:ext cx="7265443" cy="338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0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8.1</a:t>
            </a:r>
            <a:r>
              <a:rPr lang="en-US" b="0" dirty="0"/>
              <a:t>) In the project manager page of the original window, click </a:t>
            </a:r>
            <a:r>
              <a:rPr lang="en-US" dirty="0" smtClean="0"/>
              <a:t>Open Block </a:t>
            </a:r>
            <a:r>
              <a:rPr lang="en-US" dirty="0"/>
              <a:t>Design</a:t>
            </a:r>
            <a:r>
              <a:rPr lang="en-US" b="0" dirty="0"/>
              <a:t>. This adds a block design to the project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8.2) Use the  </a:t>
            </a:r>
            <a:r>
              <a:rPr lang="en-US" dirty="0" smtClean="0"/>
              <a:t>Add IP</a:t>
            </a:r>
            <a:r>
              <a:rPr lang="en-US" b="0" dirty="0" smtClean="0"/>
              <a:t>      button to add our </a:t>
            </a:r>
            <a:r>
              <a:rPr lang="en-US" dirty="0" smtClean="0"/>
              <a:t>v2.0 of our </a:t>
            </a:r>
            <a:r>
              <a:rPr lang="en-US" dirty="0" err="1" smtClean="0"/>
              <a:t>Lec</a:t>
            </a:r>
            <a:r>
              <a:rPr lang="en-US" dirty="0" smtClean="0"/>
              <a:t> 10 Counter IP Core </a:t>
            </a:r>
            <a:r>
              <a:rPr lang="en-US" b="0" dirty="0" smtClean="0"/>
              <a:t>with the exposed roll signal.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62" t="72360" r="2084" b="5214"/>
          <a:stretch/>
        </p:blipFill>
        <p:spPr bwMode="auto">
          <a:xfrm>
            <a:off x="5227037" y="4090376"/>
            <a:ext cx="2488214" cy="145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748088"/>
            <a:ext cx="25146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5227037" y="4993509"/>
            <a:ext cx="248821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solidFill>
                <a:srgbClr val="FF0000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Notice it is v2.0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Edit/Create New IP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‘+’ sign by the </a:t>
            </a:r>
            <a:r>
              <a:rPr lang="en-US" dirty="0" err="1" smtClean="0"/>
              <a:t>MicroBlaze</a:t>
            </a:r>
            <a:r>
              <a:rPr lang="en-US" dirty="0" smtClean="0"/>
              <a:t> to connect the Roll Signal to the </a:t>
            </a:r>
            <a:r>
              <a:rPr lang="en-US" dirty="0" err="1" smtClean="0"/>
              <a:t>MicroBlaze</a:t>
            </a:r>
            <a:r>
              <a:rPr lang="en-US" dirty="0" smtClean="0"/>
              <a:t> Interrupt input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2934"/>
            <a:ext cx="9144000" cy="450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1374017" y="4144227"/>
            <a:ext cx="450376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322860" y="5835267"/>
            <a:ext cx="450376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374017" y="4388172"/>
            <a:ext cx="1150108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 smtClean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380326" y="453264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08901" y="497645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3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03676" y="3781425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 smtClean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6299489" y="4635846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299489" y="526220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First click validate design_1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Regenerate the design_1 HDL wrapper.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Finally you need to generate the Generate Design </a:t>
            </a:r>
            <a:r>
              <a:rPr lang="en-US" b="0" dirty="0" err="1" smtClean="0"/>
              <a:t>bitstream</a:t>
            </a:r>
            <a:r>
              <a:rPr lang="en-US" b="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Take a coffee break while it builds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Start with a “Hello World” project once in the SDK.</a:t>
            </a:r>
          </a:p>
          <a:p>
            <a:r>
              <a:rPr lang="en-US" b="0" dirty="0" smtClean="0"/>
              <a:t>Rename the </a:t>
            </a:r>
            <a:r>
              <a:rPr lang="en-US" b="0" dirty="0" err="1" smtClean="0"/>
              <a:t>hello_world.c</a:t>
            </a:r>
            <a:r>
              <a:rPr lang="en-US" b="0" dirty="0" smtClean="0"/>
              <a:t> to Lec19.c and use the given Lec19.c code to get started</a:t>
            </a:r>
          </a:p>
          <a:p>
            <a:r>
              <a:rPr lang="en-US" b="0" dirty="0" smtClean="0"/>
              <a:t>Modify the code to handle the interrupt generated from the counter and increment a counter variable for display. 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07" y="3598920"/>
            <a:ext cx="5386386" cy="279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6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1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smtClean="0"/>
              <a:t>IP with </a:t>
            </a:r>
            <a:r>
              <a:rPr lang="en-US" dirty="0" smtClean="0"/>
              <a:t>Interrupt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</a:t>
            </a:r>
            <a:r>
              <a:rPr lang="en-US" cap="none" dirty="0" smtClean="0"/>
              <a:t>IP with Interrupt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with Interrupt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673072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0200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7087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3238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0126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635971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4396" y="4324693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8353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1392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45130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470706"/>
            <a:ext cx="8003422" cy="4891994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485476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697421"/>
            <a:ext cx="1868328" cy="351287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118211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Rounded Rectangle 26"/>
          <p:cNvSpPr/>
          <p:nvPr/>
        </p:nvSpPr>
        <p:spPr>
          <a:xfrm>
            <a:off x="2498963" y="2697420"/>
            <a:ext cx="5132825" cy="3512879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712588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my_counter_ip_v2_0.vhd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115864"/>
            <a:ext cx="3406891" cy="2950098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115864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/>
              <a:t>my_counter_ip_v2_0_S00_AXI.vhd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606440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6041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Lec19.vhd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60773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4917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4943119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2048" y="4631841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75845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49148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79887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5" idx="1"/>
          </p:cNvCxnSpPr>
          <p:nvPr/>
        </p:nvCxnSpPr>
        <p:spPr>
          <a:xfrm>
            <a:off x="5593872" y="5822358"/>
            <a:ext cx="217851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329717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5024242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608264" y="4966434"/>
            <a:ext cx="0" cy="86655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93872" y="577533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826612" y="56805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637692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822358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96704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012452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485150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792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97" idx="3"/>
            <a:endCxn id="66" idx="1"/>
          </p:cNvCxnSpPr>
          <p:nvPr/>
        </p:nvCxnSpPr>
        <p:spPr>
          <a:xfrm>
            <a:off x="5416319" y="5355115"/>
            <a:ext cx="395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780056" y="458194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myISR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780056" y="429391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main()</a:t>
            </a:r>
            <a:endParaRPr lang="en-US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3559000" y="5048593"/>
            <a:ext cx="91739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1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Lec19.c</a:t>
            </a:r>
            <a:endParaRPr lang="en-US" sz="44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17615" y="4381692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27140" y="5355115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20636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Interrupt</a:t>
            </a:r>
            <a:endParaRPr lang="en-US" sz="1800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118212"/>
            <a:ext cx="904766" cy="2935472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115864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551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9" idx="1"/>
          </p:cNvCxnSpPr>
          <p:nvPr/>
        </p:nvCxnSpPr>
        <p:spPr>
          <a:xfrm>
            <a:off x="3628519" y="5648325"/>
            <a:ext cx="8290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73763" y="546067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slv_reg3</a:t>
            </a:r>
            <a:endParaRPr lang="en-US" sz="1800" dirty="0"/>
          </a:p>
        </p:txBody>
      </p:sp>
      <p:cxnSp>
        <p:nvCxnSpPr>
          <p:cNvPr id="102" name="Straight Connector 101"/>
          <p:cNvCxnSpPr>
            <a:endCxn id="66" idx="1"/>
          </p:cNvCxnSpPr>
          <p:nvPr/>
        </p:nvCxnSpPr>
        <p:spPr>
          <a:xfrm>
            <a:off x="3628518" y="5355115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457532" y="5175748"/>
            <a:ext cx="962193" cy="784247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6" name="TextBox 95"/>
          <p:cNvSpPr txBox="1"/>
          <p:nvPr/>
        </p:nvSpPr>
        <p:spPr>
          <a:xfrm>
            <a:off x="4417134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flagQ</a:t>
            </a:r>
            <a:endParaRPr lang="en-US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4675037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set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4457532" y="546365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6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  <p:bldP spid="78" grpId="0"/>
      <p:bldP spid="91" grpId="0"/>
      <p:bldP spid="101" grpId="0"/>
      <p:bldP spid="87" grpId="0" animBg="1"/>
      <p:bldP spid="96" grpId="0"/>
      <p:bldP spid="97" grpId="0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–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</a:t>
            </a:r>
            <a:r>
              <a:rPr lang="en-US" b="0" dirty="0" smtClean="0"/>
              <a:t>three main </a:t>
            </a:r>
            <a:r>
              <a:rPr lang="en-US" b="0" dirty="0"/>
              <a:t>steps. </a:t>
            </a:r>
            <a:endParaRPr lang="en-US" b="0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Define a new hardware design (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 smtClean="0"/>
              <a:t>Vivado</a:t>
            </a:r>
            <a:r>
              <a:rPr lang="en-US" b="0" dirty="0" smtClean="0"/>
              <a:t> IP Integrator (using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Tutorial from Lecture 17)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Create and package new custom IP (your custom hardware) and import it into your </a:t>
            </a:r>
            <a:r>
              <a:rPr lang="en-US" b="0" dirty="0" err="1" smtClean="0"/>
              <a:t>Vivado</a:t>
            </a:r>
            <a:r>
              <a:rPr lang="en-US" b="0" dirty="0" smtClean="0"/>
              <a:t> design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Program </a:t>
            </a:r>
            <a:r>
              <a:rPr lang="en-US" b="0" dirty="0"/>
              <a:t>the resulting hardware in the SDK environment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Lets start with the first step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step requires that </a:t>
            </a:r>
            <a:r>
              <a:rPr lang="en-US" b="0" dirty="0"/>
              <a:t>you </a:t>
            </a:r>
            <a:r>
              <a:rPr lang="en-US" b="0" dirty="0" smtClean="0"/>
              <a:t>start a </a:t>
            </a:r>
            <a:r>
              <a:rPr lang="en-US" b="0" dirty="0"/>
              <a:t>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</a:t>
            </a:r>
            <a:r>
              <a:rPr lang="en-US" b="0" dirty="0" smtClean="0"/>
              <a:t>Integrator in a new project called Lecture_19.</a:t>
            </a:r>
          </a:p>
          <a:p>
            <a:pPr marL="285750" lvl="1" indent="-285750"/>
            <a:r>
              <a:rPr lang="en-US" b="0" dirty="0" smtClean="0"/>
              <a:t>You will add a new Block Design with a </a:t>
            </a:r>
            <a:r>
              <a:rPr lang="en-US" b="0" dirty="0" err="1" smtClean="0"/>
              <a:t>MicroBlaze</a:t>
            </a:r>
            <a:r>
              <a:rPr lang="en-US" b="0" dirty="0" smtClean="0"/>
              <a:t> and </a:t>
            </a:r>
            <a:r>
              <a:rPr lang="en-US" b="0" dirty="0" err="1" smtClean="0"/>
              <a:t>axi_uartlite</a:t>
            </a:r>
            <a:r>
              <a:rPr lang="en-US" b="0" dirty="0" smtClean="0"/>
              <a:t> following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Tutorial.</a:t>
            </a:r>
          </a:p>
          <a:p>
            <a:r>
              <a:rPr lang="en-US" sz="2000" b="0" dirty="0">
                <a:hlinkClick r:id="rId2"/>
              </a:rPr>
              <a:t>http://</a:t>
            </a:r>
            <a:r>
              <a:rPr lang="en-US" sz="2000" b="0" dirty="0" smtClean="0">
                <a:hlinkClick r:id="rId2"/>
              </a:rPr>
              <a:t>ece.ninja/383/hand/Nexys_Video_MicroBlaze_Tutorial.pdf</a:t>
            </a:r>
            <a:endParaRPr lang="en-US" sz="2000" b="0" dirty="0" smtClean="0"/>
          </a:p>
          <a:p>
            <a:r>
              <a:rPr lang="en-US" u="sng" dirty="0" smtClean="0"/>
              <a:t>***Deviation from Lecture 17 Tutorial***</a:t>
            </a:r>
          </a:p>
          <a:p>
            <a:pPr lvl="1"/>
            <a:r>
              <a:rPr lang="en-US" dirty="0" smtClean="0"/>
              <a:t>Do not include the </a:t>
            </a:r>
            <a:r>
              <a:rPr lang="en-US" dirty="0" err="1" smtClean="0"/>
              <a:t>MicroBlaze</a:t>
            </a:r>
            <a:r>
              <a:rPr lang="en-US" dirty="0" smtClean="0"/>
              <a:t> Interrupt Controller check box.</a:t>
            </a:r>
          </a:p>
          <a:p>
            <a:pPr lvl="1"/>
            <a:r>
              <a:rPr lang="en-US" b="0" dirty="0" smtClean="0"/>
              <a:t>If you do you could probably delete it from your design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step requires that </a:t>
            </a:r>
            <a:r>
              <a:rPr lang="en-US" b="0" dirty="0"/>
              <a:t>you </a:t>
            </a:r>
            <a:r>
              <a:rPr lang="en-US" b="0" dirty="0" smtClean="0"/>
              <a:t>start a </a:t>
            </a:r>
            <a:r>
              <a:rPr lang="en-US" b="0" dirty="0"/>
              <a:t>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</a:t>
            </a:r>
            <a:r>
              <a:rPr lang="en-US" b="0" dirty="0" smtClean="0"/>
              <a:t>Integrator in a new project called Lecture_19.</a:t>
            </a:r>
          </a:p>
          <a:p>
            <a:pPr marL="285750" lvl="1" indent="-285750"/>
            <a:r>
              <a:rPr lang="en-US" b="0" dirty="0" smtClean="0"/>
              <a:t>You will add a new Block Design with a </a:t>
            </a:r>
            <a:r>
              <a:rPr lang="en-US" b="0" dirty="0" err="1" smtClean="0"/>
              <a:t>MicroBlaze</a:t>
            </a:r>
            <a:r>
              <a:rPr lang="en-US" b="0" dirty="0" smtClean="0"/>
              <a:t> and </a:t>
            </a:r>
            <a:r>
              <a:rPr lang="en-US" b="0" dirty="0" err="1" smtClean="0"/>
              <a:t>axi_uartlite</a:t>
            </a:r>
            <a:r>
              <a:rPr lang="en-US" b="0" dirty="0" smtClean="0"/>
              <a:t> following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Tutorial.</a:t>
            </a:r>
          </a:p>
          <a:p>
            <a:r>
              <a:rPr lang="en-US" sz="2000" b="0" dirty="0">
                <a:hlinkClick r:id="rId2"/>
              </a:rPr>
              <a:t>http://</a:t>
            </a:r>
            <a:r>
              <a:rPr lang="en-US" sz="2000" b="0" dirty="0" smtClean="0">
                <a:hlinkClick r:id="rId2"/>
              </a:rPr>
              <a:t>ece.ninja/383/hand/Nexys_Video_MicroBlaze_Tutorial.pdf</a:t>
            </a:r>
            <a:endParaRPr lang="en-US" sz="2000" b="0" dirty="0" smtClean="0"/>
          </a:p>
          <a:p>
            <a:r>
              <a:rPr lang="en-US" u="sng" dirty="0" smtClean="0"/>
              <a:t>***Deviation from Lecture 17 Tutorial***</a:t>
            </a:r>
          </a:p>
          <a:p>
            <a:pPr lvl="1"/>
            <a:r>
              <a:rPr lang="en-US" dirty="0" smtClean="0"/>
              <a:t>Do not include the </a:t>
            </a:r>
            <a:r>
              <a:rPr lang="en-US" dirty="0" err="1" smtClean="0"/>
              <a:t>MicroBlaze</a:t>
            </a:r>
            <a:r>
              <a:rPr lang="en-US" dirty="0" smtClean="0"/>
              <a:t> Interrupt Controller check box.</a:t>
            </a:r>
          </a:p>
          <a:p>
            <a:pPr lvl="1"/>
            <a:r>
              <a:rPr lang="en-US" b="0" dirty="0" smtClean="0"/>
              <a:t>If you do you could probably delete it from your design</a:t>
            </a:r>
          </a:p>
          <a:p>
            <a:pPr marL="0" indent="0">
              <a:buNone/>
            </a:pP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https://reference.digilentinc.com/_media/nexys4-ddr/mig_9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1" y="2255249"/>
            <a:ext cx="6597650" cy="413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619500" y="4708334"/>
            <a:ext cx="1304452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FF0000"/>
                </a:solidFill>
                <a:latin typeface="Arial" charset="0"/>
              </a:rPr>
              <a:t>Don’t Select!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Catalog – Adding IP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IP Catalog Settings and click on Repository Manager and add your IP Repo to your IP Repositories</a:t>
            </a:r>
          </a:p>
          <a:p>
            <a:pPr marL="406400" lvl="1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path_to_ip_repo</a:t>
            </a:r>
            <a:r>
              <a:rPr lang="en-US" dirty="0" smtClean="0"/>
              <a:t>/</a:t>
            </a:r>
            <a:r>
              <a:rPr lang="en-US" dirty="0" err="1" smtClean="0"/>
              <a:t>git_repo</a:t>
            </a:r>
            <a:r>
              <a:rPr lang="en-US" dirty="0" smtClean="0"/>
              <a:t>/</a:t>
            </a:r>
            <a:r>
              <a:rPr lang="en-US" dirty="0" err="1" smtClean="0"/>
              <a:t>ip_repo</a:t>
            </a:r>
            <a:endParaRPr lang="en-US" dirty="0" smtClean="0"/>
          </a:p>
          <a:p>
            <a:pPr marL="4064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68" y="3091139"/>
            <a:ext cx="5247847" cy="376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098042" y="4203509"/>
            <a:ext cx="450376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12" y="4698952"/>
            <a:ext cx="77724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4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Edit/Create New IP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Counter in IP Packager or create a new IP package</a:t>
            </a:r>
          </a:p>
          <a:p>
            <a:r>
              <a:rPr lang="en-US" dirty="0" smtClean="0"/>
              <a:t>I chose to create a new package with a new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4523" y="2961564"/>
            <a:ext cx="7265443" cy="338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2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12675</TotalTime>
  <Words>641</Words>
  <Application>Microsoft Office PowerPoint</Application>
  <PresentationFormat>On-screen Show (4:3)</PresentationFormat>
  <Paragraphs>156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1_Blank Presentation</vt:lpstr>
      <vt:lpstr>PowerPoint Presentation</vt:lpstr>
      <vt:lpstr>Lesson Outline</vt:lpstr>
      <vt:lpstr>MicroBlaze + Custom IP with Interrupt</vt:lpstr>
      <vt:lpstr>MicroBlaze + Custom IP with Interrupt</vt:lpstr>
      <vt:lpstr>MicroBlaze + Custom IP – Workflow</vt:lpstr>
      <vt:lpstr>Xilinx Vivado – IP Integrator</vt:lpstr>
      <vt:lpstr>Xilinx Vivado – IP Integrator</vt:lpstr>
      <vt:lpstr>IP Catalog – Adding IP Repo</vt:lpstr>
      <vt:lpstr>Edit/Create New IP Package</vt:lpstr>
      <vt:lpstr>Edit/Create New IP Package</vt:lpstr>
      <vt:lpstr>Xilinx Vivado – Create and Package Custom IP</vt:lpstr>
      <vt:lpstr>Edit/Create New IP Package</vt:lpstr>
      <vt:lpstr>Verify Design</vt:lpstr>
      <vt:lpstr>Verify Design</vt:lpstr>
      <vt:lpstr>Validate and Export Design</vt:lpstr>
      <vt:lpstr>SDK Project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704</cp:revision>
  <cp:lastPrinted>2014-08-12T17:37:01Z</cp:lastPrinted>
  <dcterms:created xsi:type="dcterms:W3CDTF">2001-06-27T14:08:57Z</dcterms:created>
  <dcterms:modified xsi:type="dcterms:W3CDTF">2017-02-23T19:41:33Z</dcterms:modified>
</cp:coreProperties>
</file>