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87" r:id="rId2"/>
  </p:sldMasterIdLst>
  <p:notesMasterIdLst>
    <p:notesMasterId r:id="rId72"/>
  </p:notesMasterIdLst>
  <p:handoutMasterIdLst>
    <p:handoutMasterId r:id="rId73"/>
  </p:handoutMasterIdLst>
  <p:sldIdLst>
    <p:sldId id="433" r:id="rId3"/>
    <p:sldId id="300" r:id="rId4"/>
    <p:sldId id="356" r:id="rId5"/>
    <p:sldId id="358" r:id="rId6"/>
    <p:sldId id="485" r:id="rId7"/>
    <p:sldId id="434" r:id="rId8"/>
    <p:sldId id="401" r:id="rId9"/>
    <p:sldId id="436" r:id="rId10"/>
    <p:sldId id="402" r:id="rId11"/>
    <p:sldId id="437" r:id="rId12"/>
    <p:sldId id="438" r:id="rId13"/>
    <p:sldId id="439" r:id="rId14"/>
    <p:sldId id="440" r:id="rId15"/>
    <p:sldId id="441" r:id="rId16"/>
    <p:sldId id="442" r:id="rId17"/>
    <p:sldId id="452" r:id="rId18"/>
    <p:sldId id="468" r:id="rId19"/>
    <p:sldId id="475" r:id="rId20"/>
    <p:sldId id="467" r:id="rId21"/>
    <p:sldId id="469" r:id="rId22"/>
    <p:sldId id="476" r:id="rId23"/>
    <p:sldId id="470" r:id="rId24"/>
    <p:sldId id="471" r:id="rId25"/>
    <p:sldId id="466" r:id="rId26"/>
    <p:sldId id="454" r:id="rId27"/>
    <p:sldId id="455" r:id="rId28"/>
    <p:sldId id="456" r:id="rId29"/>
    <p:sldId id="457" r:id="rId30"/>
    <p:sldId id="473" r:id="rId31"/>
    <p:sldId id="477" r:id="rId32"/>
    <p:sldId id="446" r:id="rId33"/>
    <p:sldId id="474" r:id="rId34"/>
    <p:sldId id="472" r:id="rId35"/>
    <p:sldId id="453" r:id="rId36"/>
    <p:sldId id="458" r:id="rId37"/>
    <p:sldId id="459" r:id="rId38"/>
    <p:sldId id="444" r:id="rId39"/>
    <p:sldId id="445" r:id="rId40"/>
    <p:sldId id="447" r:id="rId41"/>
    <p:sldId id="451" r:id="rId42"/>
    <p:sldId id="450" r:id="rId43"/>
    <p:sldId id="460" r:id="rId44"/>
    <p:sldId id="462" r:id="rId45"/>
    <p:sldId id="464" r:id="rId46"/>
    <p:sldId id="463" r:id="rId47"/>
    <p:sldId id="465" r:id="rId48"/>
    <p:sldId id="411" r:id="rId49"/>
    <p:sldId id="483" r:id="rId50"/>
    <p:sldId id="484" r:id="rId51"/>
    <p:sldId id="482" r:id="rId52"/>
    <p:sldId id="391" r:id="rId53"/>
    <p:sldId id="414" r:id="rId54"/>
    <p:sldId id="392" r:id="rId55"/>
    <p:sldId id="393" r:id="rId56"/>
    <p:sldId id="394" r:id="rId57"/>
    <p:sldId id="395" r:id="rId58"/>
    <p:sldId id="396" r:id="rId59"/>
    <p:sldId id="422" r:id="rId60"/>
    <p:sldId id="423" r:id="rId61"/>
    <p:sldId id="478" r:id="rId62"/>
    <p:sldId id="479" r:id="rId63"/>
    <p:sldId id="481" r:id="rId64"/>
    <p:sldId id="480" r:id="rId65"/>
    <p:sldId id="416" r:id="rId66"/>
    <p:sldId id="397" r:id="rId67"/>
    <p:sldId id="418" r:id="rId68"/>
    <p:sldId id="417" r:id="rId69"/>
    <p:sldId id="400" r:id="rId70"/>
    <p:sldId id="412" r:id="rId71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42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43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75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Line 28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Briefing Topic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22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22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22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22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22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22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22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9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22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22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22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22 February 2017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4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1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29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25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7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2/22/2017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4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3BB1F19-4BA3-4ED5-9FA4-8D8D35FFE7B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2/22/2017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D8D7F36-4D84-4D9B-8FFC-A04433F045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9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01" y="76202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eference.digilentinc.com/learn/programmable-logic/tutorials/nexys-video-getting-started-with-microblaze/start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ference.digilentinc.com/learn/programmable-logic/tutorials/zedboard-creating-custom-ip-cores/start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3070748" y="1774211"/>
            <a:ext cx="5581888" cy="2854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sz="4000" kern="0" dirty="0">
                <a:effectLst/>
                <a:latin typeface="Trebuchet MS" panose="020B0603020202020204" pitchFamily="34" charset="0"/>
              </a:rPr>
              <a:t>ECE 383 – Embedded Computer Systems II</a:t>
            </a:r>
            <a:br>
              <a:rPr lang="en-US" sz="4000" kern="0" dirty="0">
                <a:effectLst/>
                <a:latin typeface="Trebuchet MS" panose="020B0603020202020204" pitchFamily="34" charset="0"/>
              </a:rPr>
            </a:br>
            <a:r>
              <a:rPr lang="en-US" sz="3600" kern="0" dirty="0">
                <a:effectLst/>
                <a:latin typeface="Trebuchet MS" panose="020B0603020202020204" pitchFamily="34" charset="0"/>
              </a:rPr>
              <a:t>Lecture </a:t>
            </a:r>
            <a:r>
              <a:rPr lang="en-US" sz="3600" kern="0" dirty="0" smtClean="0">
                <a:effectLst/>
                <a:latin typeface="Trebuchet MS" panose="020B0603020202020204" pitchFamily="34" charset="0"/>
              </a:rPr>
              <a:t>18 – Soft Core (</a:t>
            </a:r>
            <a:r>
              <a:rPr lang="en-US" sz="3600" kern="0" dirty="0" err="1" smtClean="0">
                <a:effectLst/>
                <a:latin typeface="Trebuchet MS" panose="020B0603020202020204" pitchFamily="34" charset="0"/>
              </a:rPr>
              <a:t>MicroBlaze</a:t>
            </a:r>
            <a:r>
              <a:rPr lang="en-US" sz="3600" kern="0" dirty="0" smtClean="0">
                <a:effectLst/>
                <a:latin typeface="Trebuchet MS" panose="020B0603020202020204" pitchFamily="34" charset="0"/>
              </a:rPr>
              <a:t>) + Custom IP</a:t>
            </a:r>
            <a:endParaRPr lang="en-US" sz="3600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5" y="6521450"/>
            <a:ext cx="592667" cy="336550"/>
          </a:xfrm>
          <a:prstGeom prst="rect">
            <a:avLst/>
          </a:prstGeom>
        </p:spPr>
        <p:txBody>
          <a:bodyPr lIns="91440" tIns="45720" rIns="91440" bIns="4572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lIns="91440" tIns="45720" rIns="91440" bIns="45720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159624" y="4743733"/>
            <a:ext cx="4508500" cy="1489075"/>
          </a:xfrm>
        </p:spPr>
        <p:txBody>
          <a:bodyPr anchor="ctr">
            <a:normAutofit lnSpcReduction="10000"/>
          </a:bodyPr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dirty="0" smtClean="0"/>
              <a:t>Maj Jeffrey </a:t>
            </a:r>
            <a:r>
              <a:rPr lang="en-US" dirty="0"/>
              <a:t>Falkinburg</a:t>
            </a:r>
            <a:br>
              <a:rPr lang="en-US" dirty="0"/>
            </a:br>
            <a:r>
              <a:rPr lang="en-US" dirty="0"/>
              <a:t>Room 2E46E</a:t>
            </a:r>
            <a:br>
              <a:rPr lang="en-US" dirty="0"/>
            </a:br>
            <a:r>
              <a:rPr lang="en-US" dirty="0" smtClean="0"/>
              <a:t>333-9193</a:t>
            </a:r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7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62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1. Open </a:t>
            </a:r>
            <a:r>
              <a:rPr lang="en-US" dirty="0" err="1"/>
              <a:t>Vivado</a:t>
            </a:r>
            <a:r>
              <a:rPr lang="en-US" dirty="0"/>
              <a:t> and create a new </a:t>
            </a:r>
            <a:r>
              <a:rPr lang="en-US" dirty="0" smtClean="0"/>
              <a:t>project</a:t>
            </a:r>
            <a:endParaRPr lang="en-US" b="0" dirty="0" smtClean="0"/>
          </a:p>
          <a:p>
            <a:pPr lvl="1"/>
            <a:r>
              <a:rPr lang="en-US" b="0" dirty="0" smtClean="0"/>
              <a:t>Go </a:t>
            </a:r>
            <a:r>
              <a:rPr lang="en-US" b="0" dirty="0"/>
              <a:t>to </a:t>
            </a:r>
            <a:r>
              <a:rPr lang="en-US" dirty="0" err="1"/>
              <a:t>Tools→Create</a:t>
            </a:r>
            <a:r>
              <a:rPr lang="en-US" dirty="0"/>
              <a:t> and package IP</a:t>
            </a:r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 descr="https://reference.digilentinc.com/_media/zybo/zybo/image_9.png?w=600&amp;tok=59e2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490154"/>
            <a:ext cx="5715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296261"/>
            <a:ext cx="3428514" cy="126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72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2. Create your custom IP </a:t>
            </a:r>
            <a:r>
              <a:rPr lang="en-US" dirty="0" smtClean="0"/>
              <a:t>project</a:t>
            </a:r>
          </a:p>
          <a:p>
            <a:pPr lvl="1"/>
            <a:r>
              <a:rPr lang="en-US" b="0" dirty="0"/>
              <a:t>2.1) Select </a:t>
            </a:r>
            <a:r>
              <a:rPr lang="en-US" dirty="0"/>
              <a:t>Create a new AXI4 peripheral</a:t>
            </a:r>
            <a:r>
              <a:rPr lang="en-US" b="0" dirty="0"/>
              <a:t> and click </a:t>
            </a:r>
            <a:r>
              <a:rPr lang="en-US" dirty="0"/>
              <a:t>Next</a:t>
            </a:r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 descr="https://reference.digilentinc.com/_media/zybo/zybo/image_10.png?w=600&amp;tok=d2f50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486025"/>
            <a:ext cx="5715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16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lvl="1"/>
            <a:r>
              <a:rPr lang="en-US" b="0" dirty="0" smtClean="0"/>
              <a:t>2.2</a:t>
            </a:r>
            <a:r>
              <a:rPr lang="en-US" b="0" dirty="0"/>
              <a:t>) Input “</a:t>
            </a:r>
            <a:r>
              <a:rPr lang="en-US" b="0" dirty="0" err="1" smtClean="0"/>
              <a:t>My_Counter_IP</a:t>
            </a:r>
            <a:r>
              <a:rPr lang="en-US" b="0" dirty="0" smtClean="0"/>
              <a:t>” </a:t>
            </a:r>
            <a:r>
              <a:rPr lang="en-US" b="0" dirty="0"/>
              <a:t>in the name field and click </a:t>
            </a:r>
            <a:r>
              <a:rPr lang="en-US" dirty="0"/>
              <a:t>Next</a:t>
            </a:r>
            <a:br>
              <a:rPr lang="en-US" dirty="0"/>
            </a:br>
            <a:endParaRPr lang="en-US" b="0" dirty="0" smtClean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354" y="2260082"/>
            <a:ext cx="5977293" cy="4597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40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lvl="1"/>
            <a:r>
              <a:rPr lang="en-US" b="0" dirty="0"/>
              <a:t>2.3) </a:t>
            </a:r>
            <a:r>
              <a:rPr lang="en-US" b="0" dirty="0" smtClean="0"/>
              <a:t>Change the number of Registers to 32 on </a:t>
            </a:r>
            <a:r>
              <a:rPr lang="en-US" b="0" dirty="0"/>
              <a:t>the AXI </a:t>
            </a:r>
            <a:r>
              <a:rPr lang="en-US" b="0" dirty="0" smtClean="0"/>
              <a:t>interface and </a:t>
            </a:r>
            <a:r>
              <a:rPr lang="en-US" b="0" dirty="0"/>
              <a:t>click </a:t>
            </a:r>
            <a:r>
              <a:rPr lang="en-US" dirty="0"/>
              <a:t>Next</a:t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120" y="2234434"/>
            <a:ext cx="6027760" cy="462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4572000" y="4128993"/>
            <a:ext cx="2442949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51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lvl="1"/>
            <a:r>
              <a:rPr lang="en-US" b="0" dirty="0"/>
              <a:t>2.4) Select </a:t>
            </a:r>
            <a:r>
              <a:rPr lang="en-US" dirty="0"/>
              <a:t>Edit IP</a:t>
            </a:r>
            <a:r>
              <a:rPr lang="en-US" b="0" dirty="0"/>
              <a:t> and click </a:t>
            </a:r>
            <a:r>
              <a:rPr lang="en-US" dirty="0"/>
              <a:t>Finish</a:t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194" name="Picture 2" descr="https://reference.digilentinc.com/_media/zybo/zybo/image_13.png?w=600&amp;tok=d5a7a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067067"/>
            <a:ext cx="5715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19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3. Designing the IP </a:t>
            </a:r>
            <a:r>
              <a:rPr lang="en-US" dirty="0" smtClean="0"/>
              <a:t>core</a:t>
            </a:r>
          </a:p>
          <a:p>
            <a:pPr lvl="1"/>
            <a:r>
              <a:rPr lang="en-US" b="0" dirty="0"/>
              <a:t>3.1) A new instance of </a:t>
            </a:r>
            <a:r>
              <a:rPr lang="en-US" b="0" dirty="0" err="1"/>
              <a:t>Vivado</a:t>
            </a:r>
            <a:r>
              <a:rPr lang="en-US" b="0" dirty="0"/>
              <a:t> will open up for the new IP core. Expand the top level file </a:t>
            </a:r>
            <a:r>
              <a:rPr lang="en-US" dirty="0" smtClean="0"/>
              <a:t>My_Counter_IP_v1_0</a:t>
            </a:r>
            <a:r>
              <a:rPr lang="en-US" b="0" dirty="0"/>
              <a:t>. </a:t>
            </a:r>
            <a:r>
              <a:rPr lang="en-US" b="0" dirty="0" smtClean="0"/>
              <a:t>Then </a:t>
            </a:r>
            <a:r>
              <a:rPr lang="en-US" b="0" dirty="0"/>
              <a:t>double-click on </a:t>
            </a:r>
            <a:r>
              <a:rPr lang="en-US" dirty="0" smtClean="0"/>
              <a:t>My_Counter_IP_v1_0_S00_AXI</a:t>
            </a:r>
            <a:r>
              <a:rPr lang="en-US" b="0" dirty="0"/>
              <a:t> to open it in the editor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388" y="3725839"/>
            <a:ext cx="5211224" cy="2689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39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en-US" dirty="0" smtClean="0"/>
              <a:t>Adding the </a:t>
            </a:r>
            <a:r>
              <a:rPr lang="en-US" dirty="0" err="1" smtClean="0"/>
              <a:t>Lec</a:t>
            </a:r>
            <a:r>
              <a:rPr lang="en-US" dirty="0" smtClean="0"/>
              <a:t> 10 Counter to the My_Counter_IP_v1_0 project by adding the source lec18.vhd file</a:t>
            </a:r>
          </a:p>
          <a:p>
            <a:pPr lvl="1"/>
            <a:r>
              <a:rPr lang="en-US" b="0" dirty="0" smtClean="0"/>
              <a:t>Your counter will not yet be connected to the top level design</a:t>
            </a:r>
          </a:p>
          <a:p>
            <a:pPr lvl="1"/>
            <a:endParaRPr lang="en-US" b="0" dirty="0" smtClean="0"/>
          </a:p>
          <a:p>
            <a:pPr marL="406400" lvl="1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963" y="3557232"/>
            <a:ext cx="5066438" cy="239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17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1a: </a:t>
            </a:r>
            <a:r>
              <a:rPr lang="en-US" dirty="0"/>
              <a:t>Hardware </a:t>
            </a:r>
            <a:r>
              <a:rPr lang="en-US" dirty="0" smtClean="0"/>
              <a:t>Questions/ Notes </a:t>
            </a:r>
            <a:r>
              <a:rPr lang="en-US" dirty="0"/>
              <a:t>related to handout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Note: the truth table for the counter is in the comments.</a:t>
            </a:r>
          </a:p>
          <a:p>
            <a:r>
              <a:rPr lang="en-US" b="0" dirty="0"/>
              <a:t>Q: In lec18.vhdl, what other library must be added?</a:t>
            </a:r>
          </a:p>
          <a:p>
            <a:r>
              <a:rPr lang="en-US" b="0" dirty="0"/>
              <a:t>Q: In lec18.vhdl, does the use work.lec18Parts.all library need to be added</a:t>
            </a:r>
            <a:r>
              <a:rPr lang="en-US" b="0" dirty="0" smtClean="0"/>
              <a:t>?</a:t>
            </a:r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74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0" y="1473958"/>
            <a:ext cx="9045195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Lec18.vhdl – </a:t>
            </a:r>
            <a:r>
              <a:rPr lang="en-US" dirty="0" err="1" smtClean="0"/>
              <a:t>Lec</a:t>
            </a:r>
            <a:r>
              <a:rPr lang="en-US" dirty="0" smtClean="0"/>
              <a:t> 10 Counter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03" y="1464289"/>
            <a:ext cx="7441794" cy="5393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80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Time Logs!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err="1"/>
              <a:t>MicroBlaze</a:t>
            </a:r>
            <a:r>
              <a:rPr lang="en-US" dirty="0"/>
              <a:t> + Custom IP</a:t>
            </a:r>
            <a:endParaRPr lang="en-US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1b: </a:t>
            </a:r>
            <a:r>
              <a:rPr lang="en-US" dirty="0"/>
              <a:t>Hardware </a:t>
            </a:r>
            <a:r>
              <a:rPr lang="en-US" dirty="0" smtClean="0"/>
              <a:t>Questions/ Notes </a:t>
            </a:r>
            <a:r>
              <a:rPr lang="en-US" dirty="0"/>
              <a:t>related to handout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Q</a:t>
            </a:r>
            <a:r>
              <a:rPr lang="en-US" b="0" dirty="0"/>
              <a:t>: </a:t>
            </a:r>
            <a:r>
              <a:rPr lang="en-US" b="0"/>
              <a:t>In my_counter_ip_v1_0_S00_AXI.vhd</a:t>
            </a:r>
            <a:r>
              <a:rPr lang="en-US" b="0" dirty="0"/>
              <a:t>, what do the generics C_NUM_REG, C_SLV_DWIDTH do?</a:t>
            </a:r>
          </a:p>
          <a:p>
            <a:r>
              <a:rPr lang="en-US" b="0" dirty="0"/>
              <a:t>Q: In my_counter_ip_v1_0_S00_AXI.vhd, what two roles is slv_reg0 serving?</a:t>
            </a:r>
          </a:p>
          <a:p>
            <a:r>
              <a:rPr lang="en-US" b="0" dirty="0"/>
              <a:t>Q: In my_counter_ip_v1_0_S00_AXI.vhd, what roles does slv_reg1 serve?</a:t>
            </a:r>
          </a:p>
          <a:p>
            <a:r>
              <a:rPr lang="en-US" b="0" dirty="0"/>
              <a:t>Q: In my_counter_ip_v1_0_S00_AXI.vhd, slv_reg0 is on the left and right-hand side of an assignment. Identify the two lines where this happens</a:t>
            </a:r>
            <a:r>
              <a:rPr lang="en-US" b="0" dirty="0" smtClean="0"/>
              <a:t>.</a:t>
            </a:r>
          </a:p>
          <a:p>
            <a:r>
              <a:rPr lang="en-US" b="0" dirty="0"/>
              <a:t>Q: In my_counter_ip_v1_0_S00_AXI.vhd, on line 62, what is the role does X"000000" serve?</a:t>
            </a:r>
          </a:p>
          <a:p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94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0" y="1473958"/>
            <a:ext cx="9045195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504" y="76200"/>
            <a:ext cx="6891646" cy="1143000"/>
          </a:xfrm>
        </p:spPr>
        <p:txBody>
          <a:bodyPr/>
          <a:lstStyle/>
          <a:p>
            <a:r>
              <a:rPr lang="en-US" dirty="0"/>
              <a:t>my_counter_ip_v1_0_S00_AXI.vhd – User Logic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31" y="1127830"/>
            <a:ext cx="7069540" cy="5730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85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504" y="76200"/>
            <a:ext cx="6891646" cy="1143000"/>
          </a:xfrm>
        </p:spPr>
        <p:txBody>
          <a:bodyPr/>
          <a:lstStyle/>
          <a:p>
            <a:r>
              <a:rPr lang="en-US" dirty="0" smtClean="0"/>
              <a:t>my_counter_ip_v1_0_S00_AXI.vhd – User Logic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9" y="2713868"/>
            <a:ext cx="7888404" cy="369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/>
              <a:t>Modifying </a:t>
            </a:r>
            <a:r>
              <a:rPr lang="en-US" dirty="0" smtClean="0"/>
              <a:t>My_Counter_IP_v1_0_S00_AXI </a:t>
            </a:r>
            <a:r>
              <a:rPr lang="en-US" dirty="0" err="1" smtClean="0"/>
              <a:t>axi</a:t>
            </a:r>
            <a:r>
              <a:rPr lang="en-US" dirty="0" smtClean="0"/>
              <a:t> bus interface file</a:t>
            </a:r>
          </a:p>
          <a:p>
            <a:pPr lvl="1"/>
            <a:r>
              <a:rPr lang="en-US" b="0" dirty="0"/>
              <a:t>Add </a:t>
            </a:r>
            <a:r>
              <a:rPr lang="en-US" b="0" dirty="0" smtClean="0"/>
              <a:t>numeric standard library at the top of the file:</a:t>
            </a:r>
          </a:p>
          <a:p>
            <a:pPr marL="406400" lvl="1" indent="0">
              <a:buNone/>
            </a:pPr>
            <a:r>
              <a:rPr lang="en-US" b="0" dirty="0"/>
              <a:t>	</a:t>
            </a:r>
            <a:r>
              <a:rPr lang="en-US" b="0" dirty="0" smtClean="0"/>
              <a:t>use </a:t>
            </a:r>
            <a:r>
              <a:rPr lang="en-US" b="0" dirty="0" err="1"/>
              <a:t>ieee.numeric_std.all</a:t>
            </a:r>
            <a:r>
              <a:rPr lang="en-US" b="0" dirty="0" smtClean="0"/>
              <a:t>; </a:t>
            </a:r>
            <a:endParaRPr lang="en-US" b="0" dirty="0"/>
          </a:p>
          <a:p>
            <a:pPr marL="406400" lvl="1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76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/>
              <a:t>Modifying </a:t>
            </a:r>
            <a:r>
              <a:rPr lang="en-US" dirty="0" smtClean="0"/>
              <a:t>My_Counter_IP_v1_0_S00_AXI </a:t>
            </a:r>
            <a:r>
              <a:rPr lang="en-US" dirty="0" err="1" smtClean="0"/>
              <a:t>axi</a:t>
            </a:r>
            <a:r>
              <a:rPr lang="en-US" dirty="0" smtClean="0"/>
              <a:t> bus interface file</a:t>
            </a:r>
          </a:p>
          <a:p>
            <a:pPr lvl="1"/>
            <a:r>
              <a:rPr lang="en-US" b="0" dirty="0"/>
              <a:t>Add </a:t>
            </a:r>
            <a:r>
              <a:rPr lang="en-US" b="0" dirty="0" smtClean="0"/>
              <a:t>a port for the LEDs </a:t>
            </a:r>
            <a:r>
              <a:rPr lang="en-US" b="0" dirty="0"/>
              <a:t>in the </a:t>
            </a:r>
            <a:r>
              <a:rPr lang="en-US" b="0" dirty="0" smtClean="0"/>
              <a:t>my_counter_ip_v1_0_S00_AXI entity between the comments:</a:t>
            </a:r>
          </a:p>
          <a:p>
            <a:pPr marL="406400" lvl="1" indent="0">
              <a:buNone/>
            </a:pPr>
            <a:r>
              <a:rPr lang="en-US" b="0" dirty="0" smtClean="0"/>
              <a:t>	port </a:t>
            </a:r>
            <a:r>
              <a:rPr lang="en-US" b="0" dirty="0"/>
              <a:t>(</a:t>
            </a:r>
          </a:p>
          <a:p>
            <a:pPr marL="406400" lvl="1" indent="0">
              <a:buNone/>
            </a:pPr>
            <a:r>
              <a:rPr lang="en-US" b="0" dirty="0" smtClean="0">
                <a:solidFill>
                  <a:srgbClr val="00B050"/>
                </a:solidFill>
              </a:rPr>
              <a:t>		-- </a:t>
            </a:r>
            <a:r>
              <a:rPr lang="en-US" b="0" dirty="0">
                <a:solidFill>
                  <a:srgbClr val="00B050"/>
                </a:solidFill>
              </a:rPr>
              <a:t>Users to add ports here</a:t>
            </a:r>
          </a:p>
          <a:p>
            <a:pPr marL="406400" lvl="1" indent="0">
              <a:buNone/>
            </a:pPr>
            <a:r>
              <a:rPr lang="en-US" b="0" dirty="0"/>
              <a:t>	</a:t>
            </a:r>
            <a:r>
              <a:rPr lang="en-US" b="0" dirty="0" smtClean="0"/>
              <a:t>	LED</a:t>
            </a:r>
            <a:r>
              <a:rPr lang="en-US" b="0" dirty="0"/>
              <a:t>	  : out </a:t>
            </a:r>
            <a:r>
              <a:rPr lang="en-US" b="0" dirty="0" err="1"/>
              <a:t>std_logic_vector</a:t>
            </a:r>
            <a:r>
              <a:rPr lang="en-US" b="0" dirty="0"/>
              <a:t>(7 </a:t>
            </a:r>
            <a:r>
              <a:rPr lang="en-US" b="0" dirty="0" err="1"/>
              <a:t>downto</a:t>
            </a:r>
            <a:r>
              <a:rPr lang="en-US" b="0" dirty="0"/>
              <a:t> 0);</a:t>
            </a:r>
          </a:p>
          <a:p>
            <a:pPr marL="406400" lvl="1" indent="0">
              <a:buNone/>
            </a:pPr>
            <a:r>
              <a:rPr lang="en-US" b="0" dirty="0">
                <a:solidFill>
                  <a:srgbClr val="00B050"/>
                </a:solidFill>
              </a:rPr>
              <a:t>	</a:t>
            </a:r>
            <a:r>
              <a:rPr lang="en-US" b="0" dirty="0" smtClean="0">
                <a:solidFill>
                  <a:srgbClr val="00B050"/>
                </a:solidFill>
              </a:rPr>
              <a:t>	-- </a:t>
            </a:r>
            <a:r>
              <a:rPr lang="en-US" b="0" dirty="0">
                <a:solidFill>
                  <a:srgbClr val="00B050"/>
                </a:solidFill>
              </a:rPr>
              <a:t>User ports ends</a:t>
            </a:r>
          </a:p>
          <a:p>
            <a:pPr marL="406400" lvl="1" indent="0">
              <a:buNone/>
            </a:pPr>
            <a:r>
              <a:rPr lang="en-US" b="0" dirty="0">
                <a:solidFill>
                  <a:srgbClr val="00B050"/>
                </a:solidFill>
              </a:rPr>
              <a:t>		-- Do not modify the ports beyond this line</a:t>
            </a:r>
          </a:p>
          <a:p>
            <a:pPr marL="406400" lvl="1" indent="0">
              <a:buNone/>
            </a:pPr>
            <a:r>
              <a:rPr lang="en-US" b="0" dirty="0">
                <a:solidFill>
                  <a:srgbClr val="00B050"/>
                </a:solidFill>
              </a:rPr>
              <a:t>		-- Global Clock Signal</a:t>
            </a:r>
          </a:p>
          <a:p>
            <a:pPr marL="406400" lvl="1" indent="0">
              <a:buNone/>
            </a:pPr>
            <a:r>
              <a:rPr lang="en-US" b="0" dirty="0"/>
              <a:t>		S_AXI_ACLK	: in </a:t>
            </a:r>
            <a:r>
              <a:rPr lang="en-US" b="0" dirty="0" err="1"/>
              <a:t>std_logic</a:t>
            </a:r>
            <a:r>
              <a:rPr lang="en-US" b="0" dirty="0"/>
              <a:t>;</a:t>
            </a:r>
          </a:p>
          <a:p>
            <a:pPr marL="406400" lvl="1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01"/>
          <a:stretch/>
        </p:blipFill>
        <p:spPr bwMode="auto">
          <a:xfrm>
            <a:off x="723332" y="2397072"/>
            <a:ext cx="7683688" cy="379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62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 </a:t>
            </a:r>
            <a:r>
              <a:rPr lang="en-US" dirty="0"/>
              <a:t>Modifying </a:t>
            </a:r>
            <a:r>
              <a:rPr lang="en-US" dirty="0" smtClean="0"/>
              <a:t>My_Counter_IP_v1_0_S00_AXI </a:t>
            </a:r>
            <a:r>
              <a:rPr lang="en-US" dirty="0" err="1" smtClean="0"/>
              <a:t>axi</a:t>
            </a:r>
            <a:r>
              <a:rPr lang="en-US" dirty="0" smtClean="0"/>
              <a:t> bus interface file</a:t>
            </a:r>
          </a:p>
          <a:p>
            <a:pPr lvl="1"/>
            <a:r>
              <a:rPr lang="en-US" b="0" dirty="0"/>
              <a:t>Add </a:t>
            </a:r>
            <a:r>
              <a:rPr lang="en-US" b="0" dirty="0" smtClean="0"/>
              <a:t>the counter declaration and a signal for Q before begin in the my_counter_ip_v1_0_S00_AXI architecture:</a:t>
            </a:r>
          </a:p>
          <a:p>
            <a:pPr marL="406400" lvl="1" indent="0">
              <a:buNone/>
            </a:pPr>
            <a:r>
              <a:rPr lang="en-US" sz="1600" b="0" dirty="0"/>
              <a:t>	component lec10 is</a:t>
            </a:r>
          </a:p>
          <a:p>
            <a:pPr marL="406400" lvl="1" indent="0">
              <a:buNone/>
            </a:pPr>
            <a:r>
              <a:rPr lang="en-US" sz="1600" b="0" dirty="0"/>
              <a:t>	generic (N: integer := 4);</a:t>
            </a:r>
          </a:p>
          <a:p>
            <a:pPr marL="406400" lvl="1" indent="0">
              <a:buNone/>
            </a:pPr>
            <a:r>
              <a:rPr lang="en-US" sz="1600" b="0" dirty="0"/>
              <a:t>	Port(   </a:t>
            </a:r>
            <a:r>
              <a:rPr lang="en-US" sz="1600" b="0" dirty="0" err="1"/>
              <a:t>clk</a:t>
            </a:r>
            <a:r>
              <a:rPr lang="en-US" sz="1600" b="0" dirty="0"/>
              <a:t>: in  STD_LOGIC;</a:t>
            </a:r>
          </a:p>
          <a:p>
            <a:pPr marL="406400" lvl="1" indent="0">
              <a:buNone/>
            </a:pPr>
            <a:r>
              <a:rPr lang="en-US" sz="1600" b="0" dirty="0" smtClean="0"/>
              <a:t>                </a:t>
            </a:r>
            <a:r>
              <a:rPr lang="en-US" sz="1600" b="0" dirty="0" err="1"/>
              <a:t>reset_n</a:t>
            </a:r>
            <a:r>
              <a:rPr lang="en-US" sz="1600" b="0" dirty="0"/>
              <a:t> : in  STD_LOGIC;</a:t>
            </a:r>
          </a:p>
          <a:p>
            <a:pPr marL="406400" lvl="1" indent="0">
              <a:buNone/>
            </a:pPr>
            <a:r>
              <a:rPr lang="en-US" sz="1600" b="0" dirty="0"/>
              <a:t>                roll : out  STD_LOGIC;</a:t>
            </a:r>
          </a:p>
          <a:p>
            <a:pPr marL="406400" lvl="1" indent="0">
              <a:buNone/>
            </a:pPr>
            <a:r>
              <a:rPr lang="en-US" sz="1600" b="0" dirty="0"/>
              <a:t>                ctrl: in </a:t>
            </a:r>
            <a:r>
              <a:rPr lang="en-US" sz="1600" b="0" dirty="0" err="1"/>
              <a:t>std_logic_vector</a:t>
            </a:r>
            <a:r>
              <a:rPr lang="en-US" sz="1600" b="0" dirty="0"/>
              <a:t>(1 </a:t>
            </a:r>
            <a:r>
              <a:rPr lang="en-US" sz="1600" b="0" dirty="0" err="1"/>
              <a:t>downto</a:t>
            </a:r>
            <a:r>
              <a:rPr lang="en-US" sz="1600" b="0" dirty="0"/>
              <a:t> 0);</a:t>
            </a:r>
          </a:p>
          <a:p>
            <a:pPr marL="406400" lvl="1" indent="0">
              <a:buNone/>
            </a:pPr>
            <a:r>
              <a:rPr lang="en-US" sz="1600" b="0" dirty="0"/>
              <a:t>                D: in unsigned (N-1 </a:t>
            </a:r>
            <a:r>
              <a:rPr lang="en-US" sz="1600" b="0" dirty="0" err="1"/>
              <a:t>downto</a:t>
            </a:r>
            <a:r>
              <a:rPr lang="en-US" sz="1600" b="0" dirty="0"/>
              <a:t> 0);</a:t>
            </a:r>
          </a:p>
          <a:p>
            <a:pPr marL="406400" lvl="1" indent="0">
              <a:buNone/>
            </a:pPr>
            <a:r>
              <a:rPr lang="en-US" sz="1600" b="0" dirty="0"/>
              <a:t>                Q: out unsigned (N-1 </a:t>
            </a:r>
            <a:r>
              <a:rPr lang="en-US" sz="1600" b="0" dirty="0" err="1"/>
              <a:t>downto</a:t>
            </a:r>
            <a:r>
              <a:rPr lang="en-US" sz="1600" b="0" dirty="0"/>
              <a:t> 0));</a:t>
            </a:r>
          </a:p>
          <a:p>
            <a:pPr marL="406400" lvl="1" indent="0">
              <a:buNone/>
            </a:pPr>
            <a:r>
              <a:rPr lang="en-US" sz="1600" b="0" dirty="0"/>
              <a:t>    </a:t>
            </a:r>
            <a:r>
              <a:rPr lang="en-US" sz="1600" b="0" dirty="0" smtClean="0"/>
              <a:t>	end </a:t>
            </a:r>
            <a:r>
              <a:rPr lang="en-US" sz="1600" b="0" dirty="0"/>
              <a:t>component;</a:t>
            </a:r>
          </a:p>
          <a:p>
            <a:pPr marL="406400" lvl="1" indent="0">
              <a:buNone/>
            </a:pPr>
            <a:endParaRPr lang="en-US" sz="1600" b="0" dirty="0"/>
          </a:p>
          <a:p>
            <a:pPr marL="406400" lvl="1" indent="0">
              <a:buNone/>
            </a:pPr>
            <a:r>
              <a:rPr lang="en-US" sz="1600" b="0" dirty="0" smtClean="0"/>
              <a:t>	signal </a:t>
            </a:r>
            <a:r>
              <a:rPr lang="en-US" sz="1600" b="0" dirty="0"/>
              <a:t>Q : unsigned (7 </a:t>
            </a:r>
            <a:r>
              <a:rPr lang="en-US" sz="1600" b="0" dirty="0" err="1"/>
              <a:t>downto</a:t>
            </a:r>
            <a:r>
              <a:rPr lang="en-US" sz="1600" b="0" dirty="0"/>
              <a:t> 0);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79" b="-1210"/>
          <a:stretch/>
        </p:blipFill>
        <p:spPr bwMode="auto">
          <a:xfrm>
            <a:off x="668741" y="3804314"/>
            <a:ext cx="7683688" cy="251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578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/>
              <a:t>Modifying </a:t>
            </a:r>
            <a:r>
              <a:rPr lang="en-US" dirty="0" smtClean="0"/>
              <a:t>My_Counter_IP_v1_0_S00_AXI </a:t>
            </a:r>
            <a:r>
              <a:rPr lang="en-US" dirty="0" err="1" smtClean="0"/>
              <a:t>axi</a:t>
            </a:r>
            <a:r>
              <a:rPr lang="en-US" dirty="0" smtClean="0"/>
              <a:t> bus interface file</a:t>
            </a:r>
          </a:p>
          <a:p>
            <a:pPr lvl="1"/>
            <a:r>
              <a:rPr lang="en-US" b="0" dirty="0"/>
              <a:t>Add </a:t>
            </a:r>
            <a:r>
              <a:rPr lang="en-US" b="0" dirty="0" smtClean="0"/>
              <a:t>the counter implementation and connect the wires within the my_counter_ip_v1_0_S00_AXI architecture:</a:t>
            </a:r>
          </a:p>
          <a:p>
            <a:pPr marL="406400" lvl="1" indent="0">
              <a:buNone/>
            </a:pPr>
            <a:r>
              <a:rPr lang="en-US" sz="1600" b="0" dirty="0" smtClean="0">
                <a:solidFill>
                  <a:srgbClr val="00B050"/>
                </a:solidFill>
              </a:rPr>
              <a:t>	-- </a:t>
            </a:r>
            <a:r>
              <a:rPr lang="en-US" sz="1600" b="0" dirty="0">
                <a:solidFill>
                  <a:srgbClr val="00B050"/>
                </a:solidFill>
              </a:rPr>
              <a:t>Add user logic here</a:t>
            </a:r>
          </a:p>
          <a:p>
            <a:pPr marL="406400" lvl="1" indent="0">
              <a:buNone/>
            </a:pPr>
            <a:r>
              <a:rPr lang="en-US" sz="1600" b="0" dirty="0"/>
              <a:t>	counter: lec10 </a:t>
            </a:r>
          </a:p>
          <a:p>
            <a:pPr marL="406400" lvl="1" indent="0">
              <a:buNone/>
            </a:pPr>
            <a:r>
              <a:rPr lang="en-US" sz="1600" b="0" dirty="0" smtClean="0"/>
              <a:t>	generic </a:t>
            </a:r>
            <a:r>
              <a:rPr lang="en-US" sz="1600" b="0" dirty="0"/>
              <a:t>map (8)</a:t>
            </a:r>
          </a:p>
          <a:p>
            <a:pPr marL="406400" lvl="1" indent="0">
              <a:buNone/>
            </a:pPr>
            <a:r>
              <a:rPr lang="en-US" sz="1600" b="0" dirty="0" smtClean="0"/>
              <a:t>	port </a:t>
            </a:r>
            <a:r>
              <a:rPr lang="en-US" sz="1600" b="0" dirty="0"/>
              <a:t>map(    </a:t>
            </a:r>
            <a:r>
              <a:rPr lang="en-US" sz="1600" b="0" dirty="0" err="1"/>
              <a:t>clk</a:t>
            </a:r>
            <a:r>
              <a:rPr lang="en-US" sz="1600" b="0" dirty="0"/>
              <a:t> =&gt; S_AXI_ACLK, 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</a:t>
            </a:r>
            <a:r>
              <a:rPr lang="en-US" sz="1600" b="0" dirty="0" err="1"/>
              <a:t>reset_n</a:t>
            </a:r>
            <a:r>
              <a:rPr lang="en-US" sz="1600" b="0" dirty="0"/>
              <a:t> =&gt; S_AXI_ARESETN, 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roll =&gt; </a:t>
            </a:r>
            <a:r>
              <a:rPr lang="en-US" sz="1600" b="0" dirty="0" err="1"/>
              <a:t>roll_sig</a:t>
            </a:r>
            <a:r>
              <a:rPr lang="en-US" sz="1600" b="0" dirty="0"/>
              <a:t>, 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ctrl =&gt;    slv_reg1(1 </a:t>
            </a:r>
            <a:r>
              <a:rPr lang="en-US" sz="1600" b="0" dirty="0" err="1"/>
              <a:t>downto</a:t>
            </a:r>
            <a:r>
              <a:rPr lang="en-US" sz="1600" b="0" dirty="0"/>
              <a:t> 0),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D =&gt; unsigned(slv_reg0(7 </a:t>
            </a:r>
            <a:r>
              <a:rPr lang="en-US" sz="1600" b="0" dirty="0" err="1"/>
              <a:t>downto</a:t>
            </a:r>
            <a:r>
              <a:rPr lang="en-US" sz="1600" b="0" dirty="0"/>
              <a:t> 0)), </a:t>
            </a:r>
          </a:p>
          <a:p>
            <a:pPr marL="406400" lvl="1" indent="0">
              <a:buNone/>
            </a:pPr>
            <a:r>
              <a:rPr lang="en-US" sz="1600" b="0" dirty="0"/>
              <a:t>                        Q =&gt; Q);</a:t>
            </a:r>
          </a:p>
          <a:p>
            <a:pPr marL="406400" lvl="1" indent="0">
              <a:buNone/>
            </a:pPr>
            <a:r>
              <a:rPr lang="en-US" sz="1600" b="0" dirty="0" smtClean="0"/>
              <a:t>	LED </a:t>
            </a:r>
            <a:r>
              <a:rPr lang="en-US" sz="1600" b="0" dirty="0"/>
              <a:t>&lt;= </a:t>
            </a:r>
            <a:r>
              <a:rPr lang="en-US" sz="1600" b="0" dirty="0" err="1"/>
              <a:t>std_logic_vector</a:t>
            </a:r>
            <a:r>
              <a:rPr lang="en-US" sz="1600" b="0" dirty="0"/>
              <a:t>(Q);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47"/>
          <a:stretch/>
        </p:blipFill>
        <p:spPr bwMode="auto">
          <a:xfrm>
            <a:off x="286607" y="3954200"/>
            <a:ext cx="8488906" cy="17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46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234718" cy="4324350"/>
          </a:xfrm>
        </p:spPr>
        <p:txBody>
          <a:bodyPr/>
          <a:lstStyle/>
          <a:p>
            <a:r>
              <a:rPr lang="en-US" dirty="0" smtClean="0"/>
              <a:t>5. </a:t>
            </a:r>
            <a:r>
              <a:rPr lang="en-US" dirty="0"/>
              <a:t>Modifying </a:t>
            </a:r>
            <a:r>
              <a:rPr lang="en-US" dirty="0" smtClean="0"/>
              <a:t>My_Counter_IP_v1_0_S00_AXI </a:t>
            </a:r>
            <a:r>
              <a:rPr lang="en-US" dirty="0" err="1" smtClean="0"/>
              <a:t>axi</a:t>
            </a:r>
            <a:r>
              <a:rPr lang="en-US" dirty="0" smtClean="0"/>
              <a:t> bus interface file</a:t>
            </a:r>
          </a:p>
          <a:p>
            <a:pPr lvl="1"/>
            <a:r>
              <a:rPr lang="en-US" b="0" dirty="0" smtClean="0"/>
              <a:t>Connect the counter implementation Q output signal to slave register 0 (slv_reg0) in the my_counter_ip_v1_0_S00_AXI architecture:</a:t>
            </a:r>
          </a:p>
          <a:p>
            <a:pPr marL="406400" lvl="1" indent="0">
              <a:buNone/>
            </a:pPr>
            <a:r>
              <a:rPr lang="en-US" sz="1600" b="0" dirty="0" err="1" smtClean="0"/>
              <a:t>loc_addr</a:t>
            </a:r>
            <a:r>
              <a:rPr lang="en-US" sz="1600" b="0" dirty="0" smtClean="0"/>
              <a:t> </a:t>
            </a:r>
            <a:r>
              <a:rPr lang="en-US" sz="1600" b="0" dirty="0"/>
              <a:t>:= </a:t>
            </a:r>
            <a:r>
              <a:rPr lang="en-US" sz="1600" b="0" dirty="0" err="1"/>
              <a:t>axi_araddr</a:t>
            </a:r>
            <a:r>
              <a:rPr lang="en-US" sz="1600" b="0" dirty="0"/>
              <a:t>(ADDR_LSB + OPT_MEM_ADDR_BITS </a:t>
            </a:r>
            <a:r>
              <a:rPr lang="en-US" sz="1600" b="0" dirty="0" err="1"/>
              <a:t>downto</a:t>
            </a:r>
            <a:r>
              <a:rPr lang="en-US" sz="1600" b="0" dirty="0"/>
              <a:t> ADDR_LSB</a:t>
            </a:r>
            <a:r>
              <a:rPr lang="en-US" sz="1600" b="0" dirty="0" smtClean="0"/>
              <a:t>);	 </a:t>
            </a:r>
            <a:r>
              <a:rPr lang="en-US" sz="1400" b="0" dirty="0" smtClean="0"/>
              <a:t>case </a:t>
            </a:r>
            <a:r>
              <a:rPr lang="en-US" sz="1400" b="0" dirty="0" err="1" smtClean="0"/>
              <a:t>loc_addr</a:t>
            </a:r>
            <a:r>
              <a:rPr lang="en-US" sz="1400" b="0" dirty="0" smtClean="0"/>
              <a:t> is</a:t>
            </a:r>
          </a:p>
          <a:p>
            <a:pPr marL="406400" lvl="1" indent="0">
              <a:buNone/>
            </a:pPr>
            <a:r>
              <a:rPr lang="en-US" sz="1600" b="0" dirty="0" smtClean="0"/>
              <a:t>		when </a:t>
            </a:r>
            <a:r>
              <a:rPr lang="en-US" sz="1600" b="0" dirty="0"/>
              <a:t>b"00000" =&gt;</a:t>
            </a:r>
          </a:p>
          <a:p>
            <a:pPr marL="406400" lvl="1" indent="0">
              <a:buNone/>
            </a:pPr>
            <a:r>
              <a:rPr lang="en-US" sz="1600" dirty="0" smtClean="0"/>
              <a:t>			</a:t>
            </a:r>
            <a:r>
              <a:rPr lang="en-US" sz="1600" dirty="0" err="1" smtClean="0"/>
              <a:t>reg_data_out</a:t>
            </a:r>
            <a:r>
              <a:rPr lang="en-US" sz="1600" dirty="0" smtClean="0"/>
              <a:t> </a:t>
            </a:r>
            <a:r>
              <a:rPr lang="en-US" sz="1600" dirty="0"/>
              <a:t>&lt;= </a:t>
            </a:r>
            <a:r>
              <a:rPr lang="en-US" sz="1600" dirty="0" smtClean="0"/>
              <a:t>x"000000</a:t>
            </a:r>
            <a:r>
              <a:rPr lang="en-US" sz="1600" dirty="0"/>
              <a:t>" &amp; </a:t>
            </a:r>
            <a:r>
              <a:rPr lang="en-US" sz="1600" dirty="0" err="1"/>
              <a:t>std_logic_vector</a:t>
            </a:r>
            <a:r>
              <a:rPr lang="en-US" sz="1600" dirty="0"/>
              <a:t>(Q);</a:t>
            </a:r>
          </a:p>
          <a:p>
            <a:pPr marL="406400" lvl="1" indent="0">
              <a:buNone/>
            </a:pPr>
            <a:r>
              <a:rPr lang="en-US" sz="1600" b="0" dirty="0" smtClean="0"/>
              <a:t>		when </a:t>
            </a:r>
            <a:r>
              <a:rPr lang="en-US" sz="1600" b="0" dirty="0"/>
              <a:t>b"00001" =&gt;</a:t>
            </a:r>
          </a:p>
          <a:p>
            <a:pPr marL="406400" lvl="1" indent="0">
              <a:buNone/>
            </a:pPr>
            <a:r>
              <a:rPr lang="en-US" sz="1600" b="0" dirty="0"/>
              <a:t>	</a:t>
            </a:r>
            <a:r>
              <a:rPr lang="en-US" sz="1600" b="0" dirty="0" smtClean="0"/>
              <a:t>		</a:t>
            </a:r>
            <a:r>
              <a:rPr lang="en-US" sz="1600" b="0" dirty="0" err="1" smtClean="0"/>
              <a:t>reg_data_out</a:t>
            </a:r>
            <a:r>
              <a:rPr lang="en-US" sz="1600" b="0" dirty="0" smtClean="0"/>
              <a:t> </a:t>
            </a:r>
            <a:r>
              <a:rPr lang="en-US" sz="1600" b="0" dirty="0"/>
              <a:t>&lt;= slv_reg1</a:t>
            </a:r>
            <a:r>
              <a:rPr lang="en-US" sz="1600" b="0" dirty="0" smtClean="0"/>
              <a:t>;</a:t>
            </a:r>
          </a:p>
          <a:p>
            <a:pPr marL="406400" lvl="1" indent="0">
              <a:buNone/>
            </a:pPr>
            <a:r>
              <a:rPr lang="en-US" sz="1600" b="0" dirty="0" smtClean="0"/>
              <a:t>		when </a:t>
            </a:r>
            <a:r>
              <a:rPr lang="en-US" sz="1600" b="0" dirty="0"/>
              <a:t>b"00010" =&gt;</a:t>
            </a:r>
          </a:p>
          <a:p>
            <a:pPr marL="406400" lvl="1" indent="0">
              <a:buNone/>
            </a:pPr>
            <a:r>
              <a:rPr lang="en-US" sz="1600" b="0" dirty="0"/>
              <a:t>	</a:t>
            </a:r>
            <a:r>
              <a:rPr lang="en-US" sz="1600" b="0" dirty="0" smtClean="0"/>
              <a:t>		</a:t>
            </a:r>
            <a:r>
              <a:rPr lang="en-US" sz="1600" b="0" dirty="0" err="1" smtClean="0"/>
              <a:t>reg_data_out</a:t>
            </a:r>
            <a:r>
              <a:rPr lang="en-US" sz="1600" b="0" dirty="0" smtClean="0"/>
              <a:t> </a:t>
            </a:r>
            <a:r>
              <a:rPr lang="en-US" sz="1600" b="0" dirty="0"/>
              <a:t>&lt;= </a:t>
            </a:r>
            <a:r>
              <a:rPr lang="en-US" sz="1600" b="0" dirty="0" smtClean="0"/>
              <a:t>slv_reg2;</a:t>
            </a:r>
            <a:endParaRPr lang="en-US" sz="1600" b="0" dirty="0"/>
          </a:p>
          <a:p>
            <a:pPr marL="406400" lvl="1" indent="0">
              <a:buNone/>
            </a:pPr>
            <a:endParaRPr lang="en-US" sz="1600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2" y="3494854"/>
            <a:ext cx="9143998" cy="2142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82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</a:t>
            </a:r>
            <a:r>
              <a:rPr lang="en-US" dirty="0" smtClean="0"/>
              <a:t>1c: </a:t>
            </a:r>
            <a:r>
              <a:rPr lang="en-US" dirty="0"/>
              <a:t>Hardware </a:t>
            </a:r>
            <a:r>
              <a:rPr lang="en-US" dirty="0" smtClean="0"/>
              <a:t>Questions/ Notes </a:t>
            </a:r>
            <a:r>
              <a:rPr lang="en-US" dirty="0"/>
              <a:t>related to handout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Q</a:t>
            </a:r>
            <a:r>
              <a:rPr lang="en-US" b="0" dirty="0"/>
              <a:t>: If you want a signal to go outside the </a:t>
            </a:r>
            <a:r>
              <a:rPr lang="en-US" b="0" dirty="0" err="1" smtClean="0"/>
              <a:t>Artix</a:t>
            </a:r>
            <a:r>
              <a:rPr lang="en-US" b="0" dirty="0" smtClean="0"/>
              <a:t> 7 chip</a:t>
            </a:r>
            <a:r>
              <a:rPr lang="en-US" b="0" dirty="0"/>
              <a:t>...</a:t>
            </a:r>
          </a:p>
          <a:p>
            <a:pPr lvl="1"/>
            <a:r>
              <a:rPr lang="en-US" b="0" dirty="0"/>
              <a:t>What files must it appear on the entity description?</a:t>
            </a:r>
          </a:p>
          <a:p>
            <a:pPr lvl="1"/>
            <a:r>
              <a:rPr lang="en-US" b="0" dirty="0"/>
              <a:t>What other files must contain information about the signal?</a:t>
            </a:r>
          </a:p>
          <a:p>
            <a:r>
              <a:rPr lang="en-US" b="0" dirty="0"/>
              <a:t>Q: If you want a signal to go to the </a:t>
            </a:r>
            <a:r>
              <a:rPr lang="en-US" b="0" dirty="0" err="1" smtClean="0"/>
              <a:t>MicroBlaze</a:t>
            </a:r>
            <a:r>
              <a:rPr lang="en-US" b="0" dirty="0"/>
              <a:t>...</a:t>
            </a:r>
          </a:p>
          <a:p>
            <a:pPr lvl="1"/>
            <a:r>
              <a:rPr lang="en-US" b="0" dirty="0"/>
              <a:t>What files must it appear on the entity description?</a:t>
            </a:r>
          </a:p>
          <a:p>
            <a:pPr lvl="1"/>
            <a:r>
              <a:rPr lang="en-US" b="0" dirty="0"/>
              <a:t>In order for the </a:t>
            </a:r>
            <a:r>
              <a:rPr lang="en-US" b="0" dirty="0" err="1" smtClean="0"/>
              <a:t>MicroBlaze</a:t>
            </a:r>
            <a:r>
              <a:rPr lang="en-US" b="0" dirty="0" smtClean="0"/>
              <a:t> </a:t>
            </a:r>
            <a:r>
              <a:rPr lang="en-US" b="0" dirty="0"/>
              <a:t>to read the signal, what must you do?</a:t>
            </a:r>
          </a:p>
          <a:p>
            <a:pPr lvl="1"/>
            <a:r>
              <a:rPr lang="en-US" b="0" dirty="0"/>
              <a:t>In order for the </a:t>
            </a:r>
            <a:r>
              <a:rPr lang="en-US" b="0" dirty="0" err="1" smtClean="0"/>
              <a:t>MicroBlaze</a:t>
            </a:r>
            <a:r>
              <a:rPr lang="en-US" b="0" dirty="0" smtClean="0"/>
              <a:t> </a:t>
            </a:r>
            <a:r>
              <a:rPr lang="en-US" b="0" dirty="0"/>
              <a:t>to write to the signal, what must you do?</a:t>
            </a:r>
          </a:p>
          <a:p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55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 err="1"/>
              <a:t>MicroBlaze</a:t>
            </a:r>
            <a:r>
              <a:rPr lang="en-US" cap="none" dirty="0"/>
              <a:t> + Custom IP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0" y="1473958"/>
            <a:ext cx="9045195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5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My_Counter_IP_v1_0.vhd – Top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28"/>
          <a:stretch/>
        </p:blipFill>
        <p:spPr bwMode="auto">
          <a:xfrm>
            <a:off x="763390" y="1464193"/>
            <a:ext cx="7617220" cy="4950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21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My_Counter_IP_v1_0.vhd – Top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21"/>
          <a:stretch/>
        </p:blipFill>
        <p:spPr bwMode="auto">
          <a:xfrm>
            <a:off x="672763" y="2019868"/>
            <a:ext cx="7798473" cy="439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0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Modifying </a:t>
            </a:r>
            <a:r>
              <a:rPr lang="en-US" dirty="0" smtClean="0"/>
              <a:t>My_Counter_IP_v1_0 top level file</a:t>
            </a:r>
          </a:p>
          <a:p>
            <a:pPr lvl="1"/>
            <a:r>
              <a:rPr lang="en-US" b="0" dirty="0"/>
              <a:t>Add numeric standard library at the top of the file:</a:t>
            </a:r>
          </a:p>
          <a:p>
            <a:pPr marL="406400" lvl="1" indent="0">
              <a:buNone/>
            </a:pPr>
            <a:r>
              <a:rPr lang="en-US" b="0" dirty="0"/>
              <a:t>	use </a:t>
            </a:r>
            <a:r>
              <a:rPr lang="en-US" b="0" dirty="0" err="1"/>
              <a:t>ieee.numeric_std.all</a:t>
            </a:r>
            <a:r>
              <a:rPr lang="en-US" b="0" dirty="0"/>
              <a:t>; </a:t>
            </a:r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87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Modifying </a:t>
            </a:r>
            <a:r>
              <a:rPr lang="en-US" dirty="0" smtClean="0"/>
              <a:t>My_Counter_IP_v1_0 top level file</a:t>
            </a:r>
          </a:p>
          <a:p>
            <a:pPr lvl="1"/>
            <a:r>
              <a:rPr lang="en-US" b="0" dirty="0"/>
              <a:t>Add a port for the LEDs in the </a:t>
            </a:r>
            <a:r>
              <a:rPr lang="en-US" b="0" dirty="0" smtClean="0"/>
              <a:t>my_counter_ip_v1_0 entity </a:t>
            </a:r>
            <a:r>
              <a:rPr lang="en-US" b="0" dirty="0"/>
              <a:t>between the comments </a:t>
            </a:r>
            <a:r>
              <a:rPr lang="en-US" b="0" dirty="0" smtClean="0"/>
              <a:t>to expose it to externally:</a:t>
            </a:r>
          </a:p>
          <a:p>
            <a:pPr marL="406400" lvl="1" indent="0">
              <a:buNone/>
            </a:pPr>
            <a:r>
              <a:rPr lang="en-US" b="0" dirty="0" smtClean="0"/>
              <a:t>	port </a:t>
            </a:r>
            <a:r>
              <a:rPr lang="en-US" b="0" dirty="0"/>
              <a:t>(</a:t>
            </a:r>
          </a:p>
          <a:p>
            <a:pPr marL="406400" lvl="1" indent="0">
              <a:buNone/>
            </a:pPr>
            <a:r>
              <a:rPr lang="en-US" b="0" dirty="0" smtClean="0">
                <a:solidFill>
                  <a:srgbClr val="00B050"/>
                </a:solidFill>
              </a:rPr>
              <a:t>		-- </a:t>
            </a:r>
            <a:r>
              <a:rPr lang="en-US" b="0" dirty="0">
                <a:solidFill>
                  <a:srgbClr val="00B050"/>
                </a:solidFill>
              </a:rPr>
              <a:t>Users to add ports here</a:t>
            </a:r>
          </a:p>
          <a:p>
            <a:pPr marL="406400" lvl="1" indent="0">
              <a:buNone/>
            </a:pPr>
            <a:r>
              <a:rPr lang="en-US" dirty="0"/>
              <a:t>	</a:t>
            </a:r>
            <a:r>
              <a:rPr lang="en-US" dirty="0" smtClean="0"/>
              <a:t>	LED </a:t>
            </a:r>
            <a:r>
              <a:rPr lang="en-US" dirty="0"/>
              <a:t>: out </a:t>
            </a:r>
            <a:r>
              <a:rPr lang="en-US" dirty="0" err="1"/>
              <a:t>std_logic_vector</a:t>
            </a:r>
            <a:r>
              <a:rPr lang="en-US" dirty="0"/>
              <a:t>(7 </a:t>
            </a:r>
            <a:r>
              <a:rPr lang="en-US" dirty="0" err="1"/>
              <a:t>downto</a:t>
            </a:r>
            <a:r>
              <a:rPr lang="en-US" dirty="0"/>
              <a:t> 0); </a:t>
            </a:r>
          </a:p>
          <a:p>
            <a:pPr marL="406400" lvl="1" indent="0">
              <a:buNone/>
            </a:pPr>
            <a:r>
              <a:rPr lang="en-US" b="0" dirty="0" smtClean="0">
                <a:solidFill>
                  <a:srgbClr val="00B050"/>
                </a:solidFill>
              </a:rPr>
              <a:t>		-- </a:t>
            </a:r>
            <a:r>
              <a:rPr lang="en-US" b="0" dirty="0">
                <a:solidFill>
                  <a:srgbClr val="00B050"/>
                </a:solidFill>
              </a:rPr>
              <a:t>User ports ends</a:t>
            </a:r>
          </a:p>
          <a:p>
            <a:pPr marL="406400" lvl="1" indent="0">
              <a:buNone/>
            </a:pPr>
            <a:r>
              <a:rPr lang="en-US" b="0" dirty="0"/>
              <a:t>		s00_axi_aclk	: in </a:t>
            </a:r>
            <a:r>
              <a:rPr lang="en-US" b="0" dirty="0" err="1"/>
              <a:t>std_logic</a:t>
            </a:r>
            <a:r>
              <a:rPr lang="en-US" b="0" dirty="0"/>
              <a:t>;</a:t>
            </a:r>
          </a:p>
          <a:p>
            <a:pPr marL="406400" lvl="1" indent="0">
              <a:buNone/>
            </a:pP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02" y="3078659"/>
            <a:ext cx="7929349" cy="333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69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Modifying </a:t>
            </a:r>
            <a:r>
              <a:rPr lang="en-US" dirty="0" smtClean="0"/>
              <a:t>My_Counter_IP_v1_0 top level file</a:t>
            </a:r>
          </a:p>
          <a:p>
            <a:pPr lvl="1"/>
            <a:r>
              <a:rPr lang="en-US" b="0" dirty="0"/>
              <a:t>Add a port for the LEDs in the my_counter_ip_v1_0_S00_AXI </a:t>
            </a:r>
            <a:r>
              <a:rPr lang="en-US" b="0" dirty="0" smtClean="0"/>
              <a:t>component declaration:</a:t>
            </a:r>
          </a:p>
          <a:p>
            <a:pPr marL="406400" lvl="1" indent="0">
              <a:buNone/>
            </a:pPr>
            <a:r>
              <a:rPr lang="en-US" b="0" dirty="0" smtClean="0"/>
              <a:t>	port </a:t>
            </a:r>
            <a:r>
              <a:rPr lang="en-US" b="0" dirty="0"/>
              <a:t>(</a:t>
            </a:r>
          </a:p>
          <a:p>
            <a:pPr marL="406400" lvl="1" indent="0">
              <a:buNone/>
            </a:pPr>
            <a:r>
              <a:rPr lang="en-US" dirty="0"/>
              <a:t>	</a:t>
            </a:r>
            <a:r>
              <a:rPr lang="en-US" dirty="0" smtClean="0"/>
              <a:t>	LED </a:t>
            </a:r>
            <a:r>
              <a:rPr lang="en-US" dirty="0"/>
              <a:t>: out </a:t>
            </a:r>
            <a:r>
              <a:rPr lang="en-US" dirty="0" err="1"/>
              <a:t>std_logic_vector</a:t>
            </a:r>
            <a:r>
              <a:rPr lang="en-US" dirty="0"/>
              <a:t>(7 </a:t>
            </a:r>
            <a:r>
              <a:rPr lang="en-US" dirty="0" err="1"/>
              <a:t>downto</a:t>
            </a:r>
            <a:r>
              <a:rPr lang="en-US" dirty="0"/>
              <a:t> 0); </a:t>
            </a:r>
          </a:p>
          <a:p>
            <a:pPr marL="406400" lvl="1" indent="0">
              <a:buNone/>
            </a:pPr>
            <a:r>
              <a:rPr lang="en-US" b="0" dirty="0"/>
              <a:t>		S_AXI_ACLK	: in </a:t>
            </a:r>
            <a:r>
              <a:rPr lang="en-US" b="0" dirty="0" err="1"/>
              <a:t>std_logic</a:t>
            </a:r>
            <a:r>
              <a:rPr lang="en-US" b="0" dirty="0"/>
              <a:t>;</a:t>
            </a:r>
          </a:p>
          <a:p>
            <a:pPr marL="406400" lvl="1" indent="0">
              <a:buNone/>
            </a:pP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68" y="4319551"/>
            <a:ext cx="7943866" cy="209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21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6. </a:t>
            </a:r>
            <a:r>
              <a:rPr lang="en-US" dirty="0"/>
              <a:t>Modifying </a:t>
            </a:r>
            <a:r>
              <a:rPr lang="en-US" dirty="0" smtClean="0"/>
              <a:t>My_Counter_IP_v1_0 top level file</a:t>
            </a:r>
          </a:p>
          <a:p>
            <a:pPr lvl="1"/>
            <a:r>
              <a:rPr lang="en-US" b="0" dirty="0"/>
              <a:t>Add a port </a:t>
            </a:r>
            <a:r>
              <a:rPr lang="en-US" b="0" dirty="0" smtClean="0"/>
              <a:t>map for </a:t>
            </a:r>
            <a:r>
              <a:rPr lang="en-US" b="0" dirty="0"/>
              <a:t>the LEDs in the my_counter_ip_v1_0_S00_AXI </a:t>
            </a:r>
            <a:r>
              <a:rPr lang="en-US" b="0" dirty="0" smtClean="0"/>
              <a:t>component instantiation:</a:t>
            </a:r>
          </a:p>
          <a:p>
            <a:pPr marL="406400" lvl="1" indent="0">
              <a:buNone/>
            </a:pPr>
            <a:r>
              <a:rPr lang="en-US" b="0" dirty="0" smtClean="0"/>
              <a:t>	port map </a:t>
            </a:r>
            <a:r>
              <a:rPr lang="en-US" b="0" dirty="0"/>
              <a:t>(</a:t>
            </a:r>
          </a:p>
          <a:p>
            <a:pPr marL="406400" lvl="1" indent="0">
              <a:buNone/>
            </a:pPr>
            <a:r>
              <a:rPr lang="en-US" dirty="0" smtClean="0"/>
              <a:t> </a:t>
            </a:r>
            <a:r>
              <a:rPr lang="en-US" dirty="0"/>
              <a:t>		LED =&gt; LED,		</a:t>
            </a:r>
          </a:p>
          <a:p>
            <a:pPr marL="406400" lvl="1" indent="0">
              <a:buNone/>
            </a:pPr>
            <a:r>
              <a:rPr lang="en-US" b="0" dirty="0"/>
              <a:t>		S_AXI_ACLK	=&gt; s00_axi_aclk,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66" y="3857646"/>
            <a:ext cx="8015519" cy="94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15" y="4746736"/>
            <a:ext cx="7843452" cy="166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26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 smtClean="0"/>
              <a:t>7. </a:t>
            </a:r>
            <a:r>
              <a:rPr lang="en-US" dirty="0"/>
              <a:t>Packaging the IP core</a:t>
            </a:r>
          </a:p>
          <a:p>
            <a:pPr lvl="1"/>
            <a:r>
              <a:rPr lang="en-US" b="0" dirty="0"/>
              <a:t>Now that we have written the core, it is time to package up the HDL to create a complete IP package.</a:t>
            </a:r>
          </a:p>
          <a:p>
            <a:pPr lvl="1"/>
            <a:r>
              <a:rPr lang="en-US" b="0" dirty="0" smtClean="0"/>
              <a:t>7.1</a:t>
            </a:r>
            <a:r>
              <a:rPr lang="en-US" b="0" dirty="0"/>
              <a:t>) Now click on </a:t>
            </a:r>
            <a:r>
              <a:rPr lang="en-US" dirty="0"/>
              <a:t>Package IP</a:t>
            </a:r>
            <a:r>
              <a:rPr lang="en-US" b="0" dirty="0"/>
              <a:t> in the Flow Navigator and you should see the Package IP tab. Select </a:t>
            </a:r>
            <a:r>
              <a:rPr lang="en-US" dirty="0"/>
              <a:t>Compatibility</a:t>
            </a:r>
            <a:r>
              <a:rPr lang="en-US" b="0" dirty="0"/>
              <a:t> and make sure “Artix7” </a:t>
            </a:r>
            <a:r>
              <a:rPr lang="en-US" b="0" dirty="0" smtClean="0"/>
              <a:t>are </a:t>
            </a:r>
            <a:r>
              <a:rPr lang="en-US" b="0" dirty="0"/>
              <a:t>present. If those are not there, you can add them by clicking the plus button. The Life Cycle does not matter at this point.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1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 </a:t>
            </a:r>
            <a:r>
              <a:rPr lang="en-US" b="0" dirty="0"/>
              <a:t>Packaging the IP </a:t>
            </a:r>
            <a:r>
              <a:rPr lang="en-US" b="0" dirty="0" smtClean="0"/>
              <a:t>core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540" y="2136015"/>
            <a:ext cx="5364921" cy="4286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370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7.2</a:t>
            </a:r>
            <a:r>
              <a:rPr lang="en-US" b="0" dirty="0"/>
              <a:t>) Select </a:t>
            </a:r>
            <a:r>
              <a:rPr lang="en-US" dirty="0"/>
              <a:t>Customization Parameters</a:t>
            </a:r>
            <a:r>
              <a:rPr lang="en-US" b="0" dirty="0"/>
              <a:t> and select the line for </a:t>
            </a:r>
            <a:r>
              <a:rPr lang="en-US" dirty="0"/>
              <a:t>Merge Changes from Customization Parameters </a:t>
            </a:r>
            <a:r>
              <a:rPr lang="en-US" dirty="0" smtClean="0"/>
              <a:t>Wizard</a:t>
            </a:r>
            <a:r>
              <a:rPr lang="en-US" b="0" dirty="0" smtClean="0"/>
              <a:t>. This will have the </a:t>
            </a:r>
            <a:r>
              <a:rPr lang="en-US" b="0" dirty="0" err="1" smtClean="0"/>
              <a:t>My_Counter_IP</a:t>
            </a:r>
            <a:r>
              <a:rPr lang="en-US" b="0" dirty="0" smtClean="0"/>
              <a:t> parameters from the top file.</a:t>
            </a:r>
            <a:r>
              <a:rPr lang="en-US" dirty="0"/>
              <a:t/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155476"/>
            <a:ext cx="7086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89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23752" y="1796897"/>
            <a:ext cx="4697837" cy="67876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" name="TextBox 7"/>
          <p:cNvSpPr txBox="1"/>
          <p:nvPr/>
        </p:nvSpPr>
        <p:spPr>
          <a:xfrm>
            <a:off x="2806995" y="1796897"/>
            <a:ext cx="32557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 smtClean="0"/>
              <a:t>axi_uartlite_0 </a:t>
            </a:r>
            <a:r>
              <a:rPr lang="en-US" sz="1800" b="1" dirty="0"/>
              <a:t>@ 40600000</a:t>
            </a:r>
            <a:endParaRPr lang="en-US" sz="4400" b="1" dirty="0"/>
          </a:p>
        </p:txBody>
      </p:sp>
      <p:cxnSp>
        <p:nvCxnSpPr>
          <p:cNvPr id="9" name="Straight Connector 8"/>
          <p:cNvCxnSpPr>
            <a:endCxn id="17" idx="1"/>
          </p:cNvCxnSpPr>
          <p:nvPr/>
        </p:nvCxnSpPr>
        <p:spPr>
          <a:xfrm>
            <a:off x="3628519" y="4143847"/>
            <a:ext cx="216756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38671" y="3832569"/>
            <a:ext cx="14389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S_AXI_ACLK</a:t>
            </a:r>
          </a:p>
        </p:txBody>
      </p:sp>
      <p:cxnSp>
        <p:nvCxnSpPr>
          <p:cNvPr id="11" name="Straight Connector 10"/>
          <p:cNvCxnSpPr>
            <a:endCxn id="18" idx="1"/>
          </p:cNvCxnSpPr>
          <p:nvPr/>
        </p:nvCxnSpPr>
        <p:spPr>
          <a:xfrm>
            <a:off x="3590419" y="4447709"/>
            <a:ext cx="2167567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7751" y="4136431"/>
            <a:ext cx="19574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S_AXI_ARESETN</a:t>
            </a:r>
          </a:p>
        </p:txBody>
      </p:sp>
      <p:cxnSp>
        <p:nvCxnSpPr>
          <p:cNvPr id="13" name="Straight Connector 12"/>
          <p:cNvCxnSpPr>
            <a:endCxn id="19" idx="1"/>
          </p:cNvCxnSpPr>
          <p:nvPr/>
        </p:nvCxnSpPr>
        <p:spPr>
          <a:xfrm flipV="1">
            <a:off x="3628519" y="4759796"/>
            <a:ext cx="2177093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38671" y="4448518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slv_reg1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796087" y="395918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757986" y="4263043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 </a:t>
            </a:r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5805612" y="4575130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ctrl</a:t>
            </a:r>
            <a:endParaRPr lang="en-US" sz="1800" dirty="0"/>
          </a:p>
        </p:txBody>
      </p:sp>
      <p:sp>
        <p:nvSpPr>
          <p:cNvPr id="21" name="Rounded Rectangle 20"/>
          <p:cNvSpPr/>
          <p:nvPr/>
        </p:nvSpPr>
        <p:spPr>
          <a:xfrm>
            <a:off x="183773" y="1594531"/>
            <a:ext cx="8003422" cy="4755435"/>
          </a:xfrm>
          <a:prstGeom prst="roundRect">
            <a:avLst>
              <a:gd name="adj" fmla="val 62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2" name="TextBox 21"/>
          <p:cNvSpPr txBox="1"/>
          <p:nvPr/>
        </p:nvSpPr>
        <p:spPr>
          <a:xfrm>
            <a:off x="178080" y="1609301"/>
            <a:ext cx="2400532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000" b="1" dirty="0" err="1" smtClean="0"/>
              <a:t>Artix</a:t>
            </a:r>
            <a:r>
              <a:rPr lang="en-US" sz="2000" b="1" dirty="0" smtClean="0"/>
              <a:t> 7 (design_1)</a:t>
            </a:r>
            <a:endParaRPr lang="en-US" sz="48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349288" y="2821246"/>
            <a:ext cx="1868328" cy="336854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" name="TextBox 23"/>
          <p:cNvSpPr txBox="1"/>
          <p:nvPr/>
        </p:nvSpPr>
        <p:spPr>
          <a:xfrm>
            <a:off x="589405" y="2836413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 smtClean="0"/>
              <a:t>MicroBlaze</a:t>
            </a:r>
            <a:endParaRPr lang="en-US" sz="44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33996" y="3242037"/>
            <a:ext cx="1490615" cy="193793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6" name="TextBox 25"/>
          <p:cNvSpPr txBox="1"/>
          <p:nvPr/>
        </p:nvSpPr>
        <p:spPr>
          <a:xfrm>
            <a:off x="531371" y="3242037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Lec18.c</a:t>
            </a:r>
            <a:endParaRPr lang="en-US" sz="44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2498963" y="2821246"/>
            <a:ext cx="5132825" cy="3368542"/>
          </a:xfrm>
          <a:prstGeom prst="roundRect">
            <a:avLst>
              <a:gd name="adj" fmla="val 95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2507263" y="2836413"/>
            <a:ext cx="54781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 smtClean="0"/>
              <a:t>my_counter_ip_v1_0.vhd </a:t>
            </a:r>
            <a:r>
              <a:rPr lang="en-US" sz="1800" b="1" dirty="0"/>
              <a:t>@ 0x44a00000</a:t>
            </a:r>
            <a:endParaRPr lang="en-US" sz="44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2723753" y="3242037"/>
            <a:ext cx="904766" cy="2778934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1" name="TextBox 30"/>
          <p:cNvSpPr txBox="1"/>
          <p:nvPr/>
        </p:nvSpPr>
        <p:spPr>
          <a:xfrm>
            <a:off x="2727689" y="3239689"/>
            <a:ext cx="90082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 smtClean="0"/>
              <a:t>axi_lite</a:t>
            </a:r>
            <a:endParaRPr lang="en-US" sz="44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014699" y="3239689"/>
            <a:ext cx="3406891" cy="2781282"/>
          </a:xfrm>
          <a:prstGeom prst="roundRect">
            <a:avLst>
              <a:gd name="adj" fmla="val 81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3" name="TextBox 32"/>
          <p:cNvSpPr txBox="1"/>
          <p:nvPr/>
        </p:nvSpPr>
        <p:spPr>
          <a:xfrm>
            <a:off x="4018937" y="3239689"/>
            <a:ext cx="3672046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/>
              <a:t>my_counter_ip_v1_0_S00_AXI.vhd</a:t>
            </a:r>
            <a:endParaRPr lang="en-US" sz="40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5805612" y="3730265"/>
            <a:ext cx="1490615" cy="1863315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5" name="TextBox 34"/>
          <p:cNvSpPr txBox="1"/>
          <p:nvPr/>
        </p:nvSpPr>
        <p:spPr>
          <a:xfrm>
            <a:off x="5783570" y="3728002"/>
            <a:ext cx="14932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Lec18.vhd</a:t>
            </a:r>
            <a:endParaRPr lang="en-US" sz="4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121473" y="473155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32</a:t>
            </a:r>
            <a:endParaRPr lang="en-US" sz="180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4471176" y="4615554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4" idx="1"/>
          </p:cNvCxnSpPr>
          <p:nvPr/>
        </p:nvCxnSpPr>
        <p:spPr>
          <a:xfrm flipV="1">
            <a:off x="3628519" y="5066944"/>
            <a:ext cx="2174745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36323" y="4755666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slv_reg0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5803264" y="488227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Q/D</a:t>
            </a:r>
            <a:endParaRPr lang="en-US" sz="1800" dirty="0"/>
          </a:p>
        </p:txBody>
      </p:sp>
      <p:sp>
        <p:nvSpPr>
          <p:cNvPr id="45" name="TextBox 44"/>
          <p:cNvSpPr txBox="1"/>
          <p:nvPr/>
        </p:nvSpPr>
        <p:spPr>
          <a:xfrm>
            <a:off x="4119125" y="503870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32</a:t>
            </a:r>
            <a:endParaRPr lang="en-US" sz="1800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4468828" y="4922702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246314" y="5755683"/>
            <a:ext cx="2779498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7772388" y="4263042"/>
            <a:ext cx="821493" cy="1926745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7327030" y="4957567"/>
            <a:ext cx="17203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 smtClean="0"/>
              <a:t>Lec18.xdc</a:t>
            </a:r>
            <a:endParaRPr lang="en-US" sz="4000" b="1" dirty="0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5246314" y="5090258"/>
            <a:ext cx="0" cy="66542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98597" y="570865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8</a:t>
            </a:r>
            <a:endParaRPr lang="en-US" sz="1800" dirty="0"/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5531337" y="561391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72388" y="5571017"/>
            <a:ext cx="8214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LED</a:t>
            </a:r>
            <a:endParaRPr lang="en-US" sz="1800" dirty="0"/>
          </a:p>
        </p:txBody>
      </p:sp>
      <p:cxnSp>
        <p:nvCxnSpPr>
          <p:cNvPr id="76" name="Straight Connector 75"/>
          <p:cNvCxnSpPr>
            <a:stCxn id="75" idx="3"/>
          </p:cNvCxnSpPr>
          <p:nvPr/>
        </p:nvCxnSpPr>
        <p:spPr>
          <a:xfrm>
            <a:off x="8593880" y="5755683"/>
            <a:ext cx="37999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527313" y="3930029"/>
            <a:ext cx="576930" cy="181588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400" dirty="0" smtClean="0"/>
              <a:t>T14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T15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T16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U16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V15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W16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W15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Y13</a:t>
            </a:r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7775926" y="1809230"/>
            <a:ext cx="821493" cy="2288104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7279374" y="2874509"/>
            <a:ext cx="13548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 smtClean="0"/>
              <a:t>Design_1.xdc</a:t>
            </a:r>
            <a:endParaRPr lang="en-US" sz="4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417932" y="1743169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AA19</a:t>
            </a:r>
          </a:p>
          <a:p>
            <a:pPr algn="r">
              <a:spcBef>
                <a:spcPts val="0"/>
              </a:spcBef>
            </a:pPr>
            <a:r>
              <a:rPr lang="en-US" sz="1400" dirty="0" smtClean="0"/>
              <a:t>V18</a:t>
            </a:r>
            <a:endParaRPr lang="en-US" sz="1400" dirty="0"/>
          </a:p>
        </p:txBody>
      </p:sp>
      <p:cxnSp>
        <p:nvCxnSpPr>
          <p:cNvPr id="85" name="Straight Connector 84"/>
          <p:cNvCxnSpPr>
            <a:stCxn id="88" idx="3"/>
            <a:endCxn id="86" idx="1"/>
          </p:cNvCxnSpPr>
          <p:nvPr/>
        </p:nvCxnSpPr>
        <p:spPr>
          <a:xfrm>
            <a:off x="7411689" y="1988145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773185" y="1803479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RX</a:t>
            </a:r>
            <a:endParaRPr lang="en-US" sz="1800" dirty="0"/>
          </a:p>
        </p:txBody>
      </p:sp>
      <p:sp>
        <p:nvSpPr>
          <p:cNvPr id="88" name="TextBox 87"/>
          <p:cNvSpPr txBox="1"/>
          <p:nvPr/>
        </p:nvSpPr>
        <p:spPr>
          <a:xfrm>
            <a:off x="6878289" y="1803479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RX</a:t>
            </a:r>
            <a:endParaRPr lang="en-US" sz="1800" dirty="0"/>
          </a:p>
        </p:txBody>
      </p:sp>
      <p:cxnSp>
        <p:nvCxnSpPr>
          <p:cNvPr id="92" name="Straight Connector 91"/>
          <p:cNvCxnSpPr>
            <a:stCxn id="94" idx="3"/>
            <a:endCxn id="93" idx="1"/>
          </p:cNvCxnSpPr>
          <p:nvPr/>
        </p:nvCxnSpPr>
        <p:spPr>
          <a:xfrm>
            <a:off x="7415227" y="2214976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776723" y="203031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TX</a:t>
            </a:r>
            <a:endParaRPr lang="en-US" sz="1800" dirty="0"/>
          </a:p>
        </p:txBody>
      </p:sp>
      <p:sp>
        <p:nvSpPr>
          <p:cNvPr id="94" name="TextBox 93"/>
          <p:cNvSpPr txBox="1"/>
          <p:nvPr/>
        </p:nvSpPr>
        <p:spPr>
          <a:xfrm>
            <a:off x="6881827" y="203031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TX</a:t>
            </a:r>
            <a:endParaRPr lang="en-US" sz="1800" dirty="0"/>
          </a:p>
        </p:txBody>
      </p:sp>
      <p:cxnSp>
        <p:nvCxnSpPr>
          <p:cNvPr id="95" name="Straight Connector 94"/>
          <p:cNvCxnSpPr>
            <a:stCxn id="86" idx="3"/>
          </p:cNvCxnSpPr>
          <p:nvPr/>
        </p:nvCxnSpPr>
        <p:spPr>
          <a:xfrm>
            <a:off x="8306585" y="1988145"/>
            <a:ext cx="767265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310123" y="2204205"/>
            <a:ext cx="763727" cy="13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2217615" y="4505517"/>
            <a:ext cx="506137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2356366" y="2136278"/>
            <a:ext cx="0" cy="2369240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7" idx="1"/>
          </p:cNvCxnSpPr>
          <p:nvPr/>
        </p:nvCxnSpPr>
        <p:spPr>
          <a:xfrm>
            <a:off x="2335100" y="2136277"/>
            <a:ext cx="388652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063814" y="342894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690983" y="3634506"/>
            <a:ext cx="9097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8600752" y="3608975"/>
            <a:ext cx="476636" cy="463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8600752" y="3819036"/>
            <a:ext cx="476636" cy="13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272608" y="3347365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R4</a:t>
            </a:r>
          </a:p>
          <a:p>
            <a:pPr algn="r">
              <a:spcBef>
                <a:spcPts val="0"/>
              </a:spcBef>
            </a:pPr>
            <a:r>
              <a:rPr lang="en-US" sz="1400" dirty="0"/>
              <a:t>G4</a:t>
            </a:r>
          </a:p>
        </p:txBody>
      </p:sp>
      <p:sp>
        <p:nvSpPr>
          <p:cNvPr id="6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5" name="Straight Connector 64"/>
          <p:cNvCxnSpPr>
            <a:endCxn id="66" idx="1"/>
          </p:cNvCxnSpPr>
          <p:nvPr/>
        </p:nvCxnSpPr>
        <p:spPr>
          <a:xfrm>
            <a:off x="3628518" y="5364640"/>
            <a:ext cx="218348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812001" y="5179974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roll</a:t>
            </a:r>
            <a:endParaRPr lang="en-US" sz="1800" dirty="0"/>
          </a:p>
        </p:txBody>
      </p:sp>
      <p:sp>
        <p:nvSpPr>
          <p:cNvPr id="72" name="TextBox 71"/>
          <p:cNvSpPr txBox="1"/>
          <p:nvPr/>
        </p:nvSpPr>
        <p:spPr>
          <a:xfrm>
            <a:off x="4338671" y="5058118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76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7.3</a:t>
            </a:r>
            <a:r>
              <a:rPr lang="en-US" b="0" dirty="0"/>
              <a:t>) Select </a:t>
            </a:r>
            <a:r>
              <a:rPr lang="en-US" dirty="0"/>
              <a:t>Customization GUI</a:t>
            </a:r>
            <a:r>
              <a:rPr lang="en-US" b="0" dirty="0"/>
              <a:t>. This is were we get to change our graphical </a:t>
            </a:r>
            <a:r>
              <a:rPr lang="en-US" b="0" dirty="0" smtClean="0"/>
              <a:t>interface.  No changes at this time.</a:t>
            </a:r>
            <a:endParaRPr lang="en-US" b="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29599"/>
            <a:ext cx="9144000" cy="471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79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7.4) </a:t>
            </a:r>
            <a:r>
              <a:rPr lang="en-US" b="0" dirty="0"/>
              <a:t>Now the core should be complete so select </a:t>
            </a:r>
            <a:r>
              <a:rPr lang="en-US" dirty="0"/>
              <a:t>Review and Package</a:t>
            </a:r>
            <a:r>
              <a:rPr lang="en-US" b="0" dirty="0"/>
              <a:t> and click the </a:t>
            </a:r>
            <a:r>
              <a:rPr lang="en-US" dirty="0"/>
              <a:t>Re-package IP</a:t>
            </a:r>
            <a:r>
              <a:rPr lang="en-US" b="0" dirty="0"/>
              <a:t> button.</a:t>
            </a:r>
            <a:r>
              <a:rPr lang="en-US" dirty="0"/>
              <a:t/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8" y="2378231"/>
            <a:ext cx="7888405" cy="405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4367284" y="6127844"/>
            <a:ext cx="1869744" cy="290013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5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7.5) </a:t>
            </a:r>
            <a:r>
              <a:rPr lang="en-US" b="0" dirty="0"/>
              <a:t>A popup will ask if you want to close the project, Select </a:t>
            </a:r>
            <a:r>
              <a:rPr lang="en-US" dirty="0"/>
              <a:t>Yes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39" y="2852382"/>
            <a:ext cx="7633922" cy="257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3179930" y="4681182"/>
            <a:ext cx="1624082" cy="515196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4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8. Add Custom IP to your design</a:t>
            </a:r>
          </a:p>
          <a:p>
            <a:pPr lvl="1"/>
            <a:r>
              <a:rPr lang="en-US" b="0" dirty="0" smtClean="0"/>
              <a:t>8.1</a:t>
            </a:r>
            <a:r>
              <a:rPr lang="en-US" b="0" dirty="0"/>
              <a:t>) In the project manager page of the original window, click </a:t>
            </a:r>
            <a:r>
              <a:rPr lang="en-US" dirty="0" smtClean="0"/>
              <a:t>Open Block </a:t>
            </a:r>
            <a:r>
              <a:rPr lang="en-US" dirty="0"/>
              <a:t>Design</a:t>
            </a:r>
            <a:r>
              <a:rPr lang="en-US" b="0" dirty="0"/>
              <a:t>. This adds a block design to the project</a:t>
            </a:r>
            <a:r>
              <a:rPr lang="en-US" b="0" dirty="0" smtClean="0"/>
              <a:t>.</a:t>
            </a:r>
          </a:p>
          <a:p>
            <a:pPr lvl="1"/>
            <a:r>
              <a:rPr lang="en-US" b="0" dirty="0" smtClean="0"/>
              <a:t>8.2) Use the  </a:t>
            </a:r>
            <a:r>
              <a:rPr lang="en-US" dirty="0" smtClean="0"/>
              <a:t>Add IP</a:t>
            </a:r>
            <a:r>
              <a:rPr lang="en-US" b="0" dirty="0" smtClean="0"/>
              <a:t>      button to add our </a:t>
            </a:r>
            <a:r>
              <a:rPr lang="en-US" dirty="0" err="1" smtClean="0"/>
              <a:t>Lec</a:t>
            </a:r>
            <a:r>
              <a:rPr lang="en-US" dirty="0" smtClean="0"/>
              <a:t> 10 Counter IP Core</a:t>
            </a:r>
            <a:r>
              <a:rPr lang="en-US" b="0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5362" name="Picture 2" descr="https://reference.digilentinc.com/_media/genesys2/addi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829" y="3039082"/>
            <a:ext cx="330864" cy="36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081" y="4090376"/>
            <a:ext cx="2488157" cy="276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961" y="4598656"/>
            <a:ext cx="27432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1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8. Add Custom IP to your design</a:t>
            </a:r>
          </a:p>
          <a:p>
            <a:pPr lvl="1"/>
            <a:r>
              <a:rPr lang="en-US" b="0" dirty="0" smtClean="0"/>
              <a:t>8.3) Right click on LEDs and select </a:t>
            </a:r>
            <a:r>
              <a:rPr lang="en-US" dirty="0" smtClean="0"/>
              <a:t>Make External</a:t>
            </a:r>
            <a:r>
              <a:rPr lang="en-US" b="0" dirty="0"/>
              <a:t> </a:t>
            </a:r>
            <a:r>
              <a:rPr lang="en-US" b="0" dirty="0" smtClean="0"/>
              <a:t>and then run Connection Automation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8674" name="Picture 2" descr="https://reference.digilentinc.com/_media/reference/programmable-logic/zedboard-getting-started-with-zynq/image_15.jpg?w=600&amp;tok=92c5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733776"/>
            <a:ext cx="57150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97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8. Add Custom IP to your design</a:t>
            </a:r>
          </a:p>
          <a:p>
            <a:pPr lvl="1"/>
            <a:r>
              <a:rPr lang="en-US" b="0" dirty="0" smtClean="0"/>
              <a:t>8.4) </a:t>
            </a:r>
            <a:r>
              <a:rPr lang="en-US" b="0" dirty="0"/>
              <a:t>The MIG block should read </a:t>
            </a:r>
            <a:r>
              <a:rPr lang="en-US" dirty="0" smtClean="0"/>
              <a:t>my_counter_ip_0</a:t>
            </a:r>
            <a:r>
              <a:rPr lang="en-US" b="0" dirty="0"/>
              <a:t>. Place your cursor on this symbol </a:t>
            </a:r>
            <a:r>
              <a:rPr lang="en-US" dirty="0"/>
              <a:t>||</a:t>
            </a:r>
            <a:r>
              <a:rPr lang="en-US" b="0" dirty="0"/>
              <a:t> next to the </a:t>
            </a:r>
            <a:r>
              <a:rPr lang="en-US" dirty="0" smtClean="0"/>
              <a:t>LED[7:0]</a:t>
            </a:r>
            <a:r>
              <a:rPr lang="en-US" b="0" dirty="0"/>
              <a:t> port name. Your cursor will change to look like a pencil. Right click here and in the drop down list select </a:t>
            </a:r>
            <a:r>
              <a:rPr lang="en-US" dirty="0"/>
              <a:t>Make External</a:t>
            </a:r>
            <a:r>
              <a:rPr lang="en-US" b="0" dirty="0"/>
              <a:t> or left click on </a:t>
            </a:r>
            <a:r>
              <a:rPr lang="en-US" dirty="0"/>
              <a:t>||</a:t>
            </a:r>
            <a:r>
              <a:rPr lang="en-US" b="0" dirty="0"/>
              <a:t> and use the keyboard shortcut, </a:t>
            </a:r>
            <a:r>
              <a:rPr lang="en-US" b="0" i="1" dirty="0"/>
              <a:t>“</a:t>
            </a:r>
            <a:r>
              <a:rPr lang="en-US" b="0" i="1" dirty="0" err="1"/>
              <a:t>Ctrl+t</a:t>
            </a:r>
            <a:r>
              <a:rPr lang="en-US" b="0" i="1" dirty="0"/>
              <a:t>”</a:t>
            </a:r>
            <a:r>
              <a:rPr lang="en-US" b="0" dirty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685" y="4530416"/>
            <a:ext cx="31908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80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8. Add Custom IP to your design</a:t>
            </a:r>
          </a:p>
          <a:p>
            <a:pPr lvl="1"/>
            <a:r>
              <a:rPr lang="en-US" b="0" dirty="0" smtClean="0"/>
              <a:t>8.5) Your custom IP should now be connected.  Now you need to add a constraints file to add the LED net to the pins on the </a:t>
            </a:r>
            <a:r>
              <a:rPr lang="en-US" b="0" dirty="0" err="1" smtClean="0"/>
              <a:t>Artix</a:t>
            </a:r>
            <a:r>
              <a:rPr lang="en-US" b="0" dirty="0" smtClean="0"/>
              <a:t> 7 chip by adding the following lines to the Lec18.xdc file.</a:t>
            </a:r>
          </a:p>
          <a:p>
            <a:pPr marL="0" lvl="1" indent="0">
              <a:buNone/>
            </a:pPr>
            <a:r>
              <a:rPr lang="en-US" sz="1000" dirty="0"/>
              <a:t>## LEDs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T14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LED[0] }]; #IO_L15P_T2_DQS_13 </a:t>
            </a:r>
            <a:r>
              <a:rPr lang="en-US" sz="1000" dirty="0" err="1"/>
              <a:t>Sch</a:t>
            </a:r>
            <a:r>
              <a:rPr lang="en-US" sz="1000" dirty="0"/>
              <a:t>=led[0]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T15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LED[1] }]; #IO_L15N_T2_DQS_13 </a:t>
            </a:r>
            <a:r>
              <a:rPr lang="en-US" sz="1000" dirty="0" err="1"/>
              <a:t>Sch</a:t>
            </a:r>
            <a:r>
              <a:rPr lang="en-US" sz="1000" dirty="0"/>
              <a:t>=led[1]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T16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LED[2] }]; #IO_L17P_T2_13 </a:t>
            </a:r>
            <a:r>
              <a:rPr lang="en-US" sz="1000" dirty="0" err="1"/>
              <a:t>Sch</a:t>
            </a:r>
            <a:r>
              <a:rPr lang="en-US" sz="1000" dirty="0"/>
              <a:t>=led[2]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U16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LED[3] }]; #IO_L17N_T2_13 </a:t>
            </a:r>
            <a:r>
              <a:rPr lang="en-US" sz="1000" dirty="0" err="1"/>
              <a:t>Sch</a:t>
            </a:r>
            <a:r>
              <a:rPr lang="en-US" sz="1000" dirty="0"/>
              <a:t>=led[3]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V15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LED[4] }]; #IO_L14N_T2_SRCC_13 </a:t>
            </a:r>
            <a:r>
              <a:rPr lang="en-US" sz="1000" dirty="0" err="1"/>
              <a:t>Sch</a:t>
            </a:r>
            <a:r>
              <a:rPr lang="en-US" sz="1000" dirty="0"/>
              <a:t>=led[4]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W16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LED[5] }]; #IO_L16N_T2_13 </a:t>
            </a:r>
            <a:r>
              <a:rPr lang="en-US" sz="1000" dirty="0" err="1"/>
              <a:t>Sch</a:t>
            </a:r>
            <a:r>
              <a:rPr lang="en-US" sz="1000" dirty="0"/>
              <a:t>=led[5]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W15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LED[6] }]; #IO_L16P_T2_13 </a:t>
            </a:r>
            <a:r>
              <a:rPr lang="en-US" sz="1000" dirty="0" err="1"/>
              <a:t>Sch</a:t>
            </a:r>
            <a:r>
              <a:rPr lang="en-US" sz="1000" dirty="0"/>
              <a:t>=led[6]</a:t>
            </a:r>
          </a:p>
          <a:p>
            <a:pPr marL="0" lvl="1" indent="0">
              <a:buNone/>
            </a:pPr>
            <a:r>
              <a:rPr lang="en-US" sz="1000" dirty="0" err="1"/>
              <a:t>set_property</a:t>
            </a:r>
            <a:r>
              <a:rPr lang="en-US" sz="1000" dirty="0"/>
              <a:t> -</a:t>
            </a:r>
            <a:r>
              <a:rPr lang="en-US" sz="1000" dirty="0" err="1"/>
              <a:t>dict</a:t>
            </a:r>
            <a:r>
              <a:rPr lang="en-US" sz="1000" dirty="0"/>
              <a:t> { PACKAGE_PIN Y13   IOSTANDARD LVCMOS25 } [</a:t>
            </a:r>
            <a:r>
              <a:rPr lang="en-US" sz="1000" dirty="0" err="1"/>
              <a:t>get_ports</a:t>
            </a:r>
            <a:r>
              <a:rPr lang="en-US" sz="1000" dirty="0"/>
              <a:t> { LED[7] }]; #IO_L5P_T0_13 </a:t>
            </a:r>
            <a:r>
              <a:rPr lang="en-US" sz="1000" dirty="0" err="1"/>
              <a:t>Sch</a:t>
            </a:r>
            <a:r>
              <a:rPr lang="en-US" sz="1000" dirty="0"/>
              <a:t>=led[7]</a:t>
            </a:r>
          </a:p>
          <a:p>
            <a:pPr marL="406400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b="0" dirty="0" smtClean="0"/>
          </a:p>
          <a:p>
            <a:pPr marL="0" indent="0">
              <a:buNone/>
            </a:pPr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02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0" y="1473958"/>
            <a:ext cx="9045195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04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Custom </a:t>
            </a:r>
            <a:r>
              <a:rPr lang="en-US" dirty="0"/>
              <a:t>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Right click on custom IP and click </a:t>
            </a:r>
            <a:r>
              <a:rPr lang="en-US" dirty="0" smtClean="0"/>
              <a:t>Edit in IP Packager</a:t>
            </a:r>
            <a:r>
              <a:rPr lang="en-US" b="0" dirty="0" smtClean="0"/>
              <a:t> if you want to modify!  Otherwise skip to validate design.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41" t="16206" b="31290"/>
          <a:stretch/>
        </p:blipFill>
        <p:spPr bwMode="auto">
          <a:xfrm>
            <a:off x="741049" y="2347676"/>
            <a:ext cx="7661903" cy="406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5167587" y="5524074"/>
            <a:ext cx="1315100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031" y="2626910"/>
            <a:ext cx="57435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/>
          <p:cNvSpPr/>
          <p:nvPr/>
        </p:nvSpPr>
        <p:spPr bwMode="auto">
          <a:xfrm>
            <a:off x="5524703" y="4293799"/>
            <a:ext cx="1315100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rgbClr val="FF0000"/>
                </a:solidFill>
                <a:latin typeface="Arial" charset="0"/>
              </a:rPr>
              <a:t>2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88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Now that you updated the </a:t>
            </a:r>
            <a:r>
              <a:rPr lang="en-US" b="0" dirty="0"/>
              <a:t>core </a:t>
            </a:r>
            <a:r>
              <a:rPr lang="en-US" b="0" dirty="0" smtClean="0"/>
              <a:t>you need to re-select</a:t>
            </a:r>
            <a:r>
              <a:rPr lang="en-US" b="0" dirty="0"/>
              <a:t> </a:t>
            </a:r>
            <a:r>
              <a:rPr lang="en-US" dirty="0"/>
              <a:t>Review and Package</a:t>
            </a:r>
            <a:r>
              <a:rPr lang="en-US" b="0" dirty="0"/>
              <a:t> and click the </a:t>
            </a:r>
            <a:r>
              <a:rPr lang="en-US" dirty="0"/>
              <a:t>Re-package IP</a:t>
            </a:r>
            <a:r>
              <a:rPr lang="en-US" b="0" dirty="0"/>
              <a:t> button.</a:t>
            </a:r>
            <a:r>
              <a:rPr lang="en-US" dirty="0"/>
              <a:t/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8" y="2378231"/>
            <a:ext cx="7888405" cy="405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 bwMode="auto">
          <a:xfrm>
            <a:off x="4367284" y="6127844"/>
            <a:ext cx="1869744" cy="290013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26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723752" y="1796897"/>
            <a:ext cx="4697837" cy="67876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" name="TextBox 7"/>
          <p:cNvSpPr txBox="1"/>
          <p:nvPr/>
        </p:nvSpPr>
        <p:spPr>
          <a:xfrm>
            <a:off x="2806995" y="1796897"/>
            <a:ext cx="32557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 smtClean="0"/>
              <a:t>axi_uartlite_0 </a:t>
            </a:r>
            <a:r>
              <a:rPr lang="en-US" sz="1800" b="1" dirty="0"/>
              <a:t>@ 40600000</a:t>
            </a:r>
            <a:endParaRPr lang="en-US" sz="4400" b="1" dirty="0"/>
          </a:p>
        </p:txBody>
      </p:sp>
      <p:cxnSp>
        <p:nvCxnSpPr>
          <p:cNvPr id="9" name="Straight Connector 8"/>
          <p:cNvCxnSpPr>
            <a:endCxn id="17" idx="1"/>
          </p:cNvCxnSpPr>
          <p:nvPr/>
        </p:nvCxnSpPr>
        <p:spPr>
          <a:xfrm>
            <a:off x="3628519" y="4143847"/>
            <a:ext cx="216756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38671" y="3832569"/>
            <a:ext cx="14389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S_AXI_ACLK</a:t>
            </a:r>
          </a:p>
        </p:txBody>
      </p:sp>
      <p:cxnSp>
        <p:nvCxnSpPr>
          <p:cNvPr id="11" name="Straight Connector 10"/>
          <p:cNvCxnSpPr>
            <a:endCxn id="18" idx="1"/>
          </p:cNvCxnSpPr>
          <p:nvPr/>
        </p:nvCxnSpPr>
        <p:spPr>
          <a:xfrm>
            <a:off x="3587575" y="4447709"/>
            <a:ext cx="2167567" cy="0"/>
          </a:xfrm>
          <a:prstGeom prst="line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7751" y="4136431"/>
            <a:ext cx="19574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/>
              <a:t>S_AXI_ARESETN</a:t>
            </a:r>
          </a:p>
        </p:txBody>
      </p:sp>
      <p:cxnSp>
        <p:nvCxnSpPr>
          <p:cNvPr id="13" name="Straight Connector 12"/>
          <p:cNvCxnSpPr>
            <a:endCxn id="19" idx="1"/>
          </p:cNvCxnSpPr>
          <p:nvPr/>
        </p:nvCxnSpPr>
        <p:spPr>
          <a:xfrm flipV="1">
            <a:off x="3628519" y="4759796"/>
            <a:ext cx="2177093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38671" y="4448518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slv_reg1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796087" y="395918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8" name="TextBox 17"/>
          <p:cNvSpPr txBox="1"/>
          <p:nvPr/>
        </p:nvSpPr>
        <p:spPr>
          <a:xfrm>
            <a:off x="5755142" y="4263043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 </a:t>
            </a:r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5805612" y="4575130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ctrl</a:t>
            </a:r>
            <a:endParaRPr lang="en-US" sz="1800" dirty="0"/>
          </a:p>
        </p:txBody>
      </p:sp>
      <p:sp>
        <p:nvSpPr>
          <p:cNvPr id="21" name="Rounded Rectangle 20"/>
          <p:cNvSpPr/>
          <p:nvPr/>
        </p:nvSpPr>
        <p:spPr>
          <a:xfrm>
            <a:off x="183773" y="1594531"/>
            <a:ext cx="8003422" cy="4755435"/>
          </a:xfrm>
          <a:prstGeom prst="roundRect">
            <a:avLst>
              <a:gd name="adj" fmla="val 62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2" name="TextBox 21"/>
          <p:cNvSpPr txBox="1"/>
          <p:nvPr/>
        </p:nvSpPr>
        <p:spPr>
          <a:xfrm>
            <a:off x="178080" y="1609301"/>
            <a:ext cx="2400532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000" b="1" dirty="0" err="1" smtClean="0"/>
              <a:t>Artix</a:t>
            </a:r>
            <a:r>
              <a:rPr lang="en-US" sz="2000" b="1" dirty="0" smtClean="0"/>
              <a:t> 7 (design_1)</a:t>
            </a:r>
            <a:endParaRPr lang="en-US" sz="48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349288" y="2821246"/>
            <a:ext cx="1868328" cy="336854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" name="TextBox 23"/>
          <p:cNvSpPr txBox="1"/>
          <p:nvPr/>
        </p:nvSpPr>
        <p:spPr>
          <a:xfrm>
            <a:off x="589405" y="2836413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 smtClean="0"/>
              <a:t>MicroBlaze</a:t>
            </a:r>
            <a:endParaRPr lang="en-US" sz="44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533996" y="3242036"/>
            <a:ext cx="1490615" cy="1937937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7" name="Rounded Rectangle 26"/>
          <p:cNvSpPr/>
          <p:nvPr/>
        </p:nvSpPr>
        <p:spPr>
          <a:xfrm>
            <a:off x="2498963" y="2821246"/>
            <a:ext cx="5132825" cy="3368542"/>
          </a:xfrm>
          <a:prstGeom prst="roundRect">
            <a:avLst>
              <a:gd name="adj" fmla="val 956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2507263" y="2836413"/>
            <a:ext cx="54781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b="1" dirty="0" smtClean="0"/>
              <a:t>my_counter_ip_v2_0.vhd </a:t>
            </a:r>
            <a:r>
              <a:rPr lang="en-US" sz="1800" b="1" dirty="0"/>
              <a:t>@ 0x44a00000</a:t>
            </a:r>
            <a:endParaRPr lang="en-US" sz="4400" b="1" dirty="0"/>
          </a:p>
        </p:txBody>
      </p:sp>
      <p:sp>
        <p:nvSpPr>
          <p:cNvPr id="32" name="Rounded Rectangle 31"/>
          <p:cNvSpPr/>
          <p:nvPr/>
        </p:nvSpPr>
        <p:spPr>
          <a:xfrm>
            <a:off x="4014699" y="3239689"/>
            <a:ext cx="3406891" cy="2781282"/>
          </a:xfrm>
          <a:prstGeom prst="roundRect">
            <a:avLst>
              <a:gd name="adj" fmla="val 81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3" name="TextBox 32"/>
          <p:cNvSpPr txBox="1"/>
          <p:nvPr/>
        </p:nvSpPr>
        <p:spPr>
          <a:xfrm>
            <a:off x="4018937" y="3239689"/>
            <a:ext cx="3672046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600" b="1" dirty="0" smtClean="0"/>
              <a:t>my_counter_ip_v2_0_S00_AXI.vhd</a:t>
            </a:r>
            <a:endParaRPr lang="en-US" sz="4000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5805612" y="3730265"/>
            <a:ext cx="1490615" cy="1863315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5" name="TextBox 34"/>
          <p:cNvSpPr txBox="1"/>
          <p:nvPr/>
        </p:nvSpPr>
        <p:spPr>
          <a:xfrm>
            <a:off x="5783570" y="3728002"/>
            <a:ext cx="14932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Lec18.vhd</a:t>
            </a:r>
            <a:endParaRPr lang="en-US" sz="4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121473" y="473155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32</a:t>
            </a:r>
            <a:endParaRPr lang="en-US" sz="180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4471176" y="4615554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4" idx="1"/>
          </p:cNvCxnSpPr>
          <p:nvPr/>
        </p:nvCxnSpPr>
        <p:spPr>
          <a:xfrm flipV="1">
            <a:off x="3628519" y="5066944"/>
            <a:ext cx="2174745" cy="815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36323" y="4755666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slv_reg0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5803264" y="488227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Q/D</a:t>
            </a:r>
            <a:endParaRPr lang="en-US" sz="1800" dirty="0"/>
          </a:p>
        </p:txBody>
      </p:sp>
      <p:sp>
        <p:nvSpPr>
          <p:cNvPr id="45" name="TextBox 44"/>
          <p:cNvSpPr txBox="1"/>
          <p:nvPr/>
        </p:nvSpPr>
        <p:spPr>
          <a:xfrm>
            <a:off x="4119125" y="503870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32</a:t>
            </a:r>
            <a:endParaRPr lang="en-US" sz="1800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4468828" y="4922702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246314" y="5755683"/>
            <a:ext cx="2779498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7772388" y="4263042"/>
            <a:ext cx="821493" cy="1926745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7327030" y="4957567"/>
            <a:ext cx="172033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 smtClean="0"/>
              <a:t>Lec18.xdc</a:t>
            </a:r>
            <a:endParaRPr lang="en-US" sz="4000" b="1" dirty="0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5246314" y="5090258"/>
            <a:ext cx="0" cy="66542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98597" y="570865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8</a:t>
            </a:r>
            <a:endParaRPr lang="en-US" sz="1800" dirty="0"/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5531337" y="561391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772388" y="5571017"/>
            <a:ext cx="8214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LED</a:t>
            </a:r>
            <a:endParaRPr lang="en-US" sz="1800" dirty="0"/>
          </a:p>
        </p:txBody>
      </p:sp>
      <p:cxnSp>
        <p:nvCxnSpPr>
          <p:cNvPr id="76" name="Straight Connector 75"/>
          <p:cNvCxnSpPr>
            <a:stCxn id="75" idx="3"/>
          </p:cNvCxnSpPr>
          <p:nvPr/>
        </p:nvCxnSpPr>
        <p:spPr>
          <a:xfrm>
            <a:off x="8593880" y="5755683"/>
            <a:ext cx="379999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527313" y="3930029"/>
            <a:ext cx="576930" cy="181588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400" dirty="0" smtClean="0"/>
              <a:t>T14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T15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T16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U16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V15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W16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W15</a:t>
            </a:r>
          </a:p>
          <a:p>
            <a:pPr algn="ctr">
              <a:spcBef>
                <a:spcPts val="0"/>
              </a:spcBef>
            </a:pPr>
            <a:r>
              <a:rPr lang="en-US" sz="1400" dirty="0" smtClean="0"/>
              <a:t>Y13</a:t>
            </a:r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7775926" y="1809230"/>
            <a:ext cx="821493" cy="2288104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7279374" y="2874509"/>
            <a:ext cx="1354867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 smtClean="0"/>
              <a:t>Design_1.xdc</a:t>
            </a:r>
            <a:endParaRPr lang="en-US" sz="4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8417932" y="1743169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AA19</a:t>
            </a:r>
          </a:p>
          <a:p>
            <a:pPr algn="r">
              <a:spcBef>
                <a:spcPts val="0"/>
              </a:spcBef>
            </a:pPr>
            <a:r>
              <a:rPr lang="en-US" sz="1400" dirty="0" smtClean="0"/>
              <a:t>V18</a:t>
            </a:r>
            <a:endParaRPr lang="en-US" sz="1400" dirty="0"/>
          </a:p>
        </p:txBody>
      </p:sp>
      <p:cxnSp>
        <p:nvCxnSpPr>
          <p:cNvPr id="85" name="Straight Connector 84"/>
          <p:cNvCxnSpPr>
            <a:stCxn id="88" idx="3"/>
            <a:endCxn id="86" idx="1"/>
          </p:cNvCxnSpPr>
          <p:nvPr/>
        </p:nvCxnSpPr>
        <p:spPr>
          <a:xfrm>
            <a:off x="7411689" y="1988145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773185" y="1803479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RX</a:t>
            </a:r>
            <a:endParaRPr lang="en-US" sz="1800" dirty="0"/>
          </a:p>
        </p:txBody>
      </p:sp>
      <p:sp>
        <p:nvSpPr>
          <p:cNvPr id="88" name="TextBox 87"/>
          <p:cNvSpPr txBox="1"/>
          <p:nvPr/>
        </p:nvSpPr>
        <p:spPr>
          <a:xfrm>
            <a:off x="6878289" y="1803479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RX</a:t>
            </a:r>
            <a:endParaRPr lang="en-US" sz="1800" dirty="0"/>
          </a:p>
        </p:txBody>
      </p:sp>
      <p:cxnSp>
        <p:nvCxnSpPr>
          <p:cNvPr id="92" name="Straight Connector 91"/>
          <p:cNvCxnSpPr>
            <a:stCxn id="94" idx="3"/>
            <a:endCxn id="93" idx="1"/>
          </p:cNvCxnSpPr>
          <p:nvPr/>
        </p:nvCxnSpPr>
        <p:spPr>
          <a:xfrm>
            <a:off x="7415227" y="2214976"/>
            <a:ext cx="36149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7776723" y="203031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TX</a:t>
            </a:r>
            <a:endParaRPr lang="en-US" sz="1800" dirty="0"/>
          </a:p>
        </p:txBody>
      </p:sp>
      <p:sp>
        <p:nvSpPr>
          <p:cNvPr id="94" name="TextBox 93"/>
          <p:cNvSpPr txBox="1"/>
          <p:nvPr/>
        </p:nvSpPr>
        <p:spPr>
          <a:xfrm>
            <a:off x="6881827" y="203031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TX</a:t>
            </a:r>
            <a:endParaRPr lang="en-US" sz="1800" dirty="0"/>
          </a:p>
        </p:txBody>
      </p:sp>
      <p:cxnSp>
        <p:nvCxnSpPr>
          <p:cNvPr id="95" name="Straight Connector 94"/>
          <p:cNvCxnSpPr>
            <a:stCxn id="86" idx="3"/>
          </p:cNvCxnSpPr>
          <p:nvPr/>
        </p:nvCxnSpPr>
        <p:spPr>
          <a:xfrm>
            <a:off x="8306585" y="1988145"/>
            <a:ext cx="767265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V="1">
            <a:off x="8310123" y="2204205"/>
            <a:ext cx="763727" cy="13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2356366" y="2136278"/>
            <a:ext cx="0" cy="2369240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endCxn id="7" idx="1"/>
          </p:cNvCxnSpPr>
          <p:nvPr/>
        </p:nvCxnSpPr>
        <p:spPr>
          <a:xfrm>
            <a:off x="2335100" y="2136277"/>
            <a:ext cx="388652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063814" y="342894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690983" y="3634506"/>
            <a:ext cx="9097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8600752" y="3608975"/>
            <a:ext cx="476636" cy="4633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8600752" y="3819036"/>
            <a:ext cx="476636" cy="136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272608" y="3347365"/>
            <a:ext cx="74301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>
              <a:spcBef>
                <a:spcPts val="0"/>
              </a:spcBef>
            </a:pPr>
            <a:r>
              <a:rPr lang="en-US" sz="1400" dirty="0" smtClean="0"/>
              <a:t>R4</a:t>
            </a:r>
          </a:p>
          <a:p>
            <a:pPr algn="r">
              <a:spcBef>
                <a:spcPts val="0"/>
              </a:spcBef>
            </a:pPr>
            <a:r>
              <a:rPr lang="en-US" sz="1400" dirty="0"/>
              <a:t>G4</a:t>
            </a:r>
          </a:p>
        </p:txBody>
      </p:sp>
      <p:sp>
        <p:nvSpPr>
          <p:cNvPr id="6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65" name="Straight Connector 64"/>
          <p:cNvCxnSpPr>
            <a:endCxn id="66" idx="1"/>
          </p:cNvCxnSpPr>
          <p:nvPr/>
        </p:nvCxnSpPr>
        <p:spPr>
          <a:xfrm>
            <a:off x="2217615" y="5364640"/>
            <a:ext cx="3594386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812001" y="5179974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roll</a:t>
            </a:r>
            <a:endParaRPr lang="en-US" sz="1800" dirty="0"/>
          </a:p>
        </p:txBody>
      </p:sp>
      <p:sp>
        <p:nvSpPr>
          <p:cNvPr id="30" name="Rounded Rectangle 29"/>
          <p:cNvSpPr/>
          <p:nvPr/>
        </p:nvSpPr>
        <p:spPr>
          <a:xfrm>
            <a:off x="2723753" y="3242037"/>
            <a:ext cx="904766" cy="2778934"/>
          </a:xfrm>
          <a:prstGeom prst="roundRect">
            <a:avLst>
              <a:gd name="adj" fmla="val 13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cxnSp>
        <p:nvCxnSpPr>
          <p:cNvPr id="69" name="Straight Connector 68"/>
          <p:cNvCxnSpPr/>
          <p:nvPr/>
        </p:nvCxnSpPr>
        <p:spPr>
          <a:xfrm>
            <a:off x="2727689" y="5364640"/>
            <a:ext cx="90083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211111" y="5179974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Interrupt</a:t>
            </a:r>
            <a:endParaRPr lang="en-US" sz="1800" dirty="0"/>
          </a:p>
        </p:txBody>
      </p:sp>
      <p:sp>
        <p:nvSpPr>
          <p:cNvPr id="72" name="TextBox 71"/>
          <p:cNvSpPr txBox="1"/>
          <p:nvPr/>
        </p:nvSpPr>
        <p:spPr>
          <a:xfrm>
            <a:off x="780056" y="4705770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myISR</a:t>
            </a:r>
            <a:r>
              <a:rPr lang="en-US" sz="1800" dirty="0" smtClean="0"/>
              <a:t>()</a:t>
            </a:r>
            <a:endParaRPr lang="en-US" sz="1800" dirty="0"/>
          </a:p>
        </p:txBody>
      </p:sp>
      <p:sp>
        <p:nvSpPr>
          <p:cNvPr id="77" name="TextBox 76"/>
          <p:cNvSpPr txBox="1"/>
          <p:nvPr/>
        </p:nvSpPr>
        <p:spPr>
          <a:xfrm>
            <a:off x="780056" y="4417740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main()</a:t>
            </a:r>
            <a:endParaRPr lang="en-US" sz="1800" dirty="0"/>
          </a:p>
        </p:txBody>
      </p:sp>
      <p:sp>
        <p:nvSpPr>
          <p:cNvPr id="78" name="TextBox 77"/>
          <p:cNvSpPr txBox="1"/>
          <p:nvPr/>
        </p:nvSpPr>
        <p:spPr>
          <a:xfrm>
            <a:off x="4325023" y="5058118"/>
            <a:ext cx="1446034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600" dirty="0" smtClean="0"/>
              <a:t>slv_reg2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531371" y="3242037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Lec19.c</a:t>
            </a:r>
            <a:endParaRPr lang="en-US" sz="4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727689" y="3239689"/>
            <a:ext cx="90082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 smtClean="0"/>
              <a:t>axi_lite</a:t>
            </a:r>
            <a:endParaRPr lang="en-US" sz="4400" b="1" dirty="0"/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2217615" y="4505517"/>
            <a:ext cx="506137" cy="1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8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1" grpId="0"/>
      <p:bldP spid="72" grpId="0"/>
      <p:bldP spid="7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Custom </a:t>
            </a:r>
            <a:r>
              <a:rPr lang="en-US" dirty="0"/>
              <a:t>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Refresh IP Catalog, Upgrade IP and then Re-Generate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3279"/>
            <a:ext cx="9144000" cy="284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6276"/>
            <a:ext cx="9144000" cy="192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 bwMode="auto">
          <a:xfrm>
            <a:off x="1127850" y="2098485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3001" y="6456699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>
                <a:solidFill>
                  <a:srgbClr val="FF0000"/>
                </a:solidFill>
                <a:latin typeface="Arial" charset="0"/>
              </a:rPr>
              <a:t>2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77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 and Export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First click validate design_1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Regenerate the design_1 HDL wrapper.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Finally you need to generate the Generate Design </a:t>
            </a:r>
            <a:r>
              <a:rPr lang="en-US" b="0" dirty="0" err="1" smtClean="0"/>
              <a:t>bitstream</a:t>
            </a:r>
            <a:r>
              <a:rPr lang="en-US" b="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Take a coffee break while it builds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964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82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Exporting Hardware Design to </a:t>
            </a:r>
            <a:r>
              <a:rPr lang="en-US" b="0" dirty="0" smtClean="0"/>
              <a:t>SDK…be sure to include the </a:t>
            </a:r>
            <a:r>
              <a:rPr lang="en-US" b="0" dirty="0" err="1" smtClean="0"/>
              <a:t>bitstream</a:t>
            </a:r>
            <a:r>
              <a:rPr lang="en-US" b="0" dirty="0" smtClean="0"/>
              <a:t>…assuming no errors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75995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 descr="https://reference.digilentinc.com/_media/vivado/mig_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35" y="2327535"/>
            <a:ext cx="7668575" cy="408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2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SDK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Go to </a:t>
            </a:r>
            <a:r>
              <a:rPr lang="en-US" dirty="0"/>
              <a:t>File</a:t>
            </a:r>
            <a:r>
              <a:rPr lang="en-US" b="0" dirty="0"/>
              <a:t> and select </a:t>
            </a:r>
            <a:r>
              <a:rPr lang="en-US" dirty="0"/>
              <a:t>Launch SDK</a:t>
            </a:r>
            <a:r>
              <a:rPr lang="en-US" b="0" dirty="0"/>
              <a:t> and click </a:t>
            </a:r>
            <a:r>
              <a:rPr lang="en-US" dirty="0"/>
              <a:t>OK</a:t>
            </a:r>
            <a:r>
              <a:rPr lang="en-US" b="0" dirty="0"/>
              <a:t>. 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75995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 descr="https://reference.digilentinc.com/_media/vivado/mig_4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48" y="1904969"/>
            <a:ext cx="7467240" cy="452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86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SDK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24036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1028700"/>
            <a:ext cx="5000625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07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SDK Project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019175"/>
            <a:ext cx="5010150" cy="583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66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 Source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34" b="59850"/>
          <a:stretch/>
        </p:blipFill>
        <p:spPr bwMode="auto">
          <a:xfrm>
            <a:off x="286603" y="1460943"/>
            <a:ext cx="8597470" cy="432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4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 Source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060" y="1453488"/>
            <a:ext cx="6105881" cy="4911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88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21" y="1462352"/>
            <a:ext cx="7541670" cy="647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5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99" y="1463524"/>
            <a:ext cx="7779403" cy="539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18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3" name="Picture 2" descr="http://ece.ninja/383/lecture/img/lecture18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00" y="1465944"/>
            <a:ext cx="7611593" cy="494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61" y="1460382"/>
            <a:ext cx="7416279" cy="540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6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96" y="1457681"/>
            <a:ext cx="7477409" cy="495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46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93" y="1454767"/>
            <a:ext cx="8306012" cy="490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04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Lec18.c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52" y="1465001"/>
            <a:ext cx="8211407" cy="448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30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Software Questions</a:t>
            </a:r>
            <a:r>
              <a:rPr lang="en-US" dirty="0" smtClean="0"/>
              <a:t>/ Notes </a:t>
            </a:r>
            <a:r>
              <a:rPr lang="en-US" dirty="0"/>
              <a:t>related to handout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200" b="0" dirty="0"/>
              <a:t>Why doesn't the 'c' command cause the counter to count up by 1?</a:t>
            </a:r>
          </a:p>
          <a:p>
            <a:r>
              <a:rPr lang="en-US" sz="2200" b="0" dirty="0"/>
              <a:t>On line </a:t>
            </a:r>
            <a:r>
              <a:rPr lang="en-US" sz="2200" b="0" dirty="0" smtClean="0"/>
              <a:t>130, </a:t>
            </a:r>
            <a:r>
              <a:rPr lang="en-US" sz="2200" b="0" dirty="0"/>
              <a:t>why did I subtract 0x30?</a:t>
            </a:r>
          </a:p>
          <a:p>
            <a:r>
              <a:rPr lang="en-US" sz="2200" b="0" dirty="0"/>
              <a:t>After loading the counter on line </a:t>
            </a:r>
            <a:r>
              <a:rPr lang="en-US" sz="2200" b="0" dirty="0" smtClean="0"/>
              <a:t>132, </a:t>
            </a:r>
            <a:r>
              <a:rPr lang="en-US" sz="2200" b="0" dirty="0"/>
              <a:t>something should be done that is missing.</a:t>
            </a:r>
          </a:p>
          <a:p>
            <a:r>
              <a:rPr lang="en-US" sz="2200" b="0" dirty="0"/>
              <a:t>What line of VHDL code in </a:t>
            </a:r>
            <a:r>
              <a:rPr lang="en-US" sz="2000" b="0" dirty="0"/>
              <a:t>my_counter_ip_v1_0_S00_AXI.vhd </a:t>
            </a:r>
            <a:r>
              <a:rPr lang="en-US" sz="2200" b="0" dirty="0"/>
              <a:t>is "activated" when line </a:t>
            </a:r>
            <a:r>
              <a:rPr lang="en-US" sz="2200" b="0" dirty="0" smtClean="0"/>
              <a:t>80 </a:t>
            </a:r>
            <a:r>
              <a:rPr lang="en-US" sz="2200" b="0" dirty="0"/>
              <a:t>executes?</a:t>
            </a:r>
          </a:p>
          <a:p>
            <a:r>
              <a:rPr lang="en-US" sz="2200" b="0" dirty="0"/>
              <a:t>What line of VHDL code in </a:t>
            </a:r>
            <a:r>
              <a:rPr lang="en-US" sz="2000" b="0" dirty="0"/>
              <a:t>my_counter_ip_v1_0_S00_AXI.vhd </a:t>
            </a:r>
            <a:r>
              <a:rPr lang="en-US" sz="2200" b="0" dirty="0"/>
              <a:t>is "activated" when line </a:t>
            </a:r>
            <a:r>
              <a:rPr lang="en-US" sz="2200" b="0" dirty="0" smtClean="0"/>
              <a:t>141 </a:t>
            </a:r>
            <a:r>
              <a:rPr lang="en-US" sz="2200" b="0" dirty="0"/>
              <a:t>executes?</a:t>
            </a:r>
          </a:p>
          <a:p>
            <a:r>
              <a:rPr lang="en-US" sz="2200" b="0" dirty="0"/>
              <a:t>What line of VHDL code in lec18.vhdl "activated" when </a:t>
            </a:r>
            <a:r>
              <a:rPr lang="en-US" sz="2200" b="0"/>
              <a:t>line </a:t>
            </a:r>
            <a:r>
              <a:rPr lang="en-US" sz="2200" b="0" smtClean="0"/>
              <a:t>141 </a:t>
            </a:r>
            <a:r>
              <a:rPr lang="en-US" sz="2200" b="0" dirty="0"/>
              <a:t>executes?</a:t>
            </a:r>
          </a:p>
          <a:p>
            <a:r>
              <a:rPr lang="en-US" sz="2200" b="0" dirty="0"/>
              <a:t>What appears to be the naming convention for hardware registers?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41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C code to Source File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endParaRPr lang="en-US" sz="1200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79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Software Development Kit - SDK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In the SDK environment, you program the hardware built in the previous step. </a:t>
            </a:r>
          </a:p>
          <a:p>
            <a:r>
              <a:rPr lang="en-US" b="0" dirty="0" smtClean="0"/>
              <a:t>The key concept here is that the peripheral defined in </a:t>
            </a:r>
            <a:r>
              <a:rPr lang="en-US" b="0" dirty="0" err="1" smtClean="0"/>
              <a:t>Vivado</a:t>
            </a:r>
            <a:r>
              <a:rPr lang="en-US" b="0" dirty="0" smtClean="0"/>
              <a:t> design are accessible through the slave registers as memory mapped devices. </a:t>
            </a:r>
          </a:p>
          <a:p>
            <a:r>
              <a:rPr lang="en-US" b="0" dirty="0" smtClean="0"/>
              <a:t>Verify your my_counter_ip_v1_0 Base Address in </a:t>
            </a:r>
            <a:r>
              <a:rPr lang="en-US" b="0" dirty="0" err="1" smtClean="0"/>
              <a:t>system.hdf</a:t>
            </a:r>
            <a:r>
              <a:rPr lang="en-US" b="0" dirty="0" smtClean="0"/>
              <a:t> file is assigned to be 0x44a00000. </a:t>
            </a:r>
          </a:p>
          <a:p>
            <a:r>
              <a:rPr lang="en-US" b="0" dirty="0" smtClean="0"/>
              <a:t>In </a:t>
            </a:r>
            <a:r>
              <a:rPr lang="en-US" b="0" dirty="0"/>
              <a:t>the my_counter_ip_v1_0_S00_AXI.vhdl file, I (arbitrarily) assigned counter ports to slave register according to the table below.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383004"/>
              </p:ext>
            </p:extLst>
          </p:nvPr>
        </p:nvGraphicFramePr>
        <p:xfrm>
          <a:off x="514637" y="5398869"/>
          <a:ext cx="8131176" cy="1023876"/>
        </p:xfrm>
        <a:graphic>
          <a:graphicData uri="http://schemas.openxmlformats.org/drawingml/2006/table">
            <a:tbl>
              <a:tblPr/>
              <a:tblGrid>
                <a:gridCol w="2032794"/>
                <a:gridCol w="2032794"/>
                <a:gridCol w="2032794"/>
                <a:gridCol w="2032794"/>
              </a:tblGrid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Signal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direction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Slave Register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Address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Input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slv_reg0(7 </a:t>
                      </a:r>
                      <a:r>
                        <a:rPr lang="en-US" sz="1300" dirty="0" err="1">
                          <a:effectLst/>
                        </a:rPr>
                        <a:t>downto</a:t>
                      </a:r>
                      <a:r>
                        <a:rPr lang="en-US" sz="1300" dirty="0">
                          <a:effectLst/>
                        </a:rPr>
                        <a:t> 0)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0x44a00000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ctrl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Input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slv_reg1(1 </a:t>
                      </a:r>
                      <a:r>
                        <a:rPr lang="en-US" sz="1300" dirty="0" err="1">
                          <a:effectLst/>
                        </a:rPr>
                        <a:t>downto</a:t>
                      </a:r>
                      <a:r>
                        <a:rPr lang="en-US" sz="1300" dirty="0">
                          <a:effectLst/>
                        </a:rPr>
                        <a:t> 0)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0x44a00004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5596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Q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Output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slv_reg0(7 </a:t>
                      </a:r>
                      <a:r>
                        <a:rPr lang="en-US" sz="1300" dirty="0" err="1">
                          <a:effectLst/>
                        </a:rPr>
                        <a:t>downto</a:t>
                      </a:r>
                      <a:r>
                        <a:rPr lang="en-US" sz="1300" dirty="0">
                          <a:effectLst/>
                        </a:rPr>
                        <a:t> 0)</a:t>
                      </a: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smtClean="0">
                          <a:effectLst/>
                        </a:rPr>
                        <a:t>0x44a00000</a:t>
                      </a:r>
                      <a:endParaRPr lang="en-US" sz="1300" dirty="0">
                        <a:effectLst/>
                      </a:endParaRPr>
                    </a:p>
                  </a:txBody>
                  <a:tcPr marL="34778" marR="34778" marT="27823" marB="2782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00100" y="3187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10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Increase Stack and Heap Size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smtClean="0"/>
              <a:t>You may have to add more Stack and Heap to your design</a:t>
            </a:r>
            <a:endParaRPr lang="en-US" b="0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4365"/>
            <a:ext cx="9144000" cy="4428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/>
          <p:cNvSpPr/>
          <p:nvPr/>
        </p:nvSpPr>
        <p:spPr bwMode="auto">
          <a:xfrm>
            <a:off x="323478" y="4942427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551562" y="4325785"/>
            <a:ext cx="1892302" cy="1090266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400" b="1" dirty="0" smtClean="0">
                <a:solidFill>
                  <a:srgbClr val="FF0000"/>
                </a:solidFill>
                <a:latin typeface="Arial" charset="0"/>
              </a:rPr>
              <a:t>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750727" y="3801640"/>
            <a:ext cx="1096735" cy="386658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3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27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and Export to FPGA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033" y="1465825"/>
            <a:ext cx="4575935" cy="4962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75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IP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90" y="1473958"/>
            <a:ext cx="9045195" cy="489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7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MicroBlaze</a:t>
            </a:r>
            <a:r>
              <a:rPr lang="en-US" dirty="0"/>
              <a:t> + Custom </a:t>
            </a:r>
            <a:r>
              <a:rPr lang="en-US" dirty="0" smtClean="0"/>
              <a:t>IP – Workflow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The work flow has </a:t>
            </a:r>
            <a:r>
              <a:rPr lang="en-US" b="0" dirty="0" smtClean="0"/>
              <a:t>three main </a:t>
            </a:r>
            <a:r>
              <a:rPr lang="en-US" b="0" dirty="0"/>
              <a:t>steps. </a:t>
            </a:r>
            <a:endParaRPr lang="en-US" b="0" dirty="0" smtClean="0"/>
          </a:p>
          <a:p>
            <a:pPr marL="863600" lvl="1" indent="-457200">
              <a:buFont typeface="+mj-lt"/>
              <a:buAutoNum type="arabicPeriod"/>
            </a:pPr>
            <a:r>
              <a:rPr lang="en-US" b="0" dirty="0" smtClean="0"/>
              <a:t>Define a new hardware design (</a:t>
            </a:r>
            <a:r>
              <a:rPr lang="en-US" b="0" dirty="0" err="1" smtClean="0"/>
              <a:t>MicroBlaze</a:t>
            </a:r>
            <a:r>
              <a:rPr lang="en-US" b="0" dirty="0" smtClean="0"/>
              <a:t> </a:t>
            </a:r>
            <a:r>
              <a:rPr lang="en-US" b="0" dirty="0"/>
              <a:t>+ </a:t>
            </a:r>
            <a:r>
              <a:rPr lang="en-US" b="0" dirty="0" err="1"/>
              <a:t>axi_uartlite</a:t>
            </a:r>
            <a:r>
              <a:rPr lang="en-US" b="0" dirty="0"/>
              <a:t>) in </a:t>
            </a:r>
            <a:r>
              <a:rPr lang="en-US" b="0" dirty="0" err="1" smtClean="0"/>
              <a:t>Vivado</a:t>
            </a:r>
            <a:r>
              <a:rPr lang="en-US" b="0" dirty="0" smtClean="0"/>
              <a:t> IP Integrator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b="0" dirty="0" smtClean="0"/>
              <a:t>Create and package new custom IP (your custom hardware) and import it into your </a:t>
            </a:r>
            <a:r>
              <a:rPr lang="en-US" b="0" dirty="0" err="1" smtClean="0"/>
              <a:t>Vivado</a:t>
            </a:r>
            <a:r>
              <a:rPr lang="en-US" b="0" dirty="0" smtClean="0"/>
              <a:t> design</a:t>
            </a:r>
            <a:endParaRPr lang="en-US" b="0" dirty="0"/>
          </a:p>
          <a:p>
            <a:pPr marL="863600" lvl="1" indent="-457200">
              <a:buFont typeface="+mj-lt"/>
              <a:buAutoNum type="arabicPeriod"/>
            </a:pPr>
            <a:r>
              <a:rPr lang="en-US" b="0" dirty="0" smtClean="0"/>
              <a:t>Program </a:t>
            </a:r>
            <a:r>
              <a:rPr lang="en-US" b="0" dirty="0"/>
              <a:t>the resulting hardware in the SDK environment</a:t>
            </a:r>
            <a:r>
              <a:rPr lang="en-US" b="0" dirty="0" smtClean="0"/>
              <a:t>.</a:t>
            </a:r>
          </a:p>
          <a:p>
            <a:r>
              <a:rPr lang="en-US" b="0" dirty="0"/>
              <a:t>Lets start with the first step</a:t>
            </a:r>
            <a:r>
              <a:rPr lang="en-US" b="0" dirty="0" smtClean="0"/>
              <a:t>.</a:t>
            </a:r>
          </a:p>
          <a:p>
            <a:endParaRPr lang="en-US" b="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3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IP Integrator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285750" lvl="1" indent="-285750"/>
            <a:r>
              <a:rPr lang="en-US" b="0" dirty="0" smtClean="0"/>
              <a:t>This step requires that </a:t>
            </a:r>
            <a:r>
              <a:rPr lang="en-US" b="0" dirty="0"/>
              <a:t>you </a:t>
            </a:r>
            <a:r>
              <a:rPr lang="en-US" b="0" dirty="0" smtClean="0"/>
              <a:t>start a </a:t>
            </a:r>
            <a:r>
              <a:rPr lang="en-US" b="0" dirty="0"/>
              <a:t>new hardware design (</a:t>
            </a:r>
            <a:r>
              <a:rPr lang="en-US" b="0" dirty="0" err="1"/>
              <a:t>MicroBlaze</a:t>
            </a:r>
            <a:r>
              <a:rPr lang="en-US" b="0" dirty="0"/>
              <a:t> + </a:t>
            </a:r>
            <a:r>
              <a:rPr lang="en-US" b="0" dirty="0" err="1"/>
              <a:t>axi_uartlite</a:t>
            </a:r>
            <a:r>
              <a:rPr lang="en-US" b="0" dirty="0"/>
              <a:t>) in </a:t>
            </a:r>
            <a:r>
              <a:rPr lang="en-US" b="0" dirty="0" err="1"/>
              <a:t>Vivado</a:t>
            </a:r>
            <a:r>
              <a:rPr lang="en-US" b="0" dirty="0"/>
              <a:t> IP </a:t>
            </a:r>
            <a:r>
              <a:rPr lang="en-US" b="0" dirty="0" smtClean="0"/>
              <a:t>Integrator in a new project called Lecture_18.</a:t>
            </a:r>
          </a:p>
          <a:p>
            <a:pPr marL="285750" lvl="1" indent="-285750"/>
            <a:r>
              <a:rPr lang="en-US" b="0" dirty="0" smtClean="0"/>
              <a:t>You will add a new Block Design with a </a:t>
            </a:r>
            <a:r>
              <a:rPr lang="en-US" b="0" dirty="0" err="1" smtClean="0"/>
              <a:t>MicroBlaze</a:t>
            </a:r>
            <a:r>
              <a:rPr lang="en-US" b="0" dirty="0" smtClean="0"/>
              <a:t> and </a:t>
            </a:r>
            <a:r>
              <a:rPr lang="en-US" b="0" dirty="0" err="1" smtClean="0"/>
              <a:t>axi_uartlite</a:t>
            </a:r>
            <a:r>
              <a:rPr lang="en-US" b="0" dirty="0" smtClean="0"/>
              <a:t> following the </a:t>
            </a:r>
            <a:r>
              <a:rPr lang="en-US" b="0" dirty="0" err="1" smtClean="0"/>
              <a:t>MicroBlaze</a:t>
            </a:r>
            <a:r>
              <a:rPr lang="en-US" b="0" dirty="0" smtClean="0"/>
              <a:t> Tutorial.</a:t>
            </a:r>
          </a:p>
          <a:p>
            <a:r>
              <a:rPr lang="en-US" b="0" dirty="0" smtClean="0">
                <a:hlinkClick r:id="rId2"/>
              </a:rPr>
              <a:t>https</a:t>
            </a:r>
            <a:r>
              <a:rPr lang="en-US" b="0" dirty="0">
                <a:hlinkClick r:id="rId2"/>
              </a:rPr>
              <a:t>://</a:t>
            </a:r>
            <a:r>
              <a:rPr lang="en-US" b="0" dirty="0" smtClean="0">
                <a:hlinkClick r:id="rId2"/>
              </a:rPr>
              <a:t>reference.digilentinc.com/learn/programmable-logic/tutorials/nexys-video-getting-started-with-microblaze/start</a:t>
            </a:r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1750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66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r>
              <a:rPr lang="en-US" dirty="0"/>
              <a:t> – </a:t>
            </a:r>
            <a:r>
              <a:rPr lang="en-US" dirty="0" smtClean="0"/>
              <a:t>Create and Package Custom 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285750" lvl="1" indent="-285750"/>
            <a:r>
              <a:rPr lang="en-US" b="0" dirty="0" smtClean="0"/>
              <a:t>This </a:t>
            </a:r>
            <a:r>
              <a:rPr lang="en-US" b="0" dirty="0"/>
              <a:t>step requires Create and package new custom IP </a:t>
            </a:r>
            <a:r>
              <a:rPr lang="en-US" b="0" dirty="0" smtClean="0"/>
              <a:t>(your custom hardware) </a:t>
            </a:r>
            <a:r>
              <a:rPr lang="en-US" b="0" dirty="0"/>
              <a:t>and import it into your </a:t>
            </a:r>
            <a:r>
              <a:rPr lang="en-US" b="0" dirty="0" err="1"/>
              <a:t>Vivado</a:t>
            </a:r>
            <a:r>
              <a:rPr lang="en-US" b="0" dirty="0"/>
              <a:t> </a:t>
            </a:r>
            <a:r>
              <a:rPr lang="en-US" b="0" dirty="0" smtClean="0"/>
              <a:t>design.</a:t>
            </a:r>
          </a:p>
          <a:p>
            <a:pPr marL="285750" lvl="1" indent="-285750"/>
            <a:r>
              <a:rPr lang="en-US" b="0" dirty="0" smtClean="0"/>
              <a:t>You will defined </a:t>
            </a:r>
            <a:r>
              <a:rPr lang="en-US" b="0" dirty="0"/>
              <a:t>the logical </a:t>
            </a:r>
            <a:r>
              <a:rPr lang="en-US" b="0" dirty="0" smtClean="0"/>
              <a:t>arrangement of </a:t>
            </a:r>
            <a:r>
              <a:rPr lang="en-US" b="0" dirty="0"/>
              <a:t>the component in VHDL. Your entity description will contain two types of connections; those targeted at external ports on the </a:t>
            </a:r>
            <a:r>
              <a:rPr lang="en-US" b="0" dirty="0" err="1" smtClean="0"/>
              <a:t>Artix</a:t>
            </a:r>
            <a:r>
              <a:rPr lang="en-US" b="0" dirty="0" smtClean="0"/>
              <a:t> 7 chip </a:t>
            </a:r>
            <a:r>
              <a:rPr lang="en-US" b="0" dirty="0"/>
              <a:t>and those intended to be accessible to the </a:t>
            </a:r>
            <a:r>
              <a:rPr lang="en-US" b="0" dirty="0" err="1" smtClean="0"/>
              <a:t>MicroBlaze</a:t>
            </a:r>
            <a:r>
              <a:rPr lang="en-US" b="0" dirty="0" smtClean="0"/>
              <a:t> </a:t>
            </a:r>
            <a:r>
              <a:rPr lang="en-US" b="0" dirty="0"/>
              <a:t>processor. </a:t>
            </a:r>
            <a:endParaRPr lang="en-US" b="0" dirty="0" smtClean="0"/>
          </a:p>
          <a:p>
            <a:pPr marL="285750" lvl="1" indent="-285750"/>
            <a:r>
              <a:rPr lang="en-US" b="0" dirty="0" smtClean="0"/>
              <a:t>You can also use this online tutorial to help guide you.</a:t>
            </a:r>
          </a:p>
          <a:p>
            <a:pPr marL="285750" lvl="1" indent="-285750"/>
            <a:r>
              <a:rPr lang="en-US" b="0" dirty="0">
                <a:hlinkClick r:id="rId2"/>
              </a:rPr>
              <a:t>https://</a:t>
            </a:r>
            <a:r>
              <a:rPr lang="en-US" b="0" dirty="0" smtClean="0">
                <a:hlinkClick r:id="rId2"/>
              </a:rPr>
              <a:t>reference.digilentinc.com/learn/programmable-logic/tutorials/zedboard-creating-custom-ip-cores/start</a:t>
            </a:r>
            <a:endParaRPr lang="en-US" b="0" dirty="0" smtClean="0"/>
          </a:p>
          <a:p>
            <a:pPr marL="285750" lvl="1" indent="-285750"/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75995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02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12599</TotalTime>
  <Words>1917</Words>
  <Application>Microsoft Office PowerPoint</Application>
  <PresentationFormat>On-screen Show (4:3)</PresentationFormat>
  <Paragraphs>415</Paragraphs>
  <Slides>69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71" baseType="lpstr">
      <vt:lpstr>Office Theme</vt:lpstr>
      <vt:lpstr>1_Blank Presentation</vt:lpstr>
      <vt:lpstr>PowerPoint Presentation</vt:lpstr>
      <vt:lpstr>Lesson Outline</vt:lpstr>
      <vt:lpstr>MicroBlaze + Custom IP</vt:lpstr>
      <vt:lpstr>MicroBlaze + Custom IP</vt:lpstr>
      <vt:lpstr>MicroBlaze + Custom IP</vt:lpstr>
      <vt:lpstr>MicroBlaze + Custom IP</vt:lpstr>
      <vt:lpstr>MicroBlaze + Custom IP – Workflow</vt:lpstr>
      <vt:lpstr>Xilinx Vivado – IP Integrator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Part 1a: Hardware Questions/ Notes related to handout</vt:lpstr>
      <vt:lpstr>MicroBlaze + Custom IP</vt:lpstr>
      <vt:lpstr>Lec18.vhdl – Lec 10 Counter</vt:lpstr>
      <vt:lpstr>Part 1b: Hardware Questions/ Notes related to handout</vt:lpstr>
      <vt:lpstr>MicroBlaze + Custom IP</vt:lpstr>
      <vt:lpstr>my_counter_ip_v1_0_S00_AXI.vhd – User Logic</vt:lpstr>
      <vt:lpstr>my_counter_ip_v1_0_S00_AXI.vhd – User Logic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Part 1c: Hardware Questions/ Notes related to handout</vt:lpstr>
      <vt:lpstr>MicroBlaze + Custom IP</vt:lpstr>
      <vt:lpstr>My_Counter_IP_v1_0.vhd – Top Level</vt:lpstr>
      <vt:lpstr>My_Counter_IP_v1_0.vhd – Top Level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Xilinx Vivado – Create and Package Custom IP</vt:lpstr>
      <vt:lpstr>MicroBlaze + Custom IP</vt:lpstr>
      <vt:lpstr>Updating Custom IP</vt:lpstr>
      <vt:lpstr>Xilinx Vivado – Create and Package Custom IP</vt:lpstr>
      <vt:lpstr>Updating Custom IP</vt:lpstr>
      <vt:lpstr>Validate and Export Design</vt:lpstr>
      <vt:lpstr>Export Design</vt:lpstr>
      <vt:lpstr>Launch SDK</vt:lpstr>
      <vt:lpstr>New SDK Project</vt:lpstr>
      <vt:lpstr>New SDK Project</vt:lpstr>
      <vt:lpstr>New C Source File</vt:lpstr>
      <vt:lpstr>New C Source File</vt:lpstr>
      <vt:lpstr>Lec18.c</vt:lpstr>
      <vt:lpstr>Lec18.c</vt:lpstr>
      <vt:lpstr>Lec18.c</vt:lpstr>
      <vt:lpstr>Lec18.c</vt:lpstr>
      <vt:lpstr>Lec18.c</vt:lpstr>
      <vt:lpstr>Lec18.c</vt:lpstr>
      <vt:lpstr>Part 2: Software Questions/ Notes related to handout</vt:lpstr>
      <vt:lpstr>Add C code to Source File</vt:lpstr>
      <vt:lpstr>Xilinx Software Development Kit - SDK</vt:lpstr>
      <vt:lpstr>Increase Stack and Heap Size</vt:lpstr>
      <vt:lpstr>Build and Export to FPGA</vt:lpstr>
      <vt:lpstr>MicroBlaze + Custom IP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Maj Jeff Falkinburg</cp:lastModifiedBy>
  <cp:revision>684</cp:revision>
  <cp:lastPrinted>2014-08-12T17:37:01Z</cp:lastPrinted>
  <dcterms:created xsi:type="dcterms:W3CDTF">2001-06-27T14:08:57Z</dcterms:created>
  <dcterms:modified xsi:type="dcterms:W3CDTF">2017-02-22T23:12:32Z</dcterms:modified>
</cp:coreProperties>
</file>