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23"/>
  </p:notesMasterIdLst>
  <p:handoutMasterIdLst>
    <p:handoutMasterId r:id="rId24"/>
  </p:handoutMasterIdLst>
  <p:sldIdLst>
    <p:sldId id="376" r:id="rId3"/>
    <p:sldId id="300" r:id="rId4"/>
    <p:sldId id="356" r:id="rId5"/>
    <p:sldId id="357" r:id="rId6"/>
    <p:sldId id="358" r:id="rId7"/>
    <p:sldId id="359" r:id="rId8"/>
    <p:sldId id="360" r:id="rId9"/>
    <p:sldId id="370" r:id="rId10"/>
    <p:sldId id="361" r:id="rId11"/>
    <p:sldId id="365" r:id="rId12"/>
    <p:sldId id="362" r:id="rId13"/>
    <p:sldId id="367" r:id="rId14"/>
    <p:sldId id="366" r:id="rId15"/>
    <p:sldId id="369" r:id="rId16"/>
    <p:sldId id="363" r:id="rId17"/>
    <p:sldId id="364" r:id="rId18"/>
    <p:sldId id="371" r:id="rId19"/>
    <p:sldId id="372" r:id="rId20"/>
    <p:sldId id="373" r:id="rId21"/>
    <p:sldId id="374" r:id="rId22"/>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0" d="100"/>
          <a:sy n="70" d="100"/>
        </p:scale>
        <p:origin x="-13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29 January 2017</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1/29/2017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1/29/2017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a:effectLst/>
                <a:latin typeface="Trebuchet MS" panose="020B0603020202020204" pitchFamily="34" charset="0"/>
              </a:rPr>
              <a:t>ECE 383 – Embedded Computer Systems II</a:t>
            </a:r>
            <a:br>
              <a:rPr lang="en-US" sz="4000" kern="0" dirty="0">
                <a:effectLst/>
                <a:latin typeface="Trebuchet MS" panose="020B0603020202020204" pitchFamily="34" charset="0"/>
              </a:rPr>
            </a:br>
            <a:r>
              <a:rPr lang="en-US" sz="3600" kern="0" dirty="0">
                <a:effectLst/>
                <a:latin typeface="Trebuchet MS" panose="020B0603020202020204" pitchFamily="34" charset="0"/>
              </a:rPr>
              <a:t>Lecture </a:t>
            </a:r>
            <a:r>
              <a:rPr lang="en-US" sz="3600" kern="0" dirty="0" smtClean="0">
                <a:effectLst/>
                <a:latin typeface="Trebuchet MS" panose="020B0603020202020204" pitchFamily="34" charset="0"/>
              </a:rPr>
              <a:t>11 </a:t>
            </a:r>
            <a:r>
              <a:rPr lang="en-US" sz="3600" kern="0" dirty="0">
                <a:effectLst/>
                <a:latin typeface="Trebuchet MS" panose="020B0603020202020204" pitchFamily="34" charset="0"/>
              </a:rPr>
              <a:t>– </a:t>
            </a:r>
            <a:r>
              <a:rPr lang="en-US" sz="3600" kern="0" dirty="0" err="1">
                <a:effectLst/>
                <a:latin typeface="Trebuchet MS" panose="020B0603020202020204" pitchFamily="34" charset="0"/>
              </a:rPr>
              <a:t>Datapath</a:t>
            </a:r>
            <a:r>
              <a:rPr lang="en-US" sz="3600" kern="0" dirty="0">
                <a:effectLst/>
                <a:latin typeface="Trebuchet MS" panose="020B0603020202020204" pitchFamily="34" charset="0"/>
              </a:rPr>
              <a:t> and Control</a:t>
            </a: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4159624" y="4743733"/>
            <a:ext cx="4508500" cy="1489075"/>
          </a:xfrm>
        </p:spPr>
        <p:txBody>
          <a:bodyPr anchor="ctr">
            <a:normAutofit lnSpcReduction="10000"/>
          </a:bodyPr>
          <a:lstStyle>
            <a:lvl1pPr marL="0" indent="0" algn="r">
              <a:buFont typeface="Wingdings" pitchFamily="2" charset="2"/>
              <a:buNone/>
              <a:defRPr/>
            </a:lvl1pPr>
          </a:lstStyle>
          <a:p>
            <a:r>
              <a:rPr lang="en-US" dirty="0" smtClean="0"/>
              <a:t>Maj Jeffrey </a:t>
            </a:r>
            <a:r>
              <a:rPr lang="en-US" dirty="0"/>
              <a:t>Falkinburg</a:t>
            </a:r>
            <a:br>
              <a:rPr lang="en-US" dirty="0"/>
            </a:br>
            <a:r>
              <a:rPr lang="en-US" dirty="0"/>
              <a:t>Room 2E46E</a:t>
            </a:r>
            <a:br>
              <a:rPr lang="en-US" dirty="0"/>
            </a:br>
            <a:r>
              <a:rPr lang="en-US" dirty="0" smtClean="0"/>
              <a:t>333-9193</a:t>
            </a: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581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Instantiation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Binding </a:t>
            </a:r>
            <a:r>
              <a:rPr lang="en-US" dirty="0"/>
              <a:t>- technique of assigning signals in the top-level entity (caller) to the signals in the instance</a:t>
            </a:r>
            <a:endParaRPr lang="en-US" dirty="0" smtClean="0"/>
          </a:p>
          <a:p>
            <a:pPr marL="741363" lvl="2" indent="0">
              <a:buNone/>
            </a:pPr>
            <a:r>
              <a:rPr lang="en-US" sz="1800" dirty="0"/>
              <a:t> </a:t>
            </a:r>
            <a:r>
              <a:rPr lang="en-US" sz="1800" dirty="0" err="1"/>
              <a:t>uut</a:t>
            </a:r>
            <a:r>
              <a:rPr lang="en-US" sz="1800" dirty="0"/>
              <a:t>: lec10 </a:t>
            </a:r>
          </a:p>
          <a:p>
            <a:pPr marL="741363" lvl="2" indent="0">
              <a:buNone/>
            </a:pPr>
            <a:r>
              <a:rPr lang="en-US" sz="1800" dirty="0"/>
              <a:t>        Generic map(5)</a:t>
            </a:r>
          </a:p>
          <a:p>
            <a:pPr marL="741363" lvl="2" indent="0">
              <a:buNone/>
            </a:pPr>
            <a:r>
              <a:rPr lang="en-US" sz="1800" dirty="0"/>
              <a:t>        PORT MAP (</a:t>
            </a:r>
          </a:p>
          <a:p>
            <a:pPr marL="741363" lvl="2" indent="0">
              <a:buNone/>
            </a:pPr>
            <a:r>
              <a:rPr lang="en-US" sz="1800" dirty="0"/>
              <a:t>          </a:t>
            </a:r>
            <a:r>
              <a:rPr lang="en-US" sz="1800" dirty="0" err="1"/>
              <a:t>clk</a:t>
            </a:r>
            <a:r>
              <a:rPr lang="en-US" sz="1800" dirty="0"/>
              <a:t> =&gt; </a:t>
            </a:r>
            <a:r>
              <a:rPr lang="en-US" sz="1800" dirty="0" err="1"/>
              <a:t>clk</a:t>
            </a:r>
            <a:r>
              <a:rPr lang="en-US" sz="1800" dirty="0"/>
              <a:t>,</a:t>
            </a:r>
          </a:p>
          <a:p>
            <a:pPr marL="741363" lvl="2" indent="0">
              <a:buNone/>
            </a:pPr>
            <a:r>
              <a:rPr lang="en-US" sz="1800" dirty="0"/>
              <a:t>          reset =&gt; reset,</a:t>
            </a:r>
          </a:p>
          <a:p>
            <a:pPr marL="741363" lvl="2" indent="0">
              <a:buNone/>
            </a:pPr>
            <a:r>
              <a:rPr lang="en-US" sz="1800" dirty="0"/>
              <a:t>          </a:t>
            </a:r>
            <a:r>
              <a:rPr lang="en-US" sz="1800" dirty="0" err="1"/>
              <a:t>crtl</a:t>
            </a:r>
            <a:r>
              <a:rPr lang="en-US" sz="1800" dirty="0"/>
              <a:t> =&gt; </a:t>
            </a:r>
            <a:r>
              <a:rPr lang="en-US" sz="1800" dirty="0" err="1"/>
              <a:t>crtl</a:t>
            </a:r>
            <a:r>
              <a:rPr lang="en-US" sz="1800" dirty="0"/>
              <a:t>,</a:t>
            </a:r>
          </a:p>
          <a:p>
            <a:pPr marL="741363" lvl="2" indent="0">
              <a:buNone/>
            </a:pPr>
            <a:r>
              <a:rPr lang="en-US" sz="1800" dirty="0"/>
              <a:t>          D =&gt; </a:t>
            </a:r>
            <a:r>
              <a:rPr lang="en-US" sz="1800" dirty="0" err="1"/>
              <a:t>loadInput</a:t>
            </a:r>
            <a:r>
              <a:rPr lang="en-US" sz="1800" dirty="0"/>
              <a:t>,</a:t>
            </a:r>
          </a:p>
          <a:p>
            <a:pPr marL="741363" lvl="2" indent="0">
              <a:buNone/>
            </a:pPr>
            <a:r>
              <a:rPr lang="en-US" sz="1800" dirty="0"/>
              <a:t>          Q =&gt; </a:t>
            </a:r>
            <a:r>
              <a:rPr lang="en-US" sz="1800" dirty="0" err="1"/>
              <a:t>cntOutput</a:t>
            </a:r>
            <a:r>
              <a:rPr lang="en-US" sz="1800" dirty="0"/>
              <a:t>);</a:t>
            </a:r>
            <a:endParaRPr lang="en-US" sz="1800" dirty="0" smtClean="0"/>
          </a:p>
          <a:p>
            <a:pPr marL="746125" lvl="1" indent="-342900"/>
            <a:r>
              <a:rPr lang="en-US" dirty="0" smtClean="0"/>
              <a:t>Signals </a:t>
            </a:r>
            <a:r>
              <a:rPr lang="en-US" dirty="0" err="1"/>
              <a:t>clk</a:t>
            </a:r>
            <a:r>
              <a:rPr lang="en-US" dirty="0"/>
              <a:t>, reset, </a:t>
            </a:r>
            <a:r>
              <a:rPr lang="en-US" dirty="0" err="1"/>
              <a:t>crtl</a:t>
            </a:r>
            <a:r>
              <a:rPr lang="en-US" dirty="0"/>
              <a:t>, D and Q were defined inside the lec10 </a:t>
            </a:r>
            <a:r>
              <a:rPr lang="en-US" dirty="0" smtClean="0"/>
              <a:t>component</a:t>
            </a:r>
          </a:p>
          <a:p>
            <a:pPr marL="746125" lvl="1" indent="-342900"/>
            <a:r>
              <a:rPr lang="en-US" dirty="0"/>
              <a:t>signals </a:t>
            </a:r>
            <a:r>
              <a:rPr lang="en-US" dirty="0" err="1"/>
              <a:t>clk</a:t>
            </a:r>
            <a:r>
              <a:rPr lang="en-US" dirty="0"/>
              <a:t>, reset, </a:t>
            </a:r>
            <a:r>
              <a:rPr lang="en-US" dirty="0" err="1"/>
              <a:t>crtl</a:t>
            </a:r>
            <a:r>
              <a:rPr lang="en-US" dirty="0"/>
              <a:t>, </a:t>
            </a:r>
            <a:r>
              <a:rPr lang="en-US" dirty="0" err="1"/>
              <a:t>loadInput</a:t>
            </a:r>
            <a:r>
              <a:rPr lang="en-US" dirty="0"/>
              <a:t>, and </a:t>
            </a:r>
            <a:r>
              <a:rPr lang="en-US" dirty="0" err="1"/>
              <a:t>cntOutput</a:t>
            </a:r>
            <a:r>
              <a:rPr lang="en-US" dirty="0"/>
              <a:t> were defined as signals in the higher-level </a:t>
            </a:r>
            <a:r>
              <a:rPr lang="en-US" dirty="0" err="1"/>
              <a:t>testbench</a:t>
            </a:r>
            <a:endParaRPr lang="en-US" dirty="0" smtClean="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323123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Instantiation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We </a:t>
            </a:r>
            <a:r>
              <a:rPr lang="en-US" dirty="0"/>
              <a:t>could shorten this instantiation by using the default binding calling convention shown in the code below</a:t>
            </a:r>
            <a:endParaRPr lang="en-US" dirty="0" smtClean="0"/>
          </a:p>
          <a:p>
            <a:pPr marL="741363" lvl="2" indent="0">
              <a:buNone/>
            </a:pPr>
            <a:r>
              <a:rPr lang="en-US" sz="1800" dirty="0" err="1"/>
              <a:t>uut</a:t>
            </a:r>
            <a:r>
              <a:rPr lang="en-US" sz="1800" dirty="0"/>
              <a:t>: lec10 </a:t>
            </a:r>
          </a:p>
          <a:p>
            <a:pPr marL="741363" lvl="2" indent="0">
              <a:buNone/>
            </a:pPr>
            <a:r>
              <a:rPr lang="en-US" sz="1800" dirty="0"/>
              <a:t>        Generic map(5)</a:t>
            </a:r>
          </a:p>
          <a:p>
            <a:pPr marL="741363" lvl="2" indent="0">
              <a:buNone/>
            </a:pPr>
            <a:r>
              <a:rPr lang="en-US" sz="1800" dirty="0"/>
              <a:t>        PORT MAP (</a:t>
            </a:r>
            <a:r>
              <a:rPr lang="en-US" sz="1800" dirty="0" err="1"/>
              <a:t>clk</a:t>
            </a:r>
            <a:r>
              <a:rPr lang="en-US" sz="1800" dirty="0"/>
              <a:t>, reset, </a:t>
            </a:r>
            <a:r>
              <a:rPr lang="en-US" sz="1800" dirty="0" err="1"/>
              <a:t>crtl</a:t>
            </a:r>
            <a:r>
              <a:rPr lang="en-US" sz="1800" dirty="0"/>
              <a:t>, </a:t>
            </a:r>
            <a:r>
              <a:rPr lang="en-US" sz="1800" dirty="0" err="1"/>
              <a:t>loadInput</a:t>
            </a:r>
            <a:r>
              <a:rPr lang="en-US" sz="1800" dirty="0"/>
              <a:t>, </a:t>
            </a:r>
            <a:r>
              <a:rPr lang="en-US" sz="1800" dirty="0" err="1"/>
              <a:t>cntOutput</a:t>
            </a:r>
            <a:r>
              <a:rPr lang="en-US" sz="1800" dirty="0" smtClean="0"/>
              <a:t>);</a:t>
            </a:r>
          </a:p>
          <a:p>
            <a:pPr marL="342900" indent="-342900"/>
            <a:r>
              <a:rPr lang="en-US" dirty="0"/>
              <a:t>Important Note:  When you use the default binding, the order of the signals must match the exact same order that is defined in the entity description. </a:t>
            </a:r>
            <a:endParaRPr lang="en-US" dirty="0" smtClean="0"/>
          </a:p>
          <a:p>
            <a:pPr marL="342900" indent="-342900"/>
            <a:r>
              <a:rPr lang="en-US" dirty="0" smtClean="0"/>
              <a:t>Generates </a:t>
            </a:r>
            <a:r>
              <a:rPr lang="en-US" dirty="0"/>
              <a:t>a more compact instantiation statement. </a:t>
            </a: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20743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p>
        </p:txBody>
      </p:sp>
      <p:sp>
        <p:nvSpPr>
          <p:cNvPr id="4" name="Content Placeholder 3"/>
          <p:cNvSpPr>
            <a:spLocks noGrp="1"/>
          </p:cNvSpPr>
          <p:nvPr>
            <p:ph idx="1"/>
          </p:nvPr>
        </p:nvSpPr>
        <p:spPr>
          <a:xfrm>
            <a:off x="581736" y="1523052"/>
            <a:ext cx="8131175" cy="4324350"/>
          </a:xfrm>
        </p:spPr>
        <p:txBody>
          <a:bodyPr/>
          <a:lstStyle/>
          <a:p>
            <a:r>
              <a:rPr lang="en-US" dirty="0"/>
              <a:t>However, we could shorten this instantiation by using the default binding calling </a:t>
            </a:r>
            <a:r>
              <a:rPr lang="en-US" dirty="0" smtClean="0"/>
              <a:t>convention below:</a:t>
            </a:r>
          </a:p>
          <a:p>
            <a:pPr marL="741363" lvl="2" indent="0">
              <a:buNone/>
            </a:pPr>
            <a:r>
              <a:rPr lang="en-US" sz="1800" dirty="0"/>
              <a:t>entity compare is</a:t>
            </a:r>
          </a:p>
          <a:p>
            <a:pPr marL="741363" lvl="2" indent="0">
              <a:buNone/>
            </a:pPr>
            <a:r>
              <a:rPr lang="en-US" sz="1800" dirty="0"/>
              <a:t>    generic(N: integer := 4);</a:t>
            </a:r>
          </a:p>
          <a:p>
            <a:pPr marL="741363" lvl="2" indent="0">
              <a:buNone/>
            </a:pPr>
            <a:r>
              <a:rPr lang="en-US" sz="1800" dirty="0"/>
              <a:t>    port(</a:t>
            </a:r>
            <a:r>
              <a:rPr lang="en-US" sz="1800" dirty="0" err="1"/>
              <a:t>x,y</a:t>
            </a:r>
            <a:r>
              <a:rPr lang="en-US" sz="1800" dirty="0"/>
              <a:t> : in unsigned(N-1 </a:t>
            </a:r>
            <a:r>
              <a:rPr lang="en-US" sz="1800" dirty="0" err="1"/>
              <a:t>downto</a:t>
            </a:r>
            <a:r>
              <a:rPr lang="en-US" sz="1800" dirty="0"/>
              <a:t> 0);</a:t>
            </a:r>
          </a:p>
          <a:p>
            <a:pPr marL="741363" lvl="2" indent="0">
              <a:buNone/>
            </a:pPr>
            <a:r>
              <a:rPr lang="en-US" sz="1800" dirty="0"/>
              <a:t>         </a:t>
            </a:r>
            <a:r>
              <a:rPr lang="en-US" sz="1800" dirty="0" err="1"/>
              <a:t>g,l,e</a:t>
            </a:r>
            <a:r>
              <a:rPr lang="en-US" sz="1800" dirty="0"/>
              <a:t>: out </a:t>
            </a:r>
            <a:r>
              <a:rPr lang="en-US" sz="1800" dirty="0" err="1"/>
              <a:t>std_logic</a:t>
            </a:r>
            <a:r>
              <a:rPr lang="en-US" sz="1800" dirty="0"/>
              <a:t>);</a:t>
            </a:r>
          </a:p>
          <a:p>
            <a:pPr marL="741363" lvl="2" indent="0">
              <a:buNone/>
            </a:pPr>
            <a:r>
              <a:rPr lang="en-US" sz="1800" dirty="0"/>
              <a:t>end compare</a:t>
            </a:r>
            <a:r>
              <a:rPr lang="en-US" sz="1800" dirty="0" smtClean="0"/>
              <a:t>;</a:t>
            </a:r>
          </a:p>
          <a:p>
            <a:pPr marL="342900" indent="-342900"/>
            <a:r>
              <a:rPr lang="en-US" dirty="0" smtClean="0"/>
              <a:t>Important </a:t>
            </a:r>
            <a:r>
              <a:rPr lang="en-US" dirty="0"/>
              <a:t>Note:  Note that g=1 when x&gt;y, and l=1 when </a:t>
            </a:r>
            <a:r>
              <a:rPr lang="en-US" dirty="0" smtClean="0"/>
              <a:t>x&lt;Y and e=1 when x=y </a:t>
            </a:r>
          </a:p>
          <a:p>
            <a:pPr marL="746125" lvl="1" indent="-342900"/>
            <a:r>
              <a:rPr lang="en-US" sz="2000" dirty="0" smtClean="0"/>
              <a:t>example: compare </a:t>
            </a:r>
            <a:r>
              <a:rPr lang="en-US" sz="2000" dirty="0"/>
              <a:t>port map (A,B,OPEN, OPEN, equal); </a:t>
            </a:r>
            <a:endParaRPr lang="en-US" sz="2000" dirty="0" smtClean="0"/>
          </a:p>
          <a:p>
            <a:pPr marL="746125" lvl="1" indent="-342900"/>
            <a:r>
              <a:rPr lang="en-US" dirty="0" smtClean="0"/>
              <a:t>Synthesis </a:t>
            </a:r>
            <a:r>
              <a:rPr lang="en-US" dirty="0"/>
              <a:t>engine </a:t>
            </a:r>
            <a:r>
              <a:rPr lang="en-US" dirty="0" smtClean="0"/>
              <a:t>can remove </a:t>
            </a:r>
            <a:r>
              <a:rPr lang="en-US" dirty="0"/>
              <a:t>the logic associated with any of the OPEN signals and reduce </a:t>
            </a:r>
            <a:r>
              <a:rPr lang="en-US" dirty="0" smtClean="0"/>
              <a:t>the resources </a:t>
            </a:r>
            <a:r>
              <a:rPr lang="en-US" dirty="0"/>
              <a:t>used on the FPGA</a:t>
            </a:r>
            <a:r>
              <a:rPr lang="en-US" dirty="0" smtClean="0"/>
              <a:t>.</a:t>
            </a:r>
            <a:endParaRPr lang="en-US" dirty="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Tree>
    <p:extLst>
      <p:ext uri="{BB962C8B-B14F-4D97-AF65-F5344CB8AC3E}">
        <p14:creationId xmlns:p14="http://schemas.microsoft.com/office/powerpoint/2010/main" val="13767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Subvectors</a:t>
            </a:r>
            <a:r>
              <a:rPr lang="en-US" dirty="0" smtClean="0"/>
              <a:t> and Concatenation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There </a:t>
            </a:r>
            <a:r>
              <a:rPr lang="en-US" dirty="0"/>
              <a:t>are times when we will need to rebuild a </a:t>
            </a:r>
            <a:r>
              <a:rPr lang="en-US" dirty="0" err="1"/>
              <a:t>std_logic_vector</a:t>
            </a:r>
            <a:r>
              <a:rPr lang="en-US" dirty="0"/>
              <a:t> from pieces of other vectors. </a:t>
            </a:r>
            <a:endParaRPr lang="en-US" dirty="0" smtClean="0"/>
          </a:p>
          <a:p>
            <a:r>
              <a:rPr lang="en-US" dirty="0" smtClean="0"/>
              <a:t>Vector is defined </a:t>
            </a:r>
            <a:r>
              <a:rPr lang="en-US" dirty="0"/>
              <a:t>as signal(7 </a:t>
            </a:r>
            <a:r>
              <a:rPr lang="en-US" dirty="0" err="1"/>
              <a:t>downto</a:t>
            </a:r>
            <a:r>
              <a:rPr lang="en-US" dirty="0"/>
              <a:t> 0), you can replace the limits with anything in between to get a small </a:t>
            </a:r>
            <a:r>
              <a:rPr lang="en-US" dirty="0" err="1" smtClean="0"/>
              <a:t>subvector</a:t>
            </a:r>
            <a:endParaRPr lang="en-US" dirty="0"/>
          </a:p>
          <a:p>
            <a:r>
              <a:rPr lang="en-US" dirty="0" smtClean="0"/>
              <a:t>For example</a:t>
            </a:r>
            <a:r>
              <a:rPr lang="en-US" dirty="0"/>
              <a:t>, you could ask for signal(5 </a:t>
            </a:r>
            <a:r>
              <a:rPr lang="en-US" dirty="0" err="1"/>
              <a:t>downto</a:t>
            </a:r>
            <a:r>
              <a:rPr lang="en-US" dirty="0"/>
              <a:t> 2) for a 4-bit sub-vector of signal</a:t>
            </a:r>
            <a:r>
              <a:rPr lang="en-US"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Tree>
    <p:extLst>
      <p:ext uri="{BB962C8B-B14F-4D97-AF65-F5344CB8AC3E}">
        <p14:creationId xmlns:p14="http://schemas.microsoft.com/office/powerpoint/2010/main" val="4067556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Subvectors</a:t>
            </a:r>
            <a:r>
              <a:rPr lang="en-US" dirty="0" smtClean="0"/>
              <a:t> and Concatenation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The </a:t>
            </a:r>
            <a:r>
              <a:rPr lang="en-US" dirty="0" err="1"/>
              <a:t>concatination</a:t>
            </a:r>
            <a:r>
              <a:rPr lang="en-US" dirty="0"/>
              <a:t> operation, &amp;, is a way to "glue" two vectors together. </a:t>
            </a:r>
            <a:endParaRPr lang="en-US" dirty="0" smtClean="0"/>
          </a:p>
          <a:p>
            <a:r>
              <a:rPr lang="en-US" dirty="0"/>
              <a:t>F</a:t>
            </a:r>
            <a:r>
              <a:rPr lang="en-US" dirty="0" smtClean="0"/>
              <a:t>or </a:t>
            </a:r>
            <a:r>
              <a:rPr lang="en-US" dirty="0"/>
              <a:t>example, to build a 8-bit vector you could legally write in VHDL signal(3 </a:t>
            </a:r>
            <a:r>
              <a:rPr lang="en-US" dirty="0" err="1"/>
              <a:t>downto</a:t>
            </a:r>
            <a:r>
              <a:rPr lang="en-US" dirty="0"/>
              <a:t> 1) &amp; signal (7 </a:t>
            </a:r>
            <a:r>
              <a:rPr lang="en-US" dirty="0" err="1"/>
              <a:t>downto</a:t>
            </a:r>
            <a:r>
              <a:rPr lang="en-US" dirty="0"/>
              <a:t> 3);</a:t>
            </a:r>
          </a:p>
          <a:p>
            <a:r>
              <a:rPr lang="en-US" dirty="0"/>
              <a:t>These two concepts come together in the shift register used in the lecture 11 </a:t>
            </a:r>
            <a:r>
              <a:rPr lang="en-US" dirty="0" smtClean="0"/>
              <a:t>code, which </a:t>
            </a:r>
            <a:r>
              <a:rPr lang="en-US" dirty="0"/>
              <a:t>contains the following line of VHDL code</a:t>
            </a:r>
            <a:r>
              <a:rPr lang="en-US" dirty="0" smtClean="0"/>
              <a:t>.</a:t>
            </a:r>
          </a:p>
          <a:p>
            <a:pPr marL="741363" lvl="2" indent="0">
              <a:buNone/>
            </a:pPr>
            <a:endParaRPr lang="en-US" sz="1800" dirty="0" smtClean="0"/>
          </a:p>
          <a:p>
            <a:pPr marL="741363" lvl="2" indent="0">
              <a:buNone/>
            </a:pPr>
            <a:r>
              <a:rPr lang="en-US" sz="1800" dirty="0" err="1" smtClean="0"/>
              <a:t>shiftReg</a:t>
            </a:r>
            <a:r>
              <a:rPr lang="en-US" sz="1800" dirty="0" smtClean="0"/>
              <a:t> </a:t>
            </a:r>
            <a:r>
              <a:rPr lang="en-US" sz="1800" dirty="0"/>
              <a:t>&lt;= </a:t>
            </a:r>
            <a:r>
              <a:rPr lang="en-US" sz="1800" dirty="0" err="1"/>
              <a:t>kbData</a:t>
            </a:r>
            <a:r>
              <a:rPr lang="en-US" sz="1800" dirty="0"/>
              <a:t> &amp; </a:t>
            </a:r>
            <a:r>
              <a:rPr lang="en-US" sz="1800" dirty="0" err="1"/>
              <a:t>shiftReg</a:t>
            </a:r>
            <a:r>
              <a:rPr lang="en-US" sz="1800" dirty="0"/>
              <a:t> (10 </a:t>
            </a:r>
            <a:r>
              <a:rPr lang="en-US" sz="1800" dirty="0" err="1"/>
              <a:t>downto</a:t>
            </a:r>
            <a:r>
              <a:rPr lang="en-US" sz="1800" dirty="0"/>
              <a:t> 1); </a:t>
            </a:r>
            <a:endParaRPr lang="en-US" sz="1800" dirty="0" smtClean="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3567975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Keyboard Serial to Parallel Converter</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1742930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87853707"/>
              </p:ext>
            </p:extLst>
          </p:nvPr>
        </p:nvGraphicFramePr>
        <p:xfrm>
          <a:off x="506413" y="1976519"/>
          <a:ext cx="8131174" cy="2904963"/>
        </p:xfrm>
        <a:graphic>
          <a:graphicData uri="http://schemas.openxmlformats.org/drawingml/2006/table">
            <a:tbl>
              <a:tblPr/>
              <a:tblGrid>
                <a:gridCol w="1438844"/>
                <a:gridCol w="6692330"/>
              </a:tblGrid>
              <a:tr h="255993">
                <a:tc>
                  <a:txBody>
                    <a:bodyPr/>
                    <a:lstStyle/>
                    <a:p>
                      <a:pPr algn="l" fontAlgn="t"/>
                      <a:r>
                        <a:rPr lang="en-US" sz="1300" dirty="0">
                          <a:effectLst/>
                        </a:rPr>
                        <a:t>Nomenclature: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PS/2 Keyboard</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Data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a:effectLst/>
                        </a:rPr>
                        <a:t>Data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1-bit data,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Control:</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dirty="0">
                          <a:effectLst/>
                        </a:rPr>
                        <a:t>Status: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Others: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dirty="0">
                          <a:effectLst/>
                        </a:rPr>
                        <a:t>1-bit </a:t>
                      </a:r>
                      <a:r>
                        <a:rPr lang="en-US" sz="1300" dirty="0" err="1">
                          <a:effectLst/>
                        </a:rPr>
                        <a:t>clk</a:t>
                      </a:r>
                      <a:r>
                        <a:rPr lang="en-US" sz="1300" dirty="0">
                          <a:effectLst/>
                        </a:rPr>
                        <a:t>,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a:effectLst/>
                        </a:rPr>
                        <a:t>Physical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key press and key release events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Physical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57019">
                <a:tc>
                  <a:txBody>
                    <a:bodyPr/>
                    <a:lstStyle/>
                    <a:p>
                      <a:pPr algn="l" fontAlgn="t"/>
                      <a:r>
                        <a:rPr lang="en-US" sz="1300">
                          <a:effectLst/>
                        </a:rPr>
                        <a:t>Behavior: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When a key is pressed, its 8-bit make code is transmitted. When a key is released, an 8-bit break code is transmitted, immediately followed by the key's 8-bit scan code.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340961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pic>
        <p:nvPicPr>
          <p:cNvPr id="5122" name="Picture 2" descr="http://ece.ninja/383/lecture/img/lecture1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 y="2158645"/>
            <a:ext cx="9141579" cy="254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204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610105334"/>
              </p:ext>
            </p:extLst>
          </p:nvPr>
        </p:nvGraphicFramePr>
        <p:xfrm>
          <a:off x="506413" y="1931999"/>
          <a:ext cx="8131174" cy="2994003"/>
        </p:xfrm>
        <a:graphic>
          <a:graphicData uri="http://schemas.openxmlformats.org/drawingml/2006/table">
            <a:tbl>
              <a:tblPr/>
              <a:tblGrid>
                <a:gridCol w="1417921"/>
                <a:gridCol w="6713253"/>
              </a:tblGrid>
              <a:tr h="255993">
                <a:tc>
                  <a:txBody>
                    <a:bodyPr/>
                    <a:lstStyle/>
                    <a:p>
                      <a:pPr algn="l" fontAlgn="t"/>
                      <a:r>
                        <a:rPr lang="en-US" sz="1300" dirty="0">
                          <a:effectLst/>
                        </a:rPr>
                        <a:t>Nomenclature: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Keyboard scan code reader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456335">
                <a:tc>
                  <a:txBody>
                    <a:bodyPr/>
                    <a:lstStyle/>
                    <a:p>
                      <a:pPr algn="l" fontAlgn="t"/>
                      <a:r>
                        <a:rPr lang="en-US" sz="1300">
                          <a:effectLst/>
                        </a:rPr>
                        <a:t>Data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1-bit kd data, nominally logic 1 1-bit kd clk,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55993">
                <a:tc>
                  <a:txBody>
                    <a:bodyPr/>
                    <a:lstStyle/>
                    <a:p>
                      <a:pPr algn="l" fontAlgn="t"/>
                      <a:r>
                        <a:rPr lang="en-US" sz="1300">
                          <a:effectLst/>
                        </a:rPr>
                        <a:t>Data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a:effectLst/>
                        </a:rPr>
                        <a:t>8-bit scan code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255993">
                <a:tc>
                  <a:txBody>
                    <a:bodyPr/>
                    <a:lstStyle/>
                    <a:p>
                      <a:pPr algn="l" fontAlgn="t"/>
                      <a:r>
                        <a:rPr lang="en-US" sz="1300">
                          <a:effectLst/>
                        </a:rPr>
                        <a:t>Control:</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55993">
                <a:tc>
                  <a:txBody>
                    <a:bodyPr/>
                    <a:lstStyle/>
                    <a:p>
                      <a:pPr algn="l" fontAlgn="t"/>
                      <a:r>
                        <a:rPr lang="en-US" sz="1300">
                          <a:effectLst/>
                        </a:rPr>
                        <a:t>Status: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a:effectLst/>
                        </a:rPr>
                        <a:t>1-bit busy, nominally logic 0</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255993">
                <a:tc>
                  <a:txBody>
                    <a:bodyPr/>
                    <a:lstStyle/>
                    <a:p>
                      <a:pPr algn="l" fontAlgn="t"/>
                      <a:r>
                        <a:rPr lang="en-US" sz="1300">
                          <a:effectLst/>
                        </a:rPr>
                        <a:t>Others: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1-bit clk,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257703">
                <a:tc>
                  <a:txBody>
                    <a:bodyPr/>
                    <a:lstStyle/>
                    <a:p>
                      <a:pPr algn="l" fontAlgn="t"/>
                      <a:r>
                        <a:rPr lang="en-US" sz="1300">
                          <a:effectLst/>
                        </a:rPr>
                        <a:t>Behavior: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Interprets the PS/2 keyboard </a:t>
                      </a:r>
                      <a:r>
                        <a:rPr lang="en-US" sz="1300" dirty="0" err="1">
                          <a:effectLst/>
                        </a:rPr>
                        <a:t>clk</a:t>
                      </a:r>
                      <a:r>
                        <a:rPr lang="en-US" sz="1300" dirty="0">
                          <a:effectLst/>
                        </a:rPr>
                        <a:t> and data signal from a keypress event and outputs the associated scan code. The busy signal goes high when the first data bit arrives and stays high until the last data bit is received. Busy is low only when there is a valid scan code on the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1983369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p>
        </p:txBody>
      </p:sp>
      <p:sp>
        <p:nvSpPr>
          <p:cNvPr id="4" name="Content Placeholder 3"/>
          <p:cNvSpPr>
            <a:spLocks noGrp="1"/>
          </p:cNvSpPr>
          <p:nvPr>
            <p:ph idx="1"/>
          </p:nvPr>
        </p:nvSpPr>
        <p:spPr>
          <a:xfrm>
            <a:off x="581736" y="1523052"/>
            <a:ext cx="8131175" cy="4324350"/>
          </a:xfrm>
        </p:spPr>
        <p:txBody>
          <a:bodyPr/>
          <a:lstStyle/>
          <a:p>
            <a:r>
              <a:rPr lang="en-US" dirty="0"/>
              <a:t>Looking at the timing diagram and the description </a:t>
            </a:r>
            <a:r>
              <a:rPr lang="en-US" dirty="0" smtClean="0"/>
              <a:t>on previous slide, we get the </a:t>
            </a:r>
            <a:r>
              <a:rPr lang="en-US" dirty="0"/>
              <a:t>following algorithm.</a:t>
            </a:r>
            <a:endParaRPr lang="en-US" dirty="0" smtClean="0"/>
          </a:p>
          <a:p>
            <a:pPr marL="741363" lvl="2" indent="0">
              <a:buNone/>
            </a:pPr>
            <a:r>
              <a:rPr lang="en-US" sz="1800" dirty="0"/>
              <a:t>1. while(1) {</a:t>
            </a:r>
          </a:p>
          <a:p>
            <a:pPr marL="741363" lvl="2" indent="0">
              <a:buNone/>
            </a:pPr>
            <a:r>
              <a:rPr lang="en-US" sz="1800" dirty="0"/>
              <a:t>2.     busy=0;</a:t>
            </a:r>
          </a:p>
          <a:p>
            <a:pPr marL="741363" lvl="2" indent="0">
              <a:buNone/>
            </a:pPr>
            <a:r>
              <a:rPr lang="en-US" sz="1800" dirty="0"/>
              <a:t>3.     while (</a:t>
            </a:r>
            <a:r>
              <a:rPr lang="en-US" sz="1800" dirty="0" err="1"/>
              <a:t>kb_clk</a:t>
            </a:r>
            <a:r>
              <a:rPr lang="en-US" sz="1800" dirty="0"/>
              <a:t> == 1);</a:t>
            </a:r>
          </a:p>
          <a:p>
            <a:pPr marL="741363" lvl="2" indent="0">
              <a:buNone/>
            </a:pPr>
            <a:r>
              <a:rPr lang="en-US" sz="1800" dirty="0"/>
              <a:t>4.     busy=1;</a:t>
            </a:r>
          </a:p>
          <a:p>
            <a:pPr marL="741363" lvl="2" indent="0">
              <a:buNone/>
            </a:pPr>
            <a:r>
              <a:rPr lang="en-US" sz="1800" dirty="0"/>
              <a:t>5.     for (count=0 count&lt;33; count++) {</a:t>
            </a:r>
          </a:p>
          <a:p>
            <a:pPr marL="741363" lvl="2" indent="0">
              <a:buNone/>
            </a:pPr>
            <a:r>
              <a:rPr lang="en-US" sz="1800" dirty="0"/>
              <a:t>6.         while(</a:t>
            </a:r>
            <a:r>
              <a:rPr lang="en-US" sz="1800" dirty="0" err="1"/>
              <a:t>kb_clk</a:t>
            </a:r>
            <a:r>
              <a:rPr lang="en-US" sz="1800" dirty="0"/>
              <a:t> == 1);</a:t>
            </a:r>
          </a:p>
          <a:p>
            <a:pPr marL="741363" lvl="2" indent="0">
              <a:buNone/>
            </a:pPr>
            <a:r>
              <a:rPr lang="en-US" sz="1800" dirty="0"/>
              <a:t>7.         shift = (shift &lt;&lt; 1) | </a:t>
            </a:r>
            <a:r>
              <a:rPr lang="en-US" sz="1800" dirty="0" err="1"/>
              <a:t>kb_data</a:t>
            </a:r>
            <a:r>
              <a:rPr lang="en-US" sz="1800" dirty="0"/>
              <a:t>;</a:t>
            </a:r>
          </a:p>
          <a:p>
            <a:pPr marL="741363" lvl="2" indent="0">
              <a:buNone/>
            </a:pPr>
            <a:r>
              <a:rPr lang="en-US" sz="1800" dirty="0"/>
              <a:t>8.         while(</a:t>
            </a:r>
            <a:r>
              <a:rPr lang="en-US" sz="1800" dirty="0" err="1"/>
              <a:t>kb_clk</a:t>
            </a:r>
            <a:r>
              <a:rPr lang="en-US" sz="1800" dirty="0"/>
              <a:t> == 0);</a:t>
            </a:r>
          </a:p>
          <a:p>
            <a:pPr marL="741363" lvl="2" indent="0">
              <a:buNone/>
            </a:pPr>
            <a:r>
              <a:rPr lang="en-US" sz="1800" dirty="0"/>
              <a:t>9.     } </a:t>
            </a:r>
            <a:r>
              <a:rPr lang="en-US" sz="1800" dirty="0">
                <a:solidFill>
                  <a:srgbClr val="00B050"/>
                </a:solidFill>
              </a:rPr>
              <a:t>// end for</a:t>
            </a:r>
          </a:p>
          <a:p>
            <a:pPr marL="741363" lvl="2" indent="0">
              <a:buNone/>
            </a:pPr>
            <a:r>
              <a:rPr lang="en-US" sz="1800" dirty="0"/>
              <a:t>10.     scan = shift[9-2]</a:t>
            </a:r>
          </a:p>
          <a:p>
            <a:pPr marL="741363" lvl="2" indent="0">
              <a:buNone/>
            </a:pPr>
            <a:r>
              <a:rPr lang="en-US" sz="1800" dirty="0"/>
              <a:t>11. } </a:t>
            </a:r>
            <a:r>
              <a:rPr lang="en-US" sz="1800" dirty="0">
                <a:solidFill>
                  <a:srgbClr val="00B050"/>
                </a:solidFill>
              </a:rPr>
              <a:t>// end while </a:t>
            </a:r>
            <a:r>
              <a:rPr lang="en-US" sz="1800" dirty="0" smtClean="0">
                <a:solidFill>
                  <a:srgbClr val="00B050"/>
                </a:solidFill>
              </a:rPr>
              <a:t>1</a:t>
            </a:r>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98832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err="1" smtClean="0"/>
              <a:t>Datapath</a:t>
            </a:r>
            <a:r>
              <a:rPr lang="en-US" dirty="0" smtClean="0"/>
              <a:t> and Control – Timing</a:t>
            </a:r>
          </a:p>
          <a:p>
            <a:pPr eaLnBrk="1" hangingPunct="1">
              <a:lnSpc>
                <a:spcPct val="80000"/>
              </a:lnSpc>
            </a:pPr>
            <a:r>
              <a:rPr lang="en-US" dirty="0" smtClean="0"/>
              <a:t>VHDL Instantiation</a:t>
            </a:r>
          </a:p>
          <a:p>
            <a:pPr eaLnBrk="1" hangingPunct="1">
              <a:lnSpc>
                <a:spcPct val="80000"/>
              </a:lnSpc>
            </a:pPr>
            <a:r>
              <a:rPr lang="en-US" dirty="0" smtClean="0"/>
              <a:t>Keyboard serial to parallel converter</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t>
            </a:r>
            <a:r>
              <a:rPr lang="en-US" dirty="0"/>
              <a:t>#8</a:t>
            </a:r>
          </a:p>
        </p:txBody>
      </p:sp>
      <p:sp>
        <p:nvSpPr>
          <p:cNvPr id="4" name="Content Placeholder 3"/>
          <p:cNvSpPr>
            <a:spLocks noGrp="1"/>
          </p:cNvSpPr>
          <p:nvPr>
            <p:ph idx="1"/>
          </p:nvPr>
        </p:nvSpPr>
        <p:spPr>
          <a:xfrm>
            <a:off x="581736" y="1523052"/>
            <a:ext cx="8131175" cy="4324350"/>
          </a:xfrm>
        </p:spPr>
        <p:txBody>
          <a:bodyPr/>
          <a:lstStyle/>
          <a:p>
            <a:r>
              <a:rPr lang="en-US" dirty="0"/>
              <a:t>Now lets build the </a:t>
            </a:r>
            <a:r>
              <a:rPr lang="en-US" dirty="0" err="1"/>
              <a:t>datapath</a:t>
            </a:r>
            <a:r>
              <a:rPr lang="en-US" dirty="0"/>
              <a:t> and control using the technique learned in lecture 10</a:t>
            </a:r>
            <a:r>
              <a:rPr lang="en-US" dirty="0" smtClean="0"/>
              <a:t>.</a:t>
            </a:r>
          </a:p>
          <a:p>
            <a:r>
              <a:rPr lang="en-US" dirty="0" smtClean="0"/>
              <a:t>Your </a:t>
            </a:r>
            <a:r>
              <a:rPr lang="en-US" dirty="0"/>
              <a:t>homework is to build the control unit for the keyboard </a:t>
            </a:r>
            <a:r>
              <a:rPr lang="en-US" dirty="0" err="1"/>
              <a:t>scancode</a:t>
            </a:r>
            <a:r>
              <a:rPr lang="en-US" dirty="0"/>
              <a:t> reader</a:t>
            </a:r>
            <a:r>
              <a:rPr lang="en-US"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1740760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err="1" smtClean="0"/>
              <a:t>Datapath</a:t>
            </a:r>
            <a:r>
              <a:rPr lang="en-US" cap="none" dirty="0" smtClean="0"/>
              <a:t> and Control - Timing</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Datapath</a:t>
            </a:r>
            <a:r>
              <a:rPr lang="en-US" b="0" dirty="0"/>
              <a:t> </a:t>
            </a:r>
            <a:r>
              <a:rPr lang="en-US" b="0" dirty="0" smtClean="0"/>
              <a:t>and Control Design Methodology</a:t>
            </a:r>
          </a:p>
          <a:p>
            <a:pPr lvl="1"/>
            <a:r>
              <a:rPr lang="en-US" b="0" u="sng" dirty="0" err="1" smtClean="0"/>
              <a:t>Datapath</a:t>
            </a:r>
            <a:r>
              <a:rPr lang="en-US" b="0" dirty="0" smtClean="0"/>
              <a:t> -</a:t>
            </a:r>
            <a:r>
              <a:rPr lang="en-US" b="0" dirty="0"/>
              <a:t> </a:t>
            </a:r>
            <a:r>
              <a:rPr lang="en-US" b="0" dirty="0" smtClean="0"/>
              <a:t>responsible for data manipulations</a:t>
            </a:r>
          </a:p>
          <a:p>
            <a:pPr lvl="1"/>
            <a:r>
              <a:rPr lang="en-US" b="0" u="sng" dirty="0" smtClean="0"/>
              <a:t>Control</a:t>
            </a:r>
            <a:r>
              <a:rPr lang="en-US" b="0" dirty="0" smtClean="0"/>
              <a:t> </a:t>
            </a:r>
            <a:r>
              <a:rPr lang="en-US" b="0" dirty="0"/>
              <a:t>- </a:t>
            </a:r>
            <a:r>
              <a:rPr lang="en-US" b="0" dirty="0" smtClean="0"/>
              <a:t>responsible </a:t>
            </a:r>
            <a:r>
              <a:rPr lang="en-US" b="0" dirty="0"/>
              <a:t>for sequencing the actions of the </a:t>
            </a:r>
            <a:r>
              <a:rPr lang="en-US" b="0" dirty="0" err="1"/>
              <a:t>datapath</a:t>
            </a:r>
            <a:endParaRPr lang="en-US" b="0" dirty="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pic>
        <p:nvPicPr>
          <p:cNvPr id="8" name="Picture 2" descr="http://ece.ninja/383/lecture/img/lecture1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 y="3432126"/>
            <a:ext cx="9138555" cy="24963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75314" y="5786082"/>
            <a:ext cx="8441140" cy="369332"/>
          </a:xfrm>
          <a:prstGeom prst="rect">
            <a:avLst/>
          </a:prstGeom>
        </p:spPr>
        <p:txBody>
          <a:bodyPr wrap="square">
            <a:spAutoFit/>
          </a:bodyPr>
          <a:lstStyle/>
          <a:p>
            <a:r>
              <a:rPr lang="en-US" sz="1800" dirty="0"/>
              <a:t>Fig 10.0 - An abstract digital system constructed from a </a:t>
            </a:r>
            <a:r>
              <a:rPr lang="en-US" sz="1800" dirty="0" err="1"/>
              <a:t>datapath</a:t>
            </a:r>
            <a:r>
              <a:rPr lang="en-US" sz="1800" dirty="0"/>
              <a:t> and a control unit.</a:t>
            </a:r>
          </a:p>
        </p:txBody>
      </p:sp>
    </p:spTree>
    <p:extLst>
      <p:ext uri="{BB962C8B-B14F-4D97-AF65-F5344CB8AC3E}">
        <p14:creationId xmlns:p14="http://schemas.microsoft.com/office/powerpoint/2010/main" val="3621720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a:t>R</a:t>
            </a:r>
            <a:r>
              <a:rPr lang="en-US" b="0" dirty="0" smtClean="0"/>
              <a:t>easons </a:t>
            </a:r>
            <a:r>
              <a:rPr lang="en-US" b="0" dirty="0"/>
              <a:t>to examine the timing behavior of a </a:t>
            </a:r>
            <a:r>
              <a:rPr lang="en-US" b="0" dirty="0" err="1" smtClean="0"/>
              <a:t>datapath</a:t>
            </a:r>
            <a:r>
              <a:rPr lang="en-US" b="0" dirty="0" smtClean="0"/>
              <a:t> and </a:t>
            </a:r>
            <a:r>
              <a:rPr lang="en-US" b="0" dirty="0"/>
              <a:t>control circuit.  </a:t>
            </a:r>
            <a:endParaRPr lang="en-US" b="0" dirty="0" smtClean="0"/>
          </a:p>
          <a:p>
            <a:pPr marL="863600" lvl="1" indent="-457200">
              <a:buFont typeface="+mj-lt"/>
              <a:buAutoNum type="arabicPeriod"/>
            </a:pPr>
            <a:r>
              <a:rPr lang="en-US" b="0" dirty="0" smtClean="0"/>
              <a:t>First</a:t>
            </a:r>
            <a:r>
              <a:rPr lang="en-US" b="0" dirty="0"/>
              <a:t>, so that we can make informed predictions </a:t>
            </a:r>
            <a:r>
              <a:rPr lang="en-US" b="0" dirty="0" smtClean="0"/>
              <a:t>about the </a:t>
            </a:r>
            <a:r>
              <a:rPr lang="en-US" b="0" dirty="0"/>
              <a:t>expected clocking frequency of our circuits.  </a:t>
            </a:r>
            <a:endParaRPr lang="en-US" b="0" dirty="0" smtClean="0"/>
          </a:p>
          <a:p>
            <a:pPr marL="863600" lvl="1" indent="-457200">
              <a:buFont typeface="+mj-lt"/>
              <a:buAutoNum type="arabicPeriod"/>
            </a:pPr>
            <a:r>
              <a:rPr lang="en-US" b="0" dirty="0" smtClean="0"/>
              <a:t>Second</a:t>
            </a:r>
            <a:r>
              <a:rPr lang="en-US" b="0" dirty="0"/>
              <a:t>, so that we </a:t>
            </a:r>
            <a:r>
              <a:rPr lang="en-US" b="0" dirty="0" smtClean="0"/>
              <a:t>can identify </a:t>
            </a:r>
            <a:r>
              <a:rPr lang="en-US" b="0" dirty="0"/>
              <a:t>critical paths in our circuit.  </a:t>
            </a:r>
            <a:endParaRPr lang="en-US" b="0" dirty="0" smtClean="0"/>
          </a:p>
          <a:p>
            <a:pPr marL="863600" lvl="1" indent="-457200">
              <a:buFont typeface="+mj-lt"/>
              <a:buAutoNum type="arabicPeriod"/>
            </a:pPr>
            <a:r>
              <a:rPr lang="en-US" b="0" dirty="0" smtClean="0"/>
              <a:t>Third</a:t>
            </a:r>
            <a:r>
              <a:rPr lang="en-US" b="0" dirty="0"/>
              <a:t>, so that we can develop </a:t>
            </a:r>
            <a:r>
              <a:rPr lang="en-US" b="0" dirty="0" smtClean="0"/>
              <a:t>our intuition </a:t>
            </a:r>
            <a:r>
              <a:rPr lang="en-US" b="0" dirty="0"/>
              <a:t>about the operation of these complex circuits.</a:t>
            </a:r>
            <a:endParaRPr lang="en-US" b="0" dirty="0" smtClean="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678746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Circuit from Lesson 10 – Search algorithm for minimum</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026" name="Picture 2" descr="http://ece.ninja/383/lecture/img/lecture1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32" y="2272473"/>
            <a:ext cx="8538049" cy="414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421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T</a:t>
            </a:r>
            <a:r>
              <a:rPr lang="en-US" b="0" baseline="-25000" dirty="0" err="1" smtClean="0"/>
              <a:t>p</a:t>
            </a:r>
            <a:r>
              <a:rPr lang="en-US" b="0" dirty="0" smtClean="0"/>
              <a:t>(A) – </a:t>
            </a:r>
            <a:r>
              <a:rPr lang="en-US" b="0" dirty="0" err="1" smtClean="0"/>
              <a:t>T</a:t>
            </a:r>
            <a:r>
              <a:rPr lang="en-US" b="0" baseline="-25000" dirty="0" err="1" smtClean="0"/>
              <a:t>pd</a:t>
            </a:r>
            <a:r>
              <a:rPr lang="en-US" b="0" dirty="0" smtClean="0"/>
              <a:t>(FF) – Propagation Delay of Flip Flops</a:t>
            </a:r>
          </a:p>
          <a:p>
            <a:pPr lvl="1"/>
            <a:r>
              <a:rPr lang="en-US" b="0" dirty="0" smtClean="0"/>
              <a:t>FF is input to OEs</a:t>
            </a:r>
          </a:p>
          <a:p>
            <a:r>
              <a:rPr lang="en-US" b="0" dirty="0" err="1" smtClean="0"/>
              <a:t>T</a:t>
            </a:r>
            <a:r>
              <a:rPr lang="en-US" b="0" baseline="-25000" dirty="0" err="1" smtClean="0"/>
              <a:t>p</a:t>
            </a:r>
            <a:r>
              <a:rPr lang="en-US" b="0" dirty="0" smtClean="0"/>
              <a:t>(B) </a:t>
            </a:r>
            <a:r>
              <a:rPr lang="en-US" b="0" dirty="0"/>
              <a:t>– </a:t>
            </a:r>
            <a:r>
              <a:rPr lang="en-US" b="0" dirty="0" err="1" smtClean="0"/>
              <a:t>Q</a:t>
            </a:r>
            <a:r>
              <a:rPr lang="en-US" b="0" baseline="-25000" dirty="0" err="1" smtClean="0"/>
              <a:t>valid</a:t>
            </a:r>
            <a:r>
              <a:rPr lang="en-US" b="0" dirty="0" smtClean="0"/>
              <a:t> </a:t>
            </a:r>
            <a:r>
              <a:rPr lang="en-US" b="0" dirty="0"/>
              <a:t>– </a:t>
            </a:r>
            <a:r>
              <a:rPr lang="en-US" b="0" dirty="0" smtClean="0"/>
              <a:t>OEs assert their new values</a:t>
            </a:r>
            <a:endParaRPr lang="en-US" b="0" dirty="0"/>
          </a:p>
          <a:p>
            <a:r>
              <a:rPr lang="en-US" b="0" dirty="0" err="1" smtClean="0"/>
              <a:t>T</a:t>
            </a:r>
            <a:r>
              <a:rPr lang="en-US" b="0" baseline="-25000" dirty="0" err="1" smtClean="0"/>
              <a:t>p</a:t>
            </a:r>
            <a:r>
              <a:rPr lang="en-US" b="0" dirty="0" smtClean="0"/>
              <a:t>(C) </a:t>
            </a:r>
            <a:r>
              <a:rPr lang="en-US" b="0" dirty="0"/>
              <a:t>– </a:t>
            </a:r>
            <a:r>
              <a:rPr lang="en-US" b="0" dirty="0" err="1" smtClean="0"/>
              <a:t>SW</a:t>
            </a:r>
            <a:r>
              <a:rPr lang="en-US" b="0" baseline="-25000" dirty="0" err="1" smtClean="0"/>
              <a:t>valid</a:t>
            </a:r>
            <a:r>
              <a:rPr lang="en-US" b="0" dirty="0" smtClean="0"/>
              <a:t> – </a:t>
            </a:r>
            <a:r>
              <a:rPr lang="en-US" b="0" dirty="0"/>
              <a:t> time difference between the application of a valid control word to the </a:t>
            </a:r>
            <a:r>
              <a:rPr lang="en-US" b="0" dirty="0" err="1"/>
              <a:t>datapath</a:t>
            </a:r>
            <a:r>
              <a:rPr lang="en-US" b="0" dirty="0"/>
              <a:t> and the status input to the control unit becoming </a:t>
            </a:r>
            <a:r>
              <a:rPr lang="en-US" b="0" dirty="0" smtClean="0"/>
              <a:t>valid</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2050" name="Picture 2" descr="http://ece.ninja/383/lecture/img/lecture1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1" y="4495821"/>
            <a:ext cx="75819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46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T</a:t>
            </a:r>
            <a:r>
              <a:rPr lang="en-US" b="0" baseline="-25000" dirty="0" err="1" smtClean="0"/>
              <a:t>p</a:t>
            </a:r>
            <a:r>
              <a:rPr lang="en-US" b="0" dirty="0" smtClean="0"/>
              <a:t>(D) – </a:t>
            </a:r>
            <a:r>
              <a:rPr lang="en-US" b="0" dirty="0" err="1" smtClean="0"/>
              <a:t>D</a:t>
            </a:r>
            <a:r>
              <a:rPr lang="en-US" b="0" baseline="-25000" dirty="0" err="1" smtClean="0"/>
              <a:t>valid</a:t>
            </a:r>
            <a:r>
              <a:rPr lang="en-US" b="0" dirty="0" smtClean="0"/>
              <a:t> – </a:t>
            </a:r>
            <a:r>
              <a:rPr lang="en-US" b="0" dirty="0"/>
              <a:t>delay between the status inputs becoming valid and the MIEs becoming </a:t>
            </a:r>
            <a:r>
              <a:rPr lang="en-US" b="0" dirty="0" smtClean="0"/>
              <a:t>valid</a:t>
            </a:r>
          </a:p>
          <a:p>
            <a:r>
              <a:rPr lang="en-US" b="0" dirty="0" err="1" smtClean="0"/>
              <a:t>T</a:t>
            </a:r>
            <a:r>
              <a:rPr lang="en-US" b="0" baseline="-25000" dirty="0" err="1" smtClean="0"/>
              <a:t>p</a:t>
            </a:r>
            <a:r>
              <a:rPr lang="en-US" b="0" dirty="0" smtClean="0"/>
              <a:t>(E) – </a:t>
            </a:r>
            <a:r>
              <a:rPr lang="en-US" b="0" dirty="0" err="1" smtClean="0"/>
              <a:t>T</a:t>
            </a:r>
            <a:r>
              <a:rPr lang="en-US" b="0" baseline="-25000" dirty="0" err="1" smtClean="0"/>
              <a:t>setup</a:t>
            </a:r>
            <a:r>
              <a:rPr lang="en-US" b="0" dirty="0" smtClean="0"/>
              <a:t> – </a:t>
            </a:r>
            <a:r>
              <a:rPr lang="en-US" b="0" dirty="0"/>
              <a:t>Once the memory inputs have stabilized, they must be allowed some setup time</a:t>
            </a:r>
            <a:endParaRPr lang="en-US" b="0" dirty="0" smtClean="0"/>
          </a:p>
          <a:p>
            <a:endParaRPr lang="en-US" b="0" dirty="0" smtClean="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2050" name="Picture 2" descr="http://ece.ninja/383/lecture/img/lecture1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1" y="4495821"/>
            <a:ext cx="75819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0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VHDL Instantiation</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30367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9703</TotalTime>
  <Words>982</Words>
  <Application>Microsoft Office PowerPoint</Application>
  <PresentationFormat>On-screen Show (4:3)</PresentationFormat>
  <Paragraphs>140</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1_Blank Presentation</vt:lpstr>
      <vt:lpstr>PowerPoint Presentation</vt:lpstr>
      <vt:lpstr>Lesson Outline</vt:lpstr>
      <vt:lpstr>Datapath and Control - Timing</vt:lpstr>
      <vt:lpstr>Datapath and Control - Timing</vt:lpstr>
      <vt:lpstr>Datapath and Control - Timing</vt:lpstr>
      <vt:lpstr>Datapath and Control - Timing</vt:lpstr>
      <vt:lpstr>Datapath and Control - Timing</vt:lpstr>
      <vt:lpstr>Datapath and Control - Timing</vt:lpstr>
      <vt:lpstr>VHDL Instantiation</vt:lpstr>
      <vt:lpstr>VHDL Instantiation</vt:lpstr>
      <vt:lpstr>VHDL Instantiation</vt:lpstr>
      <vt:lpstr>Unused outputs and open keyword</vt:lpstr>
      <vt:lpstr>Subvectors and Concatenation</vt:lpstr>
      <vt:lpstr>Subvectors and Concatenation</vt:lpstr>
      <vt:lpstr>Keyboard Serial to Parallel Converter</vt:lpstr>
      <vt:lpstr>Keyboard Serial to Parallel Converter</vt:lpstr>
      <vt:lpstr>Keyboard Serial to Parallel Converter</vt:lpstr>
      <vt:lpstr>Keyboard Serial to Parallel Converter</vt:lpstr>
      <vt:lpstr>Unused outputs and open keyword</vt:lpstr>
      <vt:lpstr>Homework #8</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Maj Jeff Falkinburg</cp:lastModifiedBy>
  <cp:revision>426</cp:revision>
  <cp:lastPrinted>2014-08-12T17:37:01Z</cp:lastPrinted>
  <dcterms:created xsi:type="dcterms:W3CDTF">2001-06-27T14:08:57Z</dcterms:created>
  <dcterms:modified xsi:type="dcterms:W3CDTF">2017-01-30T02:53:50Z</dcterms:modified>
</cp:coreProperties>
</file>