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4"/>
  </p:notesMasterIdLst>
  <p:handoutMasterIdLst>
    <p:handoutMasterId r:id="rId25"/>
  </p:handoutMasterIdLst>
  <p:sldIdLst>
    <p:sldId id="395" r:id="rId3"/>
    <p:sldId id="300" r:id="rId4"/>
    <p:sldId id="356" r:id="rId5"/>
    <p:sldId id="357" r:id="rId6"/>
    <p:sldId id="383" r:id="rId7"/>
    <p:sldId id="384" r:id="rId8"/>
    <p:sldId id="387" r:id="rId9"/>
    <p:sldId id="378" r:id="rId10"/>
    <p:sldId id="376" r:id="rId11"/>
    <p:sldId id="379" r:id="rId12"/>
    <p:sldId id="393" r:id="rId13"/>
    <p:sldId id="380" r:id="rId14"/>
    <p:sldId id="381" r:id="rId15"/>
    <p:sldId id="382" r:id="rId16"/>
    <p:sldId id="391" r:id="rId17"/>
    <p:sldId id="392" r:id="rId18"/>
    <p:sldId id="389" r:id="rId19"/>
    <p:sldId id="390" r:id="rId20"/>
    <p:sldId id="394" r:id="rId21"/>
    <p:sldId id="374" r:id="rId22"/>
    <p:sldId id="375" r:id="rId2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1/29/2017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3/lecture/code/lab2_pack.vhd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data_sheets/ds180_7Series_Overview.pdf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support/documentation/sw_manuals/xilinx2012_2/ug953-vivado-7series-libraries.pdf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12 </a:t>
            </a:r>
            <a:r>
              <a:rPr lang="en-US" sz="3600" kern="0" dirty="0">
                <a:effectLst/>
                <a:latin typeface="Trebuchet MS" panose="020B0603020202020204" pitchFamily="34" charset="0"/>
              </a:rPr>
              <a:t>– </a:t>
            </a:r>
            <a:r>
              <a:rPr lang="en-US" sz="3600" kern="0" dirty="0" err="1">
                <a:effectLst/>
                <a:latin typeface="Trebuchet MS" panose="020B0603020202020204" pitchFamily="34" charset="0"/>
              </a:rPr>
              <a:t>Datapath</a:t>
            </a:r>
            <a:r>
              <a:rPr lang="en-US" sz="3600" kern="0" dirty="0">
                <a:effectLst/>
                <a:latin typeface="Trebuchet MS" panose="020B0603020202020204" pitchFamily="34" charset="0"/>
              </a:rPr>
              <a:t> and Control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1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–    Class Activity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Class Activity:</a:t>
            </a:r>
          </a:p>
          <a:p>
            <a:pPr lvl="1"/>
            <a:r>
              <a:rPr lang="en-US" b="0" dirty="0" smtClean="0"/>
              <a:t>Determine </a:t>
            </a:r>
            <a:r>
              <a:rPr lang="en-US" b="0" dirty="0"/>
              <a:t>what will happen inside the RAM defined above when subject to the following signals.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sz="1400" b="0" dirty="0" smtClean="0">
                <a:solidFill>
                  <a:srgbClr val="00B050"/>
                </a:solidFill>
              </a:rPr>
              <a:t>-- </a:t>
            </a:r>
            <a:r>
              <a:rPr lang="en-US" sz="1400" b="0" dirty="0" err="1">
                <a:solidFill>
                  <a:srgbClr val="00B050"/>
                </a:solidFill>
              </a:rPr>
              <a:t>vecAddrRead</a:t>
            </a:r>
            <a:r>
              <a:rPr lang="en-US" sz="1400" b="0" dirty="0">
                <a:solidFill>
                  <a:srgbClr val="00B050"/>
                </a:solidFill>
              </a:rPr>
              <a:t> = </a:t>
            </a:r>
            <a:r>
              <a:rPr lang="en-US" sz="1400" b="0" dirty="0" err="1">
                <a:solidFill>
                  <a:srgbClr val="00B050"/>
                </a:solidFill>
              </a:rPr>
              <a:t>vecAddrWrite</a:t>
            </a:r>
            <a:r>
              <a:rPr lang="en-US" sz="1400" b="0" dirty="0">
                <a:solidFill>
                  <a:srgbClr val="00B050"/>
                </a:solidFill>
              </a:rPr>
              <a:t> - 1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B050"/>
                </a:solidFill>
              </a:rPr>
              <a:t>   </a:t>
            </a:r>
            <a:r>
              <a:rPr lang="en-US" sz="1400" b="0" dirty="0" smtClean="0">
                <a:solidFill>
                  <a:srgbClr val="00B050"/>
                </a:solidFill>
              </a:rPr>
              <a:t> -- </a:t>
            </a:r>
            <a:r>
              <a:rPr lang="en-US" sz="1400" b="0" dirty="0" err="1">
                <a:solidFill>
                  <a:srgbClr val="00B050"/>
                </a:solidFill>
              </a:rPr>
              <a:t>writeInput</a:t>
            </a:r>
            <a:r>
              <a:rPr lang="en-US" sz="1400" b="0" dirty="0">
                <a:solidFill>
                  <a:srgbClr val="00B050"/>
                </a:solidFill>
              </a:rPr>
              <a:t> &lt;= "10101010101010" &amp; </a:t>
            </a:r>
            <a:r>
              <a:rPr lang="en-US" sz="1400" b="0" dirty="0" err="1">
                <a:solidFill>
                  <a:srgbClr val="00B050"/>
                </a:solidFill>
              </a:rPr>
              <a:t>vecAddrWrite</a:t>
            </a:r>
            <a:r>
              <a:rPr lang="en-US" sz="1400" b="0" dirty="0">
                <a:solidFill>
                  <a:srgbClr val="00B050"/>
                </a:solidFill>
              </a:rPr>
              <a:t>(3 </a:t>
            </a:r>
            <a:r>
              <a:rPr lang="en-US" sz="1400" b="0" dirty="0" err="1">
                <a:solidFill>
                  <a:srgbClr val="00B050"/>
                </a:solidFill>
              </a:rPr>
              <a:t>downto</a:t>
            </a:r>
            <a:r>
              <a:rPr lang="en-US" sz="1400" b="0" dirty="0">
                <a:solidFill>
                  <a:srgbClr val="00B050"/>
                </a:solidFill>
              </a:rPr>
              <a:t> 0);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(5) &lt;= '1', '0' after 7 us, '1' after 8 us;	</a:t>
            </a:r>
            <a:r>
              <a:rPr lang="en-US" sz="1400" b="0" dirty="0">
                <a:solidFill>
                  <a:srgbClr val="00B050"/>
                </a:solidFill>
              </a:rPr>
              <a:t>-- READ ENABLE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(4) &lt;= '1', '0' after 3 us, '1' after 4 us;	</a:t>
            </a:r>
            <a:r>
              <a:rPr lang="en-US" sz="1400" b="0" dirty="0">
                <a:solidFill>
                  <a:srgbClr val="00B050"/>
                </a:solidFill>
              </a:rPr>
              <a:t>-- WRITE ENABLE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(3 </a:t>
            </a:r>
            <a:r>
              <a:rPr lang="en-US" sz="1400" b="0" dirty="0" err="1"/>
              <a:t>downto</a:t>
            </a:r>
            <a:r>
              <a:rPr lang="en-US" sz="1400" b="0" dirty="0"/>
              <a:t> 2) &lt;= "11", "10" after 4 us, "01" after 5 us, "11" after 6us; </a:t>
            </a:r>
            <a:r>
              <a:rPr lang="en-US" sz="1400" b="0" dirty="0">
                <a:solidFill>
                  <a:srgbClr val="00B050"/>
                </a:solidFill>
              </a:rPr>
              <a:t>-- BYTE WRITE ENABLE</a:t>
            </a:r>
          </a:p>
          <a:p>
            <a:pPr marL="0" indent="0">
              <a:buNone/>
            </a:pPr>
            <a:r>
              <a:rPr lang="en-US" sz="1400" b="0" dirty="0"/>
              <a:t>    </a:t>
            </a:r>
            <a:r>
              <a:rPr lang="en-US" sz="1400" b="0" dirty="0" err="1"/>
              <a:t>cw</a:t>
            </a:r>
            <a:r>
              <a:rPr lang="en-US" sz="1400" b="0" dirty="0"/>
              <a:t>(1 </a:t>
            </a:r>
            <a:r>
              <a:rPr lang="en-US" sz="1400" b="0" dirty="0" err="1"/>
              <a:t>downto</a:t>
            </a:r>
            <a:r>
              <a:rPr lang="en-US" sz="1400" b="0" dirty="0"/>
              <a:t> 0) &lt;= "01";				</a:t>
            </a:r>
            <a:r>
              <a:rPr lang="en-US" sz="1400" b="0" dirty="0" smtClean="0"/>
              <a:t>     </a:t>
            </a:r>
            <a:r>
              <a:rPr lang="en-US" sz="1400" b="0" dirty="0" smtClean="0">
                <a:solidFill>
                  <a:srgbClr val="00B050"/>
                </a:solidFill>
              </a:rPr>
              <a:t>-- </a:t>
            </a:r>
            <a:r>
              <a:rPr lang="en-US" sz="1400" b="0" dirty="0">
                <a:solidFill>
                  <a:srgbClr val="00B050"/>
                </a:solidFill>
              </a:rPr>
              <a:t>COUNTER CONTROL</a:t>
            </a:r>
          </a:p>
          <a:p>
            <a:endParaRPr lang="en-US" sz="14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183"/>
            <a:ext cx="9144000" cy="26676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18517"/>
              </p:ext>
            </p:extLst>
          </p:nvPr>
        </p:nvGraphicFramePr>
        <p:xfrm>
          <a:off x="482863" y="3876337"/>
          <a:ext cx="6417468" cy="2979420"/>
        </p:xfrm>
        <a:graphic>
          <a:graphicData uri="http://schemas.openxmlformats.org/drawingml/2006/table">
            <a:tbl>
              <a:tblPr firstRow="1" firstCol="1" bandRow="1"/>
              <a:tblGrid>
                <a:gridCol w="1069578"/>
                <a:gridCol w="1069578"/>
                <a:gridCol w="1069578"/>
                <a:gridCol w="1069578"/>
                <a:gridCol w="1069578"/>
                <a:gridCol w="1069578"/>
              </a:tblGrid>
              <a:tr h="1579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Addr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writeInput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WREN=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cw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(4)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WE=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cw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(3,2)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RDEN=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cw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(5)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readOutput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0x0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0x2AAA0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0x2AAA1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0x4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0x5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0x6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0x7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0x2AAA8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0x9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0xA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0xB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0xC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0x2AAAE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0xF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1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Packages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Packages </a:t>
            </a:r>
            <a:r>
              <a:rPr lang="en-US" dirty="0"/>
              <a:t>are a nice way to hide lots of component declarations </a:t>
            </a:r>
            <a:endParaRPr lang="en-US" dirty="0" smtClean="0"/>
          </a:p>
          <a:p>
            <a:r>
              <a:rPr lang="en-US" dirty="0" smtClean="0"/>
              <a:t>Redundancy is one </a:t>
            </a:r>
            <a:r>
              <a:rPr lang="en-US" dirty="0"/>
              <a:t>of the main </a:t>
            </a:r>
            <a:r>
              <a:rPr lang="en-US" dirty="0" smtClean="0"/>
              <a:t>contributors </a:t>
            </a:r>
            <a:r>
              <a:rPr lang="en-US" dirty="0"/>
              <a:t>of complexity in software is redundancy. </a:t>
            </a:r>
            <a:endParaRPr lang="en-US" dirty="0" smtClean="0"/>
          </a:p>
          <a:p>
            <a:r>
              <a:rPr lang="en-US" dirty="0" smtClean="0"/>
              <a:t>Having </a:t>
            </a:r>
            <a:r>
              <a:rPr lang="en-US" dirty="0"/>
              <a:t>an entities declaration in several different architectures is redundant. </a:t>
            </a:r>
            <a:endParaRPr lang="en-US" dirty="0" smtClean="0"/>
          </a:p>
          <a:p>
            <a:r>
              <a:rPr lang="en-US" dirty="0" smtClean="0"/>
              <a:t>Pulling </a:t>
            </a:r>
            <a:r>
              <a:rPr lang="en-US" dirty="0"/>
              <a:t>all these declarations into one file </a:t>
            </a:r>
            <a:r>
              <a:rPr lang="en-US" dirty="0" smtClean="0"/>
              <a:t>eliminates this redundancy </a:t>
            </a:r>
            <a:r>
              <a:rPr lang="en-US" dirty="0"/>
              <a:t>and make the code much easier to maintain and update.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how do you create a </a:t>
            </a:r>
            <a:r>
              <a:rPr lang="en-US" dirty="0" smtClean="0"/>
              <a:t>Package?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Packages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 smtClean="0"/>
              <a:t>Packages </a:t>
            </a:r>
            <a:r>
              <a:rPr lang="en-US" sz="2000" dirty="0"/>
              <a:t>– Package for Lab 2</a:t>
            </a:r>
          </a:p>
          <a:p>
            <a:pPr lvl="1"/>
            <a:r>
              <a:rPr lang="en-US" sz="1800" dirty="0" smtClean="0">
                <a:hlinkClick r:id="rId2"/>
              </a:rPr>
              <a:t>http://ece.ninja/383/lecture/code/lab2_pack.vhdl</a:t>
            </a:r>
            <a:endParaRPr lang="en-US" sz="1800" dirty="0" smtClean="0"/>
          </a:p>
          <a:p>
            <a:r>
              <a:rPr lang="en-US" sz="2000" dirty="0" smtClean="0"/>
              <a:t>Include this at the top of your file: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use </a:t>
            </a:r>
            <a:r>
              <a:rPr lang="en-US" sz="2000" dirty="0"/>
              <a:t>work.lab2Parts.all; -- all my components are declared here</a:t>
            </a: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In most cases, digital systems require data from the external world in order to perform their tasks.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cases where the digital system and the outside word operate on independent clocks, the transfer of data is complicated by the lack of a common clock.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understand how a reliable transfer of data can be performed in this circumstance, consider the following scenario of a producer trying to deliver a packet of candies to a consumer.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932" y="6065545"/>
            <a:ext cx="8094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12.2: A timing diagram of a data transfer between a producer and a consumer.</a:t>
            </a:r>
          </a:p>
        </p:txBody>
      </p:sp>
    </p:spTree>
    <p:extLst>
      <p:ext uri="{BB962C8B-B14F-4D97-AF65-F5344CB8AC3E}">
        <p14:creationId xmlns:p14="http://schemas.microsoft.com/office/powerpoint/2010/main" val="12193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://ece.ninja/383/lecture/img/lecture12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9" y="2255833"/>
            <a:ext cx="87439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7932" y="6065545"/>
            <a:ext cx="8094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12.2: A timing diagram of a data transfer between a producer and a consumer.</a:t>
            </a:r>
          </a:p>
        </p:txBody>
      </p:sp>
    </p:spTree>
    <p:extLst>
      <p:ext uri="{BB962C8B-B14F-4D97-AF65-F5344CB8AC3E}">
        <p14:creationId xmlns:p14="http://schemas.microsoft.com/office/powerpoint/2010/main" val="25058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protocol, regardless of who is the producer or consumer, is called a two-line handshake because the communicating agents must have two, coordinating </a:t>
            </a:r>
            <a:r>
              <a:rPr lang="en-US" dirty="0" smtClean="0"/>
              <a:t>signals Request </a:t>
            </a:r>
            <a:r>
              <a:rPr lang="en-US" dirty="0"/>
              <a:t>(REQ) and Acknowledge (ACK) and at least one data line. </a:t>
            </a:r>
            <a:endParaRPr lang="en-US" dirty="0" smtClean="0"/>
          </a:p>
          <a:p>
            <a:r>
              <a:rPr lang="en-US" dirty="0" smtClean="0"/>
              <a:t>REQ </a:t>
            </a:r>
            <a:r>
              <a:rPr lang="en-US" dirty="0"/>
              <a:t>signal </a:t>
            </a:r>
            <a:r>
              <a:rPr lang="en-US" dirty="0" smtClean="0"/>
              <a:t>- used </a:t>
            </a:r>
            <a:r>
              <a:rPr lang="en-US" dirty="0"/>
              <a:t>by the active agent to signal a readiness to perform a data transfer. </a:t>
            </a:r>
            <a:endParaRPr lang="en-US" dirty="0" smtClean="0"/>
          </a:p>
          <a:p>
            <a:r>
              <a:rPr lang="en-US" dirty="0" smtClean="0"/>
              <a:t>ACK </a:t>
            </a:r>
            <a:r>
              <a:rPr lang="en-US" dirty="0"/>
              <a:t>signal </a:t>
            </a:r>
            <a:r>
              <a:rPr lang="en-US" dirty="0" smtClean="0"/>
              <a:t>- used </a:t>
            </a:r>
            <a:r>
              <a:rPr lang="en-US" dirty="0"/>
              <a:t>by the passive agent to acknowledge the data has been transferred. 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932" y="6065545"/>
            <a:ext cx="8094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12.2: A timing diagram of a data transfer between a producer and a consumer.</a:t>
            </a:r>
          </a:p>
        </p:txBody>
      </p:sp>
    </p:spTree>
    <p:extLst>
      <p:ext uri="{BB962C8B-B14F-4D97-AF65-F5344CB8AC3E}">
        <p14:creationId xmlns:p14="http://schemas.microsoft.com/office/powerpoint/2010/main" val="11903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/>
            <a:r>
              <a:rPr lang="en-US" sz="2000" dirty="0"/>
              <a:t>An algorithm description of the two-line handshake for a digital circuit which is the passive consumer is shown below.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 smtClean="0"/>
              <a:t>while(REQ</a:t>
            </a:r>
            <a:r>
              <a:rPr lang="en-US" sz="1800" dirty="0"/>
              <a:t>==0); </a:t>
            </a:r>
            <a:r>
              <a:rPr lang="en-US" sz="1800" dirty="0">
                <a:solidFill>
                  <a:srgbClr val="00B050"/>
                </a:solidFill>
              </a:rPr>
              <a:t>// Do nothing but wait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 smtClean="0"/>
              <a:t>register </a:t>
            </a:r>
            <a:r>
              <a:rPr lang="en-US" sz="1800" dirty="0"/>
              <a:t>= DATA </a:t>
            </a:r>
            <a:r>
              <a:rPr lang="en-US" sz="1800" dirty="0">
                <a:solidFill>
                  <a:srgbClr val="00B050"/>
                </a:solidFill>
              </a:rPr>
              <a:t>// Latch the data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 smtClean="0"/>
              <a:t>ACK=1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B050"/>
                </a:solidFill>
              </a:rPr>
              <a:t>// Acknowledge the producer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 smtClean="0"/>
              <a:t>while(REQ</a:t>
            </a:r>
            <a:r>
              <a:rPr lang="en-US" sz="1800" dirty="0"/>
              <a:t>==1); </a:t>
            </a:r>
            <a:r>
              <a:rPr lang="en-US" sz="1800" dirty="0">
                <a:solidFill>
                  <a:srgbClr val="00B050"/>
                </a:solidFill>
              </a:rPr>
              <a:t>// Do nothing but wait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1800" dirty="0" smtClean="0"/>
              <a:t>ACK=0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B050"/>
                </a:solidFill>
              </a:rPr>
              <a:t>// Acknowledge the </a:t>
            </a:r>
            <a:r>
              <a:rPr lang="en-US" sz="1800" dirty="0" smtClean="0">
                <a:solidFill>
                  <a:srgbClr val="00B050"/>
                </a:solidFill>
              </a:rPr>
              <a:t>producer</a:t>
            </a:r>
          </a:p>
          <a:p>
            <a:r>
              <a:rPr lang="en-US" sz="2000" dirty="0"/>
              <a:t>In Line 1 and Line 4, the body of the while loops are empty; there is nothing to do but wait. </a:t>
            </a:r>
            <a:endParaRPr lang="en-US" sz="2000" dirty="0" smtClean="0"/>
          </a:p>
          <a:p>
            <a:r>
              <a:rPr lang="en-US" sz="2000" dirty="0" smtClean="0"/>
              <a:t>Furthermore</a:t>
            </a:r>
            <a:r>
              <a:rPr lang="en-US" sz="2000" dirty="0"/>
              <a:t>, with respect to the external world, the ACK and REQ signals act as status and command bits, respectively.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algorithm above is translated into </a:t>
            </a:r>
            <a:r>
              <a:rPr lang="en-US" sz="2000" dirty="0" err="1"/>
              <a:t>datapath</a:t>
            </a:r>
            <a:r>
              <a:rPr lang="en-US" sz="2000" dirty="0"/>
              <a:t> and control in Figure 12.3.</a:t>
            </a: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932" y="6065545"/>
            <a:ext cx="8094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12.2: A timing diagram of a data transfer between a producer and a consumer.</a:t>
            </a:r>
          </a:p>
        </p:txBody>
      </p:sp>
    </p:spTree>
    <p:extLst>
      <p:ext uri="{BB962C8B-B14F-4D97-AF65-F5344CB8AC3E}">
        <p14:creationId xmlns:p14="http://schemas.microsoft.com/office/powerpoint/2010/main" val="35108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2-Line Handshake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12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2" y="1464742"/>
            <a:ext cx="5588910" cy="45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7932" y="5874473"/>
            <a:ext cx="8094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Figure 12.3: The </a:t>
            </a:r>
            <a:r>
              <a:rPr lang="en-US" sz="1600" dirty="0" err="1"/>
              <a:t>datapath</a:t>
            </a:r>
            <a:r>
              <a:rPr lang="en-US" sz="1600" dirty="0"/>
              <a:t> and control components required to implement a two-line handshake where the digital system is the passive consumer.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7594" y="2019873"/>
            <a:ext cx="3316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while(REQ==0); </a:t>
            </a:r>
            <a:endParaRPr lang="en-US" sz="1800" dirty="0" smtClean="0"/>
          </a:p>
          <a:p>
            <a:pPr marL="463550" lvl="2"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// </a:t>
            </a:r>
            <a:r>
              <a:rPr lang="en-US" sz="1800" dirty="0">
                <a:solidFill>
                  <a:srgbClr val="00B050"/>
                </a:solidFill>
              </a:rPr>
              <a:t>Do nothing but wait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register = DATA </a:t>
            </a:r>
            <a:endParaRPr lang="en-US" sz="1800" dirty="0" smtClean="0"/>
          </a:p>
          <a:p>
            <a:pPr marL="463550" lvl="2"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// </a:t>
            </a:r>
            <a:r>
              <a:rPr lang="en-US" sz="1800" dirty="0">
                <a:solidFill>
                  <a:srgbClr val="00B050"/>
                </a:solidFill>
              </a:rPr>
              <a:t>Latch the data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ACK=1</a:t>
            </a:r>
            <a:r>
              <a:rPr lang="en-US" sz="1800" dirty="0" smtClean="0"/>
              <a:t>;</a:t>
            </a:r>
          </a:p>
          <a:p>
            <a:pPr marL="463550" lvl="2"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// </a:t>
            </a:r>
            <a:r>
              <a:rPr lang="en-US" sz="1800" dirty="0">
                <a:solidFill>
                  <a:srgbClr val="00B050"/>
                </a:solidFill>
              </a:rPr>
              <a:t>Acknowledge the producer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while(REQ==1); </a:t>
            </a:r>
            <a:endParaRPr lang="en-US" sz="1800" dirty="0" smtClean="0"/>
          </a:p>
          <a:p>
            <a:pPr marL="463550" lvl="2"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// </a:t>
            </a:r>
            <a:r>
              <a:rPr lang="en-US" sz="1800" dirty="0">
                <a:solidFill>
                  <a:srgbClr val="00B050"/>
                </a:solidFill>
              </a:rPr>
              <a:t>Do nothing but wait</a:t>
            </a:r>
          </a:p>
          <a:p>
            <a:pPr marL="46355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ACK=0;</a:t>
            </a:r>
            <a:endParaRPr lang="en-US" sz="1800" dirty="0"/>
          </a:p>
          <a:p>
            <a:pPr marL="463550" lvl="2">
              <a:spcBef>
                <a:spcPts val="0"/>
              </a:spcBef>
            </a:pPr>
            <a:r>
              <a:rPr lang="en-US" sz="1800" dirty="0" smtClean="0">
                <a:solidFill>
                  <a:srgbClr val="00B050"/>
                </a:solidFill>
              </a:rPr>
              <a:t>// </a:t>
            </a:r>
            <a:r>
              <a:rPr lang="en-US" sz="1800" dirty="0">
                <a:solidFill>
                  <a:srgbClr val="00B050"/>
                </a:solidFill>
              </a:rPr>
              <a:t>Acknowledge the producer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 - 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7" y="1523052"/>
            <a:ext cx="5191266" cy="4324350"/>
          </a:xfrm>
        </p:spPr>
        <p:txBody>
          <a:bodyPr/>
          <a:lstStyle/>
          <a:p>
            <a:r>
              <a:rPr lang="en-US" sz="2000" b="0" dirty="0"/>
              <a:t>Build a circuit to read in an 8-bit KEY using a two-line handshake; the circuit is a passive consumer. </a:t>
            </a:r>
            <a:endParaRPr lang="en-US" sz="2000" b="0" dirty="0" smtClean="0"/>
          </a:p>
          <a:p>
            <a:r>
              <a:rPr lang="en-US" sz="2000" b="0" dirty="0" smtClean="0"/>
              <a:t>The </a:t>
            </a:r>
            <a:r>
              <a:rPr lang="en-US" sz="2000" b="0" dirty="0"/>
              <a:t>circuit should search an 18kx18 RAM, counting the number of words that match KEY. </a:t>
            </a:r>
            <a:endParaRPr lang="en-US" sz="2000" b="0" dirty="0" smtClean="0"/>
          </a:p>
          <a:p>
            <a:r>
              <a:rPr lang="en-US" sz="2000" b="0" dirty="0" smtClean="0"/>
              <a:t>Assume </a:t>
            </a:r>
            <a:r>
              <a:rPr lang="en-US" sz="2000" b="0" dirty="0"/>
              <a:t>the RAM is preloaded with data and it can respond to a read request with valid data within one </a:t>
            </a:r>
            <a:r>
              <a:rPr lang="en-US" sz="2000" b="0" dirty="0" smtClean="0"/>
              <a:t>clock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3002" y="1596783"/>
            <a:ext cx="31117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1. while(1)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2.     while(REQ ==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3.     KEY =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4.     ACK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5.     while(REQ ==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6.     ACK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7.     match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8.     for(i=0; i&lt;8191;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9.         MBR = RAM[i];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10.        if (MBR == KEY)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11.            match=match+1;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12.        } </a:t>
            </a:r>
            <a:r>
              <a:rPr lang="en-US" sz="2000" dirty="0">
                <a:solidFill>
                  <a:srgbClr val="00B050"/>
                </a:solidFill>
              </a:rPr>
              <a:t>// end 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13.    } </a:t>
            </a:r>
            <a:r>
              <a:rPr lang="en-US" sz="2000" dirty="0">
                <a:solidFill>
                  <a:srgbClr val="00B050"/>
                </a:solidFill>
              </a:rPr>
              <a:t>// end 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14. } </a:t>
            </a:r>
            <a:r>
              <a:rPr lang="en-US" sz="2000" dirty="0">
                <a:solidFill>
                  <a:srgbClr val="00B050"/>
                </a:solidFill>
              </a:rPr>
              <a:t>// end while</a:t>
            </a:r>
          </a:p>
        </p:txBody>
      </p:sp>
    </p:spTree>
    <p:extLst>
      <p:ext uri="{BB962C8B-B14F-4D97-AF65-F5344CB8AC3E}">
        <p14:creationId xmlns:p14="http://schemas.microsoft.com/office/powerpoint/2010/main" val="39459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HW# 8 Due Now!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GR Next Time!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Lab 1 – Lab Notebook Revisions due COB 12 Feb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For up to half the points back…must send me an issue request!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Datapath</a:t>
            </a:r>
            <a:r>
              <a:rPr lang="en-US" dirty="0" smtClean="0"/>
              <a:t> and Control – BRAM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Packages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2-Line </a:t>
            </a:r>
            <a:r>
              <a:rPr lang="en-US" dirty="0" smtClean="0"/>
              <a:t>Handshake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/>
              <a:t>#8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Now lets build the </a:t>
            </a:r>
            <a:r>
              <a:rPr lang="en-US" dirty="0" err="1"/>
              <a:t>datapath</a:t>
            </a:r>
            <a:r>
              <a:rPr lang="en-US" dirty="0"/>
              <a:t> and control using the technique learned in lecture 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Your </a:t>
            </a:r>
            <a:r>
              <a:rPr lang="en-US" dirty="0"/>
              <a:t>homework is to build the control unit for the keyboard </a:t>
            </a:r>
            <a:r>
              <a:rPr lang="en-US" dirty="0" err="1"/>
              <a:t>scancode</a:t>
            </a:r>
            <a:r>
              <a:rPr lang="en-US" dirty="0"/>
              <a:t> reader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#8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77"/>
          <a:stretch/>
        </p:blipFill>
        <p:spPr>
          <a:xfrm>
            <a:off x="-14068" y="1459468"/>
            <a:ext cx="15741748" cy="2753852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95" b="62777"/>
          <a:stretch/>
        </p:blipFill>
        <p:spPr bwMode="auto">
          <a:xfrm>
            <a:off x="-16416" y="4101800"/>
            <a:ext cx="3986788" cy="27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2" b="62777"/>
          <a:stretch/>
        </p:blipFill>
        <p:spPr bwMode="auto">
          <a:xfrm>
            <a:off x="3966976" y="4101800"/>
            <a:ext cx="6581332" cy="275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754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Datapath</a:t>
            </a:r>
            <a:r>
              <a:rPr lang="en-US" cap="none" dirty="0" smtClean="0"/>
              <a:t> and Control - BRAM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/>
              <a:t>Artix</a:t>
            </a:r>
            <a:r>
              <a:rPr lang="en-US" b="0" dirty="0"/>
              <a:t> 7 </a:t>
            </a:r>
            <a:r>
              <a:rPr lang="en-US" b="0" dirty="0" smtClean="0"/>
              <a:t>FPGA</a:t>
            </a:r>
            <a:endParaRPr lang="en-US" b="0" dirty="0" smtClean="0"/>
          </a:p>
          <a:p>
            <a:pPr lvl="1"/>
            <a:r>
              <a:rPr lang="en-US" b="0" dirty="0" smtClean="0"/>
              <a:t>First </a:t>
            </a:r>
            <a:r>
              <a:rPr lang="en-US" b="0" dirty="0" smtClean="0"/>
              <a:t>page </a:t>
            </a:r>
            <a:r>
              <a:rPr lang="en-US" b="0" dirty="0" smtClean="0"/>
              <a:t>of </a:t>
            </a:r>
            <a:r>
              <a:rPr lang="en-US" b="0" dirty="0" smtClean="0"/>
              <a:t>7 Series Family </a:t>
            </a:r>
            <a:r>
              <a:rPr lang="en-US" b="0" dirty="0" smtClean="0"/>
              <a:t>Overview: </a:t>
            </a:r>
            <a:r>
              <a:rPr lang="en-US" b="0" dirty="0">
                <a:hlinkClick r:id="rId2"/>
              </a:rPr>
              <a:t>https://</a:t>
            </a:r>
            <a:r>
              <a:rPr lang="en-US" b="0" dirty="0" smtClean="0">
                <a:hlinkClick r:id="rId2"/>
              </a:rPr>
              <a:t>www.xilinx.com/support/documentation/data_sheets/ds180_7Series_Overview.pdf</a:t>
            </a:r>
            <a:endParaRPr lang="en-US" b="0" dirty="0" smtClean="0"/>
          </a:p>
          <a:p>
            <a:pPr lvl="1"/>
            <a:r>
              <a:rPr lang="en-US" b="0" dirty="0" smtClean="0"/>
              <a:t>Third </a:t>
            </a:r>
            <a:r>
              <a:rPr lang="en-US" b="0" dirty="0" smtClean="0"/>
              <a:t>page </a:t>
            </a:r>
            <a:r>
              <a:rPr lang="en-US" b="0" dirty="0" smtClean="0"/>
              <a:t>lists quantities </a:t>
            </a:r>
            <a:r>
              <a:rPr lang="en-US" b="0" dirty="0"/>
              <a:t>how </a:t>
            </a:r>
            <a:r>
              <a:rPr lang="en-US" b="0" dirty="0" smtClean="0"/>
              <a:t>many of </a:t>
            </a:r>
            <a:r>
              <a:rPr lang="en-US" b="0" dirty="0"/>
              <a:t>these resources our </a:t>
            </a:r>
            <a:r>
              <a:rPr lang="en-US" b="0" dirty="0" err="1" smtClean="0"/>
              <a:t>Nexys</a:t>
            </a:r>
            <a:r>
              <a:rPr lang="en-US" b="0" dirty="0" smtClean="0"/>
              <a:t> Video boards </a:t>
            </a:r>
            <a:r>
              <a:rPr lang="en-US" b="0" dirty="0"/>
              <a:t>have.  </a:t>
            </a:r>
            <a:endParaRPr lang="en-US" b="0" dirty="0" smtClean="0"/>
          </a:p>
          <a:p>
            <a:pPr lvl="2"/>
            <a:r>
              <a:rPr lang="en-US" b="0" dirty="0" smtClean="0"/>
              <a:t>For </a:t>
            </a:r>
            <a:r>
              <a:rPr lang="en-US" b="0" dirty="0"/>
              <a:t>reference we are using </a:t>
            </a:r>
            <a:r>
              <a:rPr lang="en-US" b="0" dirty="0" smtClean="0"/>
              <a:t>the </a:t>
            </a:r>
            <a:r>
              <a:rPr lang="en-US" b="0" dirty="0"/>
              <a:t>XC7A200T chip and the SBG484 package.</a:t>
            </a:r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our upcoming Lab2, you will need a large RAM to store 18-bit audio </a:t>
            </a:r>
            <a:r>
              <a:rPr lang="en-US" b="0" dirty="0" smtClean="0"/>
              <a:t>samples streaming </a:t>
            </a:r>
            <a:r>
              <a:rPr lang="en-US" b="0" dirty="0"/>
              <a:t>in from the ATLYS board.  </a:t>
            </a: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Xilinx </a:t>
            </a:r>
            <a:r>
              <a:rPr lang="en-US" b="0" dirty="0" smtClean="0"/>
              <a:t>FPGA </a:t>
            </a:r>
            <a:r>
              <a:rPr lang="en-US" b="0" dirty="0"/>
              <a:t>on our board, a </a:t>
            </a:r>
            <a:r>
              <a:rPr lang="en-US" b="0" dirty="0" err="1" smtClean="0"/>
              <a:t>Artix</a:t>
            </a:r>
            <a:r>
              <a:rPr lang="en-US" b="0" dirty="0" smtClean="0"/>
              <a:t> 7, </a:t>
            </a:r>
            <a:r>
              <a:rPr lang="en-US" b="0" dirty="0" smtClean="0"/>
              <a:t>contains </a:t>
            </a:r>
            <a:r>
              <a:rPr lang="en-US" b="0" dirty="0"/>
              <a:t>built in block RAMs (BRAMs).  </a:t>
            </a:r>
            <a:endParaRPr lang="en-US" b="0" dirty="0" smtClean="0"/>
          </a:p>
          <a:p>
            <a:r>
              <a:rPr lang="en-US" b="0" dirty="0" smtClean="0"/>
              <a:t>You </a:t>
            </a:r>
            <a:r>
              <a:rPr lang="en-US" b="0" dirty="0"/>
              <a:t>can select of the three main </a:t>
            </a:r>
            <a:r>
              <a:rPr lang="en-US" b="0" dirty="0" err="1" smtClean="0"/>
              <a:t>BRAMSconfiguration</a:t>
            </a:r>
            <a:r>
              <a:rPr lang="en-US" b="0" dirty="0" smtClean="0"/>
              <a:t> </a:t>
            </a:r>
            <a:r>
              <a:rPr lang="en-US" b="0" dirty="0"/>
              <a:t>(BRAM_SDP_MACRO, BRAM_SINGLE_MACRO, BRAM_TDP_MACRO) available </a:t>
            </a:r>
            <a:r>
              <a:rPr lang="en-US" b="0" dirty="0" smtClean="0"/>
              <a:t>in </a:t>
            </a:r>
            <a:r>
              <a:rPr lang="en-US" b="0" dirty="0"/>
              <a:t>the UNIMACRO library.  </a:t>
            </a:r>
            <a:endParaRPr lang="en-US" b="0" dirty="0" smtClean="0"/>
          </a:p>
          <a:p>
            <a:r>
              <a:rPr lang="en-US" b="0" dirty="0" smtClean="0"/>
              <a:t>We </a:t>
            </a:r>
            <a:r>
              <a:rPr lang="en-US" b="0" dirty="0"/>
              <a:t>will be using a BRAM_SDP_MACRO in our design. </a:t>
            </a:r>
          </a:p>
          <a:p>
            <a:r>
              <a:rPr lang="en-US" b="0" dirty="0"/>
              <a:t>According to </a:t>
            </a:r>
            <a:r>
              <a:rPr lang="en-US" b="0" dirty="0" err="1" smtClean="0">
                <a:hlinkClick r:id="rId2"/>
              </a:rPr>
              <a:t>Vivado</a:t>
            </a:r>
            <a:r>
              <a:rPr lang="en-US" b="0" dirty="0" smtClean="0">
                <a:hlinkClick r:id="rId2"/>
              </a:rPr>
              <a:t> Design Suite 7 Series FPGA Libraries Guide</a:t>
            </a:r>
            <a:r>
              <a:rPr lang="en-US" b="0" dirty="0" smtClean="0"/>
              <a:t>: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FPGA devices contain several block RAM memories that can be configured as general-purpose 18Kb or </a:t>
            </a:r>
            <a:r>
              <a:rPr lang="en-US" sz="2200" b="0" dirty="0" smtClean="0"/>
              <a:t>36Kb </a:t>
            </a:r>
            <a:r>
              <a:rPr lang="en-US" sz="2200" b="0" dirty="0"/>
              <a:t>RAM/ROM memories. </a:t>
            </a:r>
            <a:endParaRPr lang="en-US" sz="2200" b="0" dirty="0" smtClean="0"/>
          </a:p>
          <a:p>
            <a:r>
              <a:rPr lang="en-US" sz="2200" b="0" dirty="0" smtClean="0"/>
              <a:t>These </a:t>
            </a:r>
            <a:r>
              <a:rPr lang="en-US" sz="2200" b="0" dirty="0"/>
              <a:t>block RAM memories offer fast and flexible storage of large amounts of on-chip data. </a:t>
            </a:r>
            <a:endParaRPr lang="en-US" sz="2200" b="0" dirty="0" smtClean="0"/>
          </a:p>
          <a:p>
            <a:r>
              <a:rPr lang="en-US" sz="2200" b="0" dirty="0" smtClean="0"/>
              <a:t>Both </a:t>
            </a:r>
            <a:r>
              <a:rPr lang="en-US" sz="2200" b="0" dirty="0"/>
              <a:t>read and write operations are fully synchronous to the supplied clock(s) of the component. </a:t>
            </a:r>
            <a:endParaRPr lang="en-US" sz="2200" b="0" dirty="0" smtClean="0"/>
          </a:p>
          <a:p>
            <a:r>
              <a:rPr lang="en-US" sz="2200" b="0" dirty="0" smtClean="0"/>
              <a:t>However</a:t>
            </a:r>
            <a:r>
              <a:rPr lang="en-US" sz="2200" b="0" dirty="0"/>
              <a:t>, READ and WRITE ports can operate fully independently and asynchronously to each other, accessing the same memory array. </a:t>
            </a:r>
            <a:endParaRPr lang="en-US" sz="2200" b="0" dirty="0" smtClean="0"/>
          </a:p>
          <a:p>
            <a:r>
              <a:rPr lang="en-US" sz="2200" b="0" dirty="0" smtClean="0"/>
              <a:t>Byte-enable </a:t>
            </a:r>
            <a:r>
              <a:rPr lang="en-US" sz="2200" b="0" dirty="0"/>
              <a:t>write operations are possible, and an optional output register can be used to reduce the clock-to-out times of the RAM. </a:t>
            </a:r>
          </a:p>
          <a:p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- BRAM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7" y="1427516"/>
            <a:ext cx="4235924" cy="4324350"/>
          </a:xfrm>
        </p:spPr>
        <p:txBody>
          <a:bodyPr/>
          <a:lstStyle/>
          <a:p>
            <a:r>
              <a:rPr lang="en-US" b="0" dirty="0" smtClean="0"/>
              <a:t>This is a </a:t>
            </a:r>
            <a:r>
              <a:rPr lang="en-US" b="0" dirty="0"/>
              <a:t>schematic symbol of </a:t>
            </a:r>
            <a:r>
              <a:rPr lang="en-US" b="0" dirty="0" smtClean="0"/>
              <a:t>BRAM memory.  </a:t>
            </a:r>
          </a:p>
          <a:p>
            <a:r>
              <a:rPr lang="en-US" b="0" dirty="0" smtClean="0"/>
              <a:t>Notes:</a:t>
            </a:r>
          </a:p>
          <a:p>
            <a:pPr lvl="1"/>
            <a:r>
              <a:rPr lang="en-US" b="0" dirty="0" smtClean="0"/>
              <a:t>Inputs are on left</a:t>
            </a:r>
          </a:p>
          <a:p>
            <a:pPr lvl="1"/>
            <a:r>
              <a:rPr lang="en-US" b="0" dirty="0" smtClean="0"/>
              <a:t>Outputs are on </a:t>
            </a:r>
            <a:r>
              <a:rPr lang="en-US" b="0" dirty="0"/>
              <a:t>the </a:t>
            </a:r>
            <a:r>
              <a:rPr lang="en-US" b="0" dirty="0" smtClean="0"/>
              <a:t>right.</a:t>
            </a:r>
          </a:p>
          <a:p>
            <a:pPr lvl="1"/>
            <a:r>
              <a:rPr lang="en-US" b="0" dirty="0" smtClean="0"/>
              <a:t>Left </a:t>
            </a:r>
            <a:r>
              <a:rPr lang="en-US" b="0" dirty="0"/>
              <a:t>top side </a:t>
            </a:r>
            <a:r>
              <a:rPr lang="en-US" b="0" dirty="0" smtClean="0"/>
              <a:t>- write functions </a:t>
            </a:r>
          </a:p>
          <a:p>
            <a:pPr lvl="1"/>
            <a:r>
              <a:rPr lang="en-US" b="0" dirty="0" smtClean="0"/>
              <a:t>Left bottom - the read functions  </a:t>
            </a:r>
          </a:p>
          <a:p>
            <a:r>
              <a:rPr lang="en-US" b="0" dirty="0" smtClean="0"/>
              <a:t>The </a:t>
            </a:r>
            <a:r>
              <a:rPr lang="en-US" b="0" dirty="0"/>
              <a:t>three types of BRAMs are highly </a:t>
            </a:r>
            <a:r>
              <a:rPr lang="en-US" b="0" dirty="0" smtClean="0"/>
              <a:t>configurable, but may be overwhelming </a:t>
            </a:r>
            <a:r>
              <a:rPr lang="en-US" b="0" dirty="0"/>
              <a:t>to the new designer. 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22" y="904437"/>
            <a:ext cx="4379870" cy="552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– BRAM Example Instantiation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426797" cy="4324350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 smtClean="0">
                <a:solidFill>
                  <a:srgbClr val="00B050"/>
                </a:solidFill>
              </a:rPr>
              <a:t>----------------------------------------------------------------------------</a:t>
            </a:r>
            <a:r>
              <a:rPr lang="en-US" sz="1200" b="0" dirty="0">
                <a:solidFill>
                  <a:srgbClr val="00B05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Reference:	</a:t>
            </a:r>
            <a:r>
              <a:rPr lang="en-US" sz="1200" b="0" dirty="0" err="1">
                <a:solidFill>
                  <a:srgbClr val="00B050"/>
                </a:solidFill>
              </a:rPr>
              <a:t>Vivado</a:t>
            </a:r>
            <a:r>
              <a:rPr lang="en-US" sz="1200" b="0" dirty="0">
                <a:solidFill>
                  <a:srgbClr val="00B050"/>
                </a:solidFill>
              </a:rPr>
              <a:t> Design Suite 7 Series FPGA Libraries Guide </a:t>
            </a:r>
          </a:p>
          <a:p>
            <a:pPr marL="0" indent="0">
              <a:buNone/>
            </a:pPr>
            <a:r>
              <a:rPr lang="en-US" sz="1200" b="0" dirty="0" smtClean="0">
                <a:solidFill>
                  <a:srgbClr val="00B050"/>
                </a:solidFill>
              </a:rPr>
              <a:t>--              </a:t>
            </a:r>
            <a:r>
              <a:rPr lang="en-US" sz="1200" b="0" dirty="0">
                <a:solidFill>
                  <a:srgbClr val="00B050"/>
                </a:solidFill>
              </a:rPr>
              <a:t>UG953 (v 2012.4) July 25, 2012</a:t>
            </a:r>
          </a:p>
          <a:p>
            <a:pPr marL="0" indent="0">
              <a:buNone/>
            </a:pPr>
            <a:r>
              <a:rPr lang="en-US" sz="1200" b="0" dirty="0" smtClean="0">
                <a:solidFill>
                  <a:srgbClr val="00B050"/>
                </a:solidFill>
              </a:rPr>
              <a:t>--              </a:t>
            </a:r>
            <a:endParaRPr lang="en-US" sz="1200" b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Page:			10</a:t>
            </a:r>
          </a:p>
          <a:p>
            <a:pPr marL="0" indent="0">
              <a:buNone/>
            </a:pPr>
            <a:r>
              <a:rPr lang="en-US" sz="1200" b="0" dirty="0" smtClean="0">
                <a:solidFill>
                  <a:srgbClr val="00B050"/>
                </a:solidFill>
              </a:rPr>
              <a:t>-----------------------------------------------------------------------------</a:t>
            </a:r>
            <a:r>
              <a:rPr lang="en-US" sz="1200" b="0" dirty="0">
                <a:solidFill>
                  <a:srgbClr val="00B05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200" b="0" dirty="0" err="1" smtClean="0"/>
              <a:t>sampleMemory</a:t>
            </a:r>
            <a:r>
              <a:rPr lang="en-US" sz="1200" b="0" dirty="0"/>
              <a:t>: BRAM_SDP_MACRO</a:t>
            </a:r>
          </a:p>
          <a:p>
            <a:pPr marL="0" indent="0">
              <a:buNone/>
              <a:tabLst>
                <a:tab pos="463550" algn="l"/>
                <a:tab pos="914400" algn="l"/>
                <a:tab pos="4572000" algn="l"/>
              </a:tabLst>
            </a:pPr>
            <a:r>
              <a:rPr lang="en-US" sz="1200" b="0" dirty="0" smtClean="0"/>
              <a:t>	generic </a:t>
            </a:r>
            <a:r>
              <a:rPr lang="en-US" sz="1200" b="0" dirty="0"/>
              <a:t>map (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BRAM_SIZE =&gt; "18Kb", </a:t>
            </a:r>
            <a:r>
              <a:rPr lang="en-US" sz="1200" b="0" dirty="0" smtClean="0"/>
              <a:t>	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Target BRAM, "18Kb" or "36Kb"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DEVICE =&gt; "7SERIES", 	</a:t>
            </a:r>
            <a:r>
              <a:rPr lang="en-US" sz="1200" b="0" dirty="0" smtClean="0"/>
              <a:t>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Target device: "VIRTEX5", "VIRTEX6", "SPARTAN6, 7SERIES"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DO_REG =&gt; 0, 	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Optional output register disabled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INIT =&gt; X"000000000000000000</a:t>
            </a:r>
            <a:r>
              <a:rPr lang="en-US" sz="1200" b="0" dirty="0" smtClean="0"/>
              <a:t>",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Initial values on output port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INIT_FILE =&gt; "NONE",		</a:t>
            </a:r>
            <a:r>
              <a:rPr lang="en-US" sz="1200" b="0" dirty="0">
                <a:solidFill>
                  <a:srgbClr val="00B050"/>
                </a:solidFill>
              </a:rPr>
              <a:t>-- Not sure how to initialize the RAM from a file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WRITE_WIDTH =&gt; 18, 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Valid values are 1-72 (37-72 only valid when BRAM_SIZE="36Kb")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READ_WIDTH =&gt; 18, 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Valid values are 1-72 (37-72 only valid when BRAM_SIZE="36Kb")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SIM_COLLISION_CHECK =&gt; "NONE", </a:t>
            </a:r>
            <a:r>
              <a:rPr lang="en-US" sz="1200" b="0" dirty="0" smtClean="0">
                <a:solidFill>
                  <a:srgbClr val="00B050"/>
                </a:solidFill>
              </a:rPr>
              <a:t>	-- </a:t>
            </a:r>
            <a:r>
              <a:rPr lang="en-US" sz="1200" b="0" dirty="0">
                <a:solidFill>
                  <a:srgbClr val="00B050"/>
                </a:solidFill>
              </a:rPr>
              <a:t>Collision check enable "ALL", "WARNING_ONLY", </a:t>
            </a:r>
            <a:r>
              <a:rPr lang="en-US" sz="1200" b="0" dirty="0" smtClean="0">
                <a:solidFill>
                  <a:srgbClr val="00B050"/>
                </a:solidFill>
              </a:rPr>
              <a:t>							"</a:t>
            </a:r>
            <a:r>
              <a:rPr lang="en-US" sz="1200" b="0" dirty="0">
                <a:solidFill>
                  <a:srgbClr val="00B050"/>
                </a:solidFill>
              </a:rPr>
              <a:t>GENERATE_X_ONLY" or "NONE"</a:t>
            </a:r>
          </a:p>
          <a:p>
            <a:pPr marL="0" indent="0">
              <a:buNone/>
              <a:tabLst>
                <a:tab pos="463550" algn="l"/>
                <a:tab pos="914400" algn="l"/>
                <a:tab pos="3206750" algn="l"/>
                <a:tab pos="3657600" algn="l"/>
              </a:tabLst>
            </a:pPr>
            <a:r>
              <a:rPr lang="en-US" sz="1200" b="0" dirty="0"/>
              <a:t>		SRVAL =&gt; X"000000000000000000")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Set/Reset value for port output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</a:t>
            </a:r>
            <a:r>
              <a:rPr lang="en-US" dirty="0" smtClean="0"/>
              <a:t>Control – BRAM Instantiation continued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5" y="1523052"/>
            <a:ext cx="8494531" cy="4324350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/>
              <a:t> port map (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DO =&gt; </a:t>
            </a:r>
            <a:r>
              <a:rPr lang="en-US" sz="1200" b="0" dirty="0" err="1"/>
              <a:t>readOutput</a:t>
            </a:r>
            <a:r>
              <a:rPr lang="en-US" sz="1200" b="0" dirty="0"/>
              <a:t>,	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Output read data port, width defined by READ_WIDTH parameter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RDADDR =&gt; </a:t>
            </a:r>
            <a:r>
              <a:rPr lang="en-US" sz="1200" b="0" dirty="0" err="1"/>
              <a:t>vecAddrRead</a:t>
            </a:r>
            <a:r>
              <a:rPr lang="en-US" sz="1200" b="0" dirty="0"/>
              <a:t>,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Input address, width defined by port depth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RDCLK =&gt; </a:t>
            </a:r>
            <a:r>
              <a:rPr lang="en-US" sz="1200" b="0" dirty="0" err="1"/>
              <a:t>clk</a:t>
            </a:r>
            <a:r>
              <a:rPr lang="en-US" sz="1200" b="0" dirty="0"/>
              <a:t>,	 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1-bit input clock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RST =&gt; reset,	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active high reset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RDEN =&gt; </a:t>
            </a:r>
            <a:r>
              <a:rPr lang="en-US" sz="1200" b="0" dirty="0" err="1"/>
              <a:t>cw</a:t>
            </a:r>
            <a:r>
              <a:rPr lang="en-US" sz="1200" b="0" dirty="0"/>
              <a:t>(5),	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read enable 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REGCE =&gt; '1',	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1-bit input read output register enable - ignored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DI =&gt; </a:t>
            </a:r>
            <a:r>
              <a:rPr lang="en-US" sz="1200" b="0" dirty="0" err="1"/>
              <a:t>writeInput</a:t>
            </a:r>
            <a:r>
              <a:rPr lang="en-US" sz="1200" b="0" dirty="0"/>
              <a:t>,	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Input data port, width defined by WRITE_WIDTH parameter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WE =&gt; </a:t>
            </a:r>
            <a:r>
              <a:rPr lang="en-US" sz="1200" b="0" dirty="0" err="1"/>
              <a:t>cw</a:t>
            </a:r>
            <a:r>
              <a:rPr lang="en-US" sz="1200" b="0" dirty="0"/>
              <a:t>(3 </a:t>
            </a:r>
            <a:r>
              <a:rPr lang="en-US" sz="1200" b="0" dirty="0" err="1"/>
              <a:t>downto</a:t>
            </a:r>
            <a:r>
              <a:rPr lang="en-US" sz="1200" b="0" dirty="0"/>
              <a:t> 2),	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since RAM is byte read, this determines high or low byte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WRADDR =&gt; </a:t>
            </a:r>
            <a:r>
              <a:rPr lang="en-US" sz="1200" b="0" dirty="0" err="1"/>
              <a:t>vecAddrWrite</a:t>
            </a:r>
            <a:r>
              <a:rPr lang="en-US" sz="1200" b="0" dirty="0"/>
              <a:t>,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Input write address, width defined by write port depth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WRCLK =&gt; </a:t>
            </a:r>
            <a:r>
              <a:rPr lang="en-US" sz="1200" b="0" dirty="0" err="1"/>
              <a:t>clk</a:t>
            </a:r>
            <a:r>
              <a:rPr lang="en-US" sz="1200" b="0" dirty="0"/>
              <a:t>,	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1-bit input write clock</a:t>
            </a:r>
          </a:p>
          <a:p>
            <a:pPr marL="0" indent="0">
              <a:buNone/>
              <a:tabLst>
                <a:tab pos="463550" algn="l"/>
                <a:tab pos="914400" algn="l"/>
                <a:tab pos="1828800" algn="l"/>
                <a:tab pos="2743200" algn="l"/>
                <a:tab pos="3206750" algn="l"/>
                <a:tab pos="3657600" algn="l"/>
              </a:tabLst>
            </a:pPr>
            <a:r>
              <a:rPr lang="en-US" sz="1200" b="0" dirty="0"/>
              <a:t>		WREN =&gt; </a:t>
            </a:r>
            <a:r>
              <a:rPr lang="en-US" sz="1200" b="0" dirty="0" err="1"/>
              <a:t>cw</a:t>
            </a:r>
            <a:r>
              <a:rPr lang="en-US" sz="1200" b="0" dirty="0"/>
              <a:t>(4));		</a:t>
            </a:r>
            <a:r>
              <a:rPr lang="en-US" sz="1200" b="0" dirty="0" smtClean="0">
                <a:solidFill>
                  <a:srgbClr val="00B050"/>
                </a:solidFill>
              </a:rPr>
              <a:t>-- </a:t>
            </a:r>
            <a:r>
              <a:rPr lang="en-US" sz="1200" b="0" dirty="0">
                <a:solidFill>
                  <a:srgbClr val="00B050"/>
                </a:solidFill>
              </a:rPr>
              <a:t>1-bit input write port enable</a:t>
            </a:r>
            <a:endParaRPr lang="en-US" sz="1200" b="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10772</TotalTime>
  <Words>1194</Words>
  <Application>Microsoft Office PowerPoint</Application>
  <PresentationFormat>On-screen Show (4:3)</PresentationFormat>
  <Paragraphs>269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1_Blank Presentation</vt:lpstr>
      <vt:lpstr>PowerPoint Presentation</vt:lpstr>
      <vt:lpstr>Lesson Outline</vt:lpstr>
      <vt:lpstr>Datapath and Control - BRAM</vt:lpstr>
      <vt:lpstr>Datapath and Control - BRAM</vt:lpstr>
      <vt:lpstr>Datapath and Control - BRAM</vt:lpstr>
      <vt:lpstr>Datapath and Control - BRAM</vt:lpstr>
      <vt:lpstr>Datapath and Control - BRAM</vt:lpstr>
      <vt:lpstr>Datapath and Control – BRAM Example Instantiation</vt:lpstr>
      <vt:lpstr>Datapath and Control – BRAM Instantiation continued</vt:lpstr>
      <vt:lpstr>Datapath and Control –    Class Activity</vt:lpstr>
      <vt:lpstr>Datapath and Control - BRAM</vt:lpstr>
      <vt:lpstr>Datapath and Control - Packages</vt:lpstr>
      <vt:lpstr>Datapath and Control - Packages</vt:lpstr>
      <vt:lpstr>2-Line Handshake</vt:lpstr>
      <vt:lpstr>2-Line Handshake</vt:lpstr>
      <vt:lpstr>2-Line Handshake</vt:lpstr>
      <vt:lpstr>2-Line Handshake</vt:lpstr>
      <vt:lpstr>2-Line Handshake</vt:lpstr>
      <vt:lpstr>Datapath and Control - Exercise</vt:lpstr>
      <vt:lpstr>Homework #8</vt:lpstr>
      <vt:lpstr>Homework #8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MAJ USAF USAFA USAFA/DFEC</dc:creator>
  <cp:lastModifiedBy>Maj Jeff Falkinburg</cp:lastModifiedBy>
  <cp:revision>462</cp:revision>
  <cp:lastPrinted>2014-08-12T17:37:01Z</cp:lastPrinted>
  <dcterms:created xsi:type="dcterms:W3CDTF">2001-06-27T14:08:57Z</dcterms:created>
  <dcterms:modified xsi:type="dcterms:W3CDTF">2017-01-30T02:47:45Z</dcterms:modified>
</cp:coreProperties>
</file>