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71"/>
  </p:notesMasterIdLst>
  <p:handoutMasterIdLst>
    <p:handoutMasterId r:id="rId72"/>
  </p:handoutMasterIdLst>
  <p:sldIdLst>
    <p:sldId id="433" r:id="rId3"/>
    <p:sldId id="300" r:id="rId4"/>
    <p:sldId id="356" r:id="rId5"/>
    <p:sldId id="358" r:id="rId6"/>
    <p:sldId id="401" r:id="rId7"/>
    <p:sldId id="437" r:id="rId8"/>
    <p:sldId id="438" r:id="rId9"/>
    <p:sldId id="439" r:id="rId10"/>
    <p:sldId id="440" r:id="rId11"/>
    <p:sldId id="441" r:id="rId12"/>
    <p:sldId id="442" r:id="rId13"/>
    <p:sldId id="452" r:id="rId14"/>
    <p:sldId id="488" r:id="rId15"/>
    <p:sldId id="468" r:id="rId16"/>
    <p:sldId id="475" r:id="rId17"/>
    <p:sldId id="467" r:id="rId18"/>
    <p:sldId id="469" r:id="rId19"/>
    <p:sldId id="476" r:id="rId20"/>
    <p:sldId id="470" r:id="rId21"/>
    <p:sldId id="471" r:id="rId22"/>
    <p:sldId id="454" r:id="rId23"/>
    <p:sldId id="455" r:id="rId24"/>
    <p:sldId id="456" r:id="rId25"/>
    <p:sldId id="457" r:id="rId26"/>
    <p:sldId id="473" r:id="rId27"/>
    <p:sldId id="477" r:id="rId28"/>
    <p:sldId id="446" r:id="rId29"/>
    <p:sldId id="474" r:id="rId30"/>
    <p:sldId id="453" r:id="rId31"/>
    <p:sldId id="458" r:id="rId32"/>
    <p:sldId id="459" r:id="rId33"/>
    <p:sldId id="444" r:id="rId34"/>
    <p:sldId id="445" r:id="rId35"/>
    <p:sldId id="447" r:id="rId36"/>
    <p:sldId id="451" r:id="rId37"/>
    <p:sldId id="490" r:id="rId38"/>
    <p:sldId id="450" r:id="rId39"/>
    <p:sldId id="460" r:id="rId40"/>
    <p:sldId id="462" r:id="rId41"/>
    <p:sldId id="464" r:id="rId42"/>
    <p:sldId id="465" r:id="rId43"/>
    <p:sldId id="411" r:id="rId44"/>
    <p:sldId id="487" r:id="rId45"/>
    <p:sldId id="483" r:id="rId46"/>
    <p:sldId id="484" r:id="rId47"/>
    <p:sldId id="482" r:id="rId48"/>
    <p:sldId id="486" r:id="rId49"/>
    <p:sldId id="391" r:id="rId50"/>
    <p:sldId id="414" r:id="rId51"/>
    <p:sldId id="392" r:id="rId52"/>
    <p:sldId id="393" r:id="rId53"/>
    <p:sldId id="394" r:id="rId54"/>
    <p:sldId id="395" r:id="rId55"/>
    <p:sldId id="396" r:id="rId56"/>
    <p:sldId id="422" r:id="rId57"/>
    <p:sldId id="423" r:id="rId58"/>
    <p:sldId id="478" r:id="rId59"/>
    <p:sldId id="479" r:id="rId60"/>
    <p:sldId id="481" r:id="rId61"/>
    <p:sldId id="480" r:id="rId62"/>
    <p:sldId id="416" r:id="rId63"/>
    <p:sldId id="397" r:id="rId64"/>
    <p:sldId id="418" r:id="rId65"/>
    <p:sldId id="417" r:id="rId66"/>
    <p:sldId id="400" r:id="rId67"/>
    <p:sldId id="489" r:id="rId68"/>
    <p:sldId id="493" r:id="rId69"/>
    <p:sldId id="491" r:id="rId7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5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2/25/2018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18 – Soft Core (</a:t>
            </a:r>
            <a:r>
              <a:rPr lang="en-US" sz="3600" kern="0" dirty="0" err="1" smtClean="0">
                <a:effectLst/>
                <a:latin typeface="Trebuchet MS" panose="020B0603020202020204" pitchFamily="34" charset="0"/>
              </a:rPr>
              <a:t>MicroBlaze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) + Custom IP</a:t>
            </a:r>
            <a:endParaRPr lang="en-US" sz="36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2.4) Select </a:t>
            </a:r>
            <a:r>
              <a:rPr lang="en-US" dirty="0"/>
              <a:t>Edit IP</a:t>
            </a:r>
            <a:r>
              <a:rPr lang="en-US" b="0" dirty="0"/>
              <a:t> and click </a:t>
            </a:r>
            <a:r>
              <a:rPr lang="en-US" dirty="0"/>
              <a:t>Finish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s://reference.digilentinc.com/_media/zybo/zybo/image_13.png?w=600&amp;tok=d5a7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67067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3. Designing the IP </a:t>
            </a:r>
            <a:r>
              <a:rPr lang="en-US" dirty="0" smtClean="0"/>
              <a:t>core</a:t>
            </a:r>
          </a:p>
          <a:p>
            <a:pPr lvl="1"/>
            <a:r>
              <a:rPr lang="en-US" b="0" dirty="0"/>
              <a:t>3.1) A new instance of </a:t>
            </a:r>
            <a:r>
              <a:rPr lang="en-US" b="0" dirty="0" err="1"/>
              <a:t>Vivado</a:t>
            </a:r>
            <a:r>
              <a:rPr lang="en-US" b="0" dirty="0"/>
              <a:t> will open up for the new IP core. Expand the top level file </a:t>
            </a:r>
            <a:r>
              <a:rPr lang="en-US" dirty="0" smtClean="0"/>
              <a:t>My_Counter_IP_v1_0</a:t>
            </a:r>
            <a:r>
              <a:rPr lang="en-US" b="0" dirty="0"/>
              <a:t>. </a:t>
            </a:r>
            <a:r>
              <a:rPr lang="en-US" b="0" dirty="0" smtClean="0"/>
              <a:t>Then </a:t>
            </a:r>
            <a:r>
              <a:rPr lang="en-US" b="0" dirty="0"/>
              <a:t>double-click on </a:t>
            </a:r>
            <a:r>
              <a:rPr lang="en-US" dirty="0" smtClean="0"/>
              <a:t>My_Counter_IP_v1_0_S00_AXI</a:t>
            </a:r>
            <a:r>
              <a:rPr lang="en-US" b="0" dirty="0"/>
              <a:t> to open it in the editor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88" y="3725839"/>
            <a:ext cx="5211224" cy="268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9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462252" cy="432435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Add the </a:t>
            </a:r>
            <a:r>
              <a:rPr lang="en-US" dirty="0" err="1" smtClean="0"/>
              <a:t>Lec</a:t>
            </a:r>
            <a:r>
              <a:rPr lang="en-US" dirty="0" smtClean="0"/>
              <a:t> 10 Counter to the My_Counter_IP_v1_0</a:t>
            </a:r>
          </a:p>
          <a:p>
            <a:pPr lvl="1"/>
            <a:r>
              <a:rPr lang="en-US" b="0" dirty="0" smtClean="0"/>
              <a:t>by</a:t>
            </a:r>
            <a:r>
              <a:rPr lang="en-US" dirty="0" smtClean="0"/>
              <a:t> “Add Sources”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lec18.vhd file</a:t>
            </a:r>
          </a:p>
          <a:p>
            <a:pPr lvl="1"/>
            <a:r>
              <a:rPr lang="en-US" b="0" dirty="0" smtClean="0"/>
              <a:t>Your counter will not yet be connected to the top level design</a:t>
            </a:r>
          </a:p>
          <a:p>
            <a:pPr lvl="1"/>
            <a:endParaRPr lang="en-US" b="0" dirty="0" smtClean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63" y="3557232"/>
            <a:ext cx="5066438" cy="2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562264" cy="432435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b="0" dirty="0"/>
              <a:t>The </a:t>
            </a:r>
            <a:r>
              <a:rPr lang="en-US" dirty="0"/>
              <a:t>lec18.vhd </a:t>
            </a:r>
            <a:r>
              <a:rPr lang="en-US" dirty="0" smtClean="0"/>
              <a:t>file </a:t>
            </a:r>
            <a:r>
              <a:rPr lang="en-US" b="0" dirty="0" smtClean="0"/>
              <a:t>does not need to be modified</a:t>
            </a:r>
            <a:endParaRPr lang="en-US" b="0" dirty="0"/>
          </a:p>
          <a:p>
            <a:r>
              <a:rPr lang="en-US" dirty="0" smtClean="0"/>
              <a:t>5. </a:t>
            </a:r>
            <a:r>
              <a:rPr lang="en-US" b="0" dirty="0" smtClean="0"/>
              <a:t>The</a:t>
            </a:r>
            <a:r>
              <a:rPr lang="en-US" dirty="0" smtClean="0"/>
              <a:t> My_Counter_IP_v1_0_S00_AXI.vhd </a:t>
            </a:r>
            <a:r>
              <a:rPr lang="en-US" b="0" dirty="0" smtClean="0"/>
              <a:t>file</a:t>
            </a:r>
            <a:r>
              <a:rPr lang="en-US" dirty="0" smtClean="0"/>
              <a:t> </a:t>
            </a:r>
            <a:r>
              <a:rPr lang="en-US" b="0" dirty="0" smtClean="0"/>
              <a:t>needs to be modified with the changes seen in the Ninja version to support your counter (line numbers from Ninja version) </a:t>
            </a:r>
          </a:p>
          <a:p>
            <a:pPr lvl="1"/>
            <a:r>
              <a:rPr lang="en-US" b="0" dirty="0" smtClean="0"/>
              <a:t>Lines 20, 112-122, 671, 759-766</a:t>
            </a:r>
          </a:p>
          <a:p>
            <a:r>
              <a:rPr lang="en-US" dirty="0" smtClean="0"/>
              <a:t>6. </a:t>
            </a:r>
            <a:r>
              <a:rPr lang="en-US" b="0" dirty="0"/>
              <a:t>The</a:t>
            </a:r>
            <a:r>
              <a:rPr lang="en-US" dirty="0"/>
              <a:t> </a:t>
            </a:r>
            <a:r>
              <a:rPr lang="en-US" dirty="0" smtClean="0"/>
              <a:t>My_Counter_IP_v1_0.vhd </a:t>
            </a:r>
            <a:r>
              <a:rPr lang="en-US" b="0" dirty="0" smtClean="0"/>
              <a:t>file</a:t>
            </a:r>
            <a:r>
              <a:rPr lang="en-US" dirty="0" smtClean="0"/>
              <a:t> </a:t>
            </a:r>
            <a:r>
              <a:rPr lang="en-US" b="0" dirty="0"/>
              <a:t>needs to be modified with the changes seen in the version on </a:t>
            </a:r>
            <a:r>
              <a:rPr lang="en-US" b="0" dirty="0" smtClean="0"/>
              <a:t>Ninja</a:t>
            </a:r>
            <a:r>
              <a:rPr lang="en-US" b="0" dirty="0"/>
              <a:t> </a:t>
            </a:r>
          </a:p>
          <a:p>
            <a:pPr lvl="1"/>
            <a:r>
              <a:rPr lang="en-US" b="0" dirty="0"/>
              <a:t>Lines </a:t>
            </a:r>
            <a:r>
              <a:rPr lang="en-US" b="0" dirty="0" smtClean="0"/>
              <a:t>19, 59, 93</a:t>
            </a:r>
          </a:p>
          <a:p>
            <a:pPr lvl="1"/>
            <a:endParaRPr lang="en-US" b="0" dirty="0"/>
          </a:p>
          <a:p>
            <a:r>
              <a:rPr lang="en-US" b="0" dirty="0" smtClean="0"/>
              <a:t>The following slides, diagrams, and worksheet are intended to teach you what these modifications mean…</a:t>
            </a:r>
          </a:p>
          <a:p>
            <a:r>
              <a:rPr lang="en-US" b="0" dirty="0" smtClean="0"/>
              <a:t>Installation resumes on slide titled “</a:t>
            </a:r>
            <a:r>
              <a:rPr lang="en-US" dirty="0"/>
              <a:t>Packaging the IP </a:t>
            </a:r>
            <a:r>
              <a:rPr lang="en-US" dirty="0" smtClean="0"/>
              <a:t>core</a:t>
            </a:r>
            <a:r>
              <a:rPr lang="en-US" b="0" dirty="0" smtClean="0"/>
              <a:t>”</a:t>
            </a:r>
            <a:endParaRPr lang="en-US" b="0" dirty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1a: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Note: the truth table for the counter is in the comments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Lec18.vhdl – </a:t>
            </a:r>
            <a:r>
              <a:rPr lang="en-US" dirty="0" err="1" smtClean="0"/>
              <a:t>Lec</a:t>
            </a:r>
            <a:r>
              <a:rPr lang="en-US" dirty="0" smtClean="0"/>
              <a:t> 10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3" y="1464289"/>
            <a:ext cx="7441794" cy="539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1b: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462252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In my_counter_ip_v1_0_S00_AXI.vhd, what do the generics </a:t>
            </a:r>
            <a:r>
              <a:rPr lang="en-US" b="0" dirty="0" smtClean="0"/>
              <a:t>..AXI_DATA_WIDTH, ..AXI_ADDR_WIDTH </a:t>
            </a:r>
            <a:r>
              <a:rPr lang="en-US" b="0" dirty="0"/>
              <a:t>do?</a:t>
            </a:r>
          </a:p>
          <a:p>
            <a:r>
              <a:rPr lang="en-US" b="0" dirty="0"/>
              <a:t>Q: In my_counter_ip_v1_0_S00_AXI.vhd, what two roles is slv_reg0 serving?</a:t>
            </a:r>
          </a:p>
          <a:p>
            <a:r>
              <a:rPr lang="en-US" b="0" dirty="0"/>
              <a:t>Q: In my_counter_ip_v1_0_S00_AXI.vhd, what roles does slv_reg1 serve?</a:t>
            </a:r>
          </a:p>
          <a:p>
            <a:r>
              <a:rPr lang="en-US" b="0" dirty="0"/>
              <a:t>Q: In my_counter_ip_v1_0_S00_AXI.vhd, slv_reg0 is on the left and right-hand side of an assignment. Identify the two lines where this happens</a:t>
            </a:r>
            <a:r>
              <a:rPr lang="en-US" b="0" dirty="0" smtClean="0"/>
              <a:t>.</a:t>
            </a:r>
          </a:p>
          <a:p>
            <a:r>
              <a:rPr lang="en-US" b="0" dirty="0"/>
              <a:t>Q: In my_counter_ip_v1_0_S00_AXI.vhd, on line 62, what is the role does X"000000" serve?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/>
              <a:t>my_counter_ip_v1_0_S00_AXI.vhd – User Logic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1" y="1127830"/>
            <a:ext cx="7069540" cy="57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MicroBlaze</a:t>
            </a:r>
            <a:r>
              <a:rPr lang="en-US" dirty="0"/>
              <a:t> + Custom IP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 smtClean="0"/>
              <a:t>my_counter_ip_v1_0_S00_AXI.vhd – User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9" y="2713868"/>
            <a:ext cx="7888404" cy="36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a port for the LEDs </a:t>
            </a:r>
            <a:r>
              <a:rPr lang="en-US" b="0" dirty="0"/>
              <a:t>in the </a:t>
            </a:r>
            <a:r>
              <a:rPr lang="en-US" b="0" dirty="0" smtClean="0"/>
              <a:t>my_counter_ip_v1_0_S00_AXI entity between the comments: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LED</a:t>
            </a:r>
            <a:r>
              <a:rPr lang="en-US" b="0" dirty="0"/>
              <a:t>	  : out </a:t>
            </a:r>
            <a:r>
              <a:rPr lang="en-US" b="0" dirty="0" err="1"/>
              <a:t>std_logic_vector</a:t>
            </a:r>
            <a:r>
              <a:rPr lang="en-US" b="0" dirty="0"/>
              <a:t>(7 </a:t>
            </a:r>
            <a:r>
              <a:rPr lang="en-US" b="0" dirty="0" err="1"/>
              <a:t>downto</a:t>
            </a:r>
            <a:r>
              <a:rPr lang="en-US" b="0" dirty="0"/>
              <a:t> 0);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</a:t>
            </a:r>
            <a:r>
              <a:rPr lang="en-US" b="0" dirty="0" smtClean="0">
                <a:solidFill>
                  <a:srgbClr val="00B050"/>
                </a:solidFill>
              </a:rPr>
              <a:t>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Do not modify the ports beyond this line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Global Clock Signal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01"/>
          <a:stretch/>
        </p:blipFill>
        <p:spPr bwMode="auto">
          <a:xfrm>
            <a:off x="723332" y="2397072"/>
            <a:ext cx="7683688" cy="3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declaration and a signal for Q before begin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/>
              <a:t>	component lec10 is</a:t>
            </a:r>
          </a:p>
          <a:p>
            <a:pPr marL="406400" lvl="1" indent="0">
              <a:buNone/>
            </a:pPr>
            <a:r>
              <a:rPr lang="en-US" sz="1600" b="0" dirty="0"/>
              <a:t>	generic (N: integer := 4);</a:t>
            </a:r>
          </a:p>
          <a:p>
            <a:pPr marL="406400" lvl="1" indent="0">
              <a:buNone/>
            </a:pPr>
            <a:r>
              <a:rPr lang="en-US" sz="1600" b="0" dirty="0"/>
              <a:t>	Port(   </a:t>
            </a:r>
            <a:r>
              <a:rPr lang="en-US" sz="1600" b="0" dirty="0" err="1"/>
              <a:t>clk</a:t>
            </a:r>
            <a:r>
              <a:rPr lang="en-US" sz="1600" b="0" dirty="0"/>
              <a:t>: in  STD_LOGIC;</a:t>
            </a:r>
          </a:p>
          <a:p>
            <a:pPr marL="406400" lvl="1" indent="0">
              <a:buNone/>
            </a:pPr>
            <a:r>
              <a:rPr lang="en-US" sz="1600" b="0" dirty="0" smtClean="0"/>
              <a:t>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: in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roll : out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ctrl: in </a:t>
            </a:r>
            <a:r>
              <a:rPr lang="en-US" sz="1600" b="0" dirty="0" err="1"/>
              <a:t>std_logic_vector</a:t>
            </a:r>
            <a:r>
              <a:rPr lang="en-US" sz="1600" b="0" dirty="0"/>
              <a:t>(1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D: in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Q: out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0));</a:t>
            </a:r>
          </a:p>
          <a:p>
            <a:pPr marL="406400" lvl="1" indent="0">
              <a:buNone/>
            </a:pPr>
            <a:r>
              <a:rPr lang="en-US" sz="1600" b="0" dirty="0"/>
              <a:t>    </a:t>
            </a:r>
            <a:r>
              <a:rPr lang="en-US" sz="1600" b="0" dirty="0" smtClean="0"/>
              <a:t>	end </a:t>
            </a:r>
            <a:r>
              <a:rPr lang="en-US" sz="1600" b="0" dirty="0"/>
              <a:t>component;</a:t>
            </a:r>
          </a:p>
          <a:p>
            <a:pPr marL="406400" lvl="1" indent="0">
              <a:buNone/>
            </a:pPr>
            <a:endParaRPr lang="en-US" sz="1600" b="0" dirty="0"/>
          </a:p>
          <a:p>
            <a:pPr marL="406400" lvl="1" indent="0">
              <a:buNone/>
            </a:pPr>
            <a:r>
              <a:rPr lang="en-US" sz="1600" b="0" dirty="0" smtClean="0"/>
              <a:t>	signal </a:t>
            </a:r>
            <a:r>
              <a:rPr lang="en-US" sz="1600" b="0" dirty="0"/>
              <a:t>Q : unsigned (7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9" b="-1210"/>
          <a:stretch/>
        </p:blipFill>
        <p:spPr bwMode="auto">
          <a:xfrm>
            <a:off x="668741" y="3804314"/>
            <a:ext cx="7683688" cy="25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7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implementation and connect the wires within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smtClean="0">
                <a:solidFill>
                  <a:srgbClr val="00B050"/>
                </a:solidFill>
              </a:rPr>
              <a:t>	-- </a:t>
            </a:r>
            <a:r>
              <a:rPr lang="en-US" sz="1600" b="0" dirty="0">
                <a:solidFill>
                  <a:srgbClr val="00B050"/>
                </a:solidFill>
              </a:rPr>
              <a:t>Add user logic here</a:t>
            </a:r>
          </a:p>
          <a:p>
            <a:pPr marL="406400" lvl="1" indent="0">
              <a:buNone/>
            </a:pPr>
            <a:r>
              <a:rPr lang="en-US" sz="1600" b="0" dirty="0"/>
              <a:t>	counter: lec10 </a:t>
            </a:r>
          </a:p>
          <a:p>
            <a:pPr marL="406400" lvl="1" indent="0">
              <a:buNone/>
            </a:pPr>
            <a:r>
              <a:rPr lang="en-US" sz="1600" b="0" dirty="0" smtClean="0"/>
              <a:t>	generic </a:t>
            </a:r>
            <a:r>
              <a:rPr lang="en-US" sz="1600" b="0" dirty="0"/>
              <a:t>map (8)</a:t>
            </a:r>
          </a:p>
          <a:p>
            <a:pPr marL="406400" lvl="1" indent="0">
              <a:buNone/>
            </a:pPr>
            <a:r>
              <a:rPr lang="en-US" sz="1600" b="0" dirty="0" smtClean="0"/>
              <a:t>	port </a:t>
            </a:r>
            <a:r>
              <a:rPr lang="en-US" sz="1600" b="0" dirty="0"/>
              <a:t>map(    </a:t>
            </a:r>
            <a:r>
              <a:rPr lang="en-US" sz="1600" b="0" dirty="0" err="1"/>
              <a:t>clk</a:t>
            </a:r>
            <a:r>
              <a:rPr lang="en-US" sz="1600" b="0" dirty="0"/>
              <a:t> =&gt; S_AXI_ACLK,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=&gt; S_AXI_ARESETN,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roll =&gt; </a:t>
            </a:r>
            <a:r>
              <a:rPr lang="en-US" sz="1600" b="0" dirty="0" err="1"/>
              <a:t>roll_sig</a:t>
            </a:r>
            <a:r>
              <a:rPr lang="en-US" sz="1600" b="0" dirty="0"/>
              <a:t>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ctrl =&gt;    slv_reg1(1 </a:t>
            </a:r>
            <a:r>
              <a:rPr lang="en-US" sz="1600" b="0" dirty="0" err="1"/>
              <a:t>downto</a:t>
            </a:r>
            <a:r>
              <a:rPr lang="en-US" sz="1600" b="0" dirty="0"/>
              <a:t> 0),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D =&gt; unsigned(slv_reg0(7 </a:t>
            </a:r>
            <a:r>
              <a:rPr lang="en-US" sz="1600" b="0" dirty="0" err="1"/>
              <a:t>downto</a:t>
            </a:r>
            <a:r>
              <a:rPr lang="en-US" sz="1600" b="0" dirty="0"/>
              <a:t> 0)),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Q =&gt; Q);</a:t>
            </a:r>
          </a:p>
          <a:p>
            <a:pPr marL="406400" lvl="1" indent="0">
              <a:buNone/>
            </a:pPr>
            <a:r>
              <a:rPr lang="en-US" sz="1600" b="0" dirty="0" smtClean="0"/>
              <a:t>	LED </a:t>
            </a:r>
            <a:r>
              <a:rPr lang="en-US" sz="1600" b="0" dirty="0"/>
              <a:t>&lt;= </a:t>
            </a:r>
            <a:r>
              <a:rPr lang="en-US" sz="1600" b="0" dirty="0" err="1"/>
              <a:t>std_logic_vector</a:t>
            </a:r>
            <a:r>
              <a:rPr lang="en-US" sz="1600" b="0" dirty="0"/>
              <a:t>(Q);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47"/>
          <a:stretch/>
        </p:blipFill>
        <p:spPr bwMode="auto">
          <a:xfrm>
            <a:off x="286607" y="3954200"/>
            <a:ext cx="8488906" cy="17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234718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 smtClean="0"/>
              <a:t>Connect the counter implementation Q output signal to slave register 0 (slv_reg0)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err="1" smtClean="0"/>
              <a:t>loc_addr</a:t>
            </a:r>
            <a:r>
              <a:rPr lang="en-US" sz="1600" b="0" dirty="0" smtClean="0"/>
              <a:t> </a:t>
            </a:r>
            <a:r>
              <a:rPr lang="en-US" sz="1600" b="0" dirty="0"/>
              <a:t>:= </a:t>
            </a:r>
            <a:r>
              <a:rPr lang="en-US" sz="1600" b="0" dirty="0" err="1"/>
              <a:t>axi_araddr</a:t>
            </a:r>
            <a:r>
              <a:rPr lang="en-US" sz="1600" b="0" dirty="0"/>
              <a:t>(ADDR_LSB + OPT_MEM_ADDR_BITS </a:t>
            </a:r>
            <a:r>
              <a:rPr lang="en-US" sz="1600" b="0" dirty="0" err="1"/>
              <a:t>downto</a:t>
            </a:r>
            <a:r>
              <a:rPr lang="en-US" sz="1600" b="0" dirty="0"/>
              <a:t> ADDR_LSB</a:t>
            </a:r>
            <a:r>
              <a:rPr lang="en-US" sz="1600" b="0" dirty="0" smtClean="0"/>
              <a:t>);	 </a:t>
            </a:r>
            <a:r>
              <a:rPr lang="en-US" sz="1400" b="0" dirty="0" smtClean="0"/>
              <a:t>case </a:t>
            </a:r>
            <a:r>
              <a:rPr lang="en-US" sz="1400" b="0" dirty="0" err="1" smtClean="0"/>
              <a:t>loc_addr</a:t>
            </a:r>
            <a:r>
              <a:rPr lang="en-US" sz="1400" b="0" dirty="0" smtClean="0"/>
              <a:t> is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b"00000" =&gt;</a:t>
            </a:r>
          </a:p>
          <a:p>
            <a:pPr marL="406400" lvl="1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reg_data_out</a:t>
            </a:r>
            <a:r>
              <a:rPr lang="en-US" sz="1600" dirty="0" smtClean="0"/>
              <a:t> </a:t>
            </a:r>
            <a:r>
              <a:rPr lang="en-US" sz="1600" dirty="0"/>
              <a:t>&lt;= </a:t>
            </a:r>
            <a:r>
              <a:rPr lang="en-US" sz="1600" dirty="0" smtClean="0"/>
              <a:t>x"000000</a:t>
            </a:r>
            <a:r>
              <a:rPr lang="en-US" sz="1600" dirty="0"/>
              <a:t>" &amp; </a:t>
            </a:r>
            <a:r>
              <a:rPr lang="en-US" sz="1600" dirty="0" err="1"/>
              <a:t>std_logic_vector</a:t>
            </a:r>
            <a:r>
              <a:rPr lang="en-US" sz="1600" dirty="0"/>
              <a:t>(Q);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b"00001"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slv_reg1</a:t>
            </a:r>
            <a:r>
              <a:rPr lang="en-US" sz="1600" b="0" dirty="0" smtClean="0"/>
              <a:t>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b"00010"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</a:t>
            </a:r>
            <a:r>
              <a:rPr lang="en-US" sz="1600" b="0" dirty="0" smtClean="0"/>
              <a:t>slv_reg2;</a:t>
            </a:r>
            <a:endParaRPr lang="en-US" sz="1600" b="0" dirty="0"/>
          </a:p>
          <a:p>
            <a:pPr marL="406400" lvl="1" indent="0">
              <a:buNone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" y="3494854"/>
            <a:ext cx="9143998" cy="214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8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1c: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If you want a signal to go outside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What other files must contain information about the signal?</a:t>
            </a:r>
          </a:p>
          <a:p>
            <a:r>
              <a:rPr lang="en-US" b="0" dirty="0"/>
              <a:t>Q: If you want a signal to go to the </a:t>
            </a:r>
            <a:r>
              <a:rPr lang="en-US" b="0" dirty="0" err="1" smtClean="0"/>
              <a:t>MicroBlaze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read the signal, what must you do?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write to the signal, what must you do?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28"/>
          <a:stretch/>
        </p:blipFill>
        <p:spPr bwMode="auto">
          <a:xfrm>
            <a:off x="763390" y="1464193"/>
            <a:ext cx="7617220" cy="495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2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1"/>
          <a:stretch/>
        </p:blipFill>
        <p:spPr bwMode="auto">
          <a:xfrm>
            <a:off x="672763" y="2019868"/>
            <a:ext cx="7798473" cy="43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0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</a:t>
            </a:r>
            <a:r>
              <a:rPr lang="en-US" b="0" dirty="0" smtClean="0"/>
              <a:t>my_counter_ip_v1_0 entity </a:t>
            </a:r>
            <a:r>
              <a:rPr lang="en-US" b="0" dirty="0"/>
              <a:t>between the comments </a:t>
            </a:r>
            <a:r>
              <a:rPr lang="en-US" b="0" dirty="0" smtClean="0"/>
              <a:t>to expose it to externally: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/>
              <a:t>		s00_axi_aclk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2" y="3078659"/>
            <a:ext cx="7929349" cy="333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err="1"/>
              <a:t>MicroBlaze</a:t>
            </a:r>
            <a:r>
              <a:rPr lang="en-US" cap="none" dirty="0"/>
              <a:t> + Custom IP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my_counter_ip_v1_0_S00_AXI </a:t>
            </a:r>
            <a:r>
              <a:rPr lang="en-US" b="0" dirty="0" smtClean="0"/>
              <a:t>component declaration: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8" y="4319551"/>
            <a:ext cx="7943866" cy="209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2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</a:t>
            </a:r>
            <a:r>
              <a:rPr lang="en-US" b="0" dirty="0" smtClean="0"/>
              <a:t>map for </a:t>
            </a:r>
            <a:r>
              <a:rPr lang="en-US" b="0" dirty="0"/>
              <a:t>the LEDs in the my_counter_ip_v1_0_S00_AXI </a:t>
            </a:r>
            <a:r>
              <a:rPr lang="en-US" b="0" dirty="0" smtClean="0"/>
              <a:t>component instantiation:</a:t>
            </a:r>
          </a:p>
          <a:p>
            <a:pPr marL="406400" lvl="1" indent="0">
              <a:buNone/>
            </a:pPr>
            <a:r>
              <a:rPr lang="en-US" b="0" dirty="0" smtClean="0"/>
              <a:t>	port map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 smtClean="0"/>
              <a:t> </a:t>
            </a:r>
            <a:r>
              <a:rPr lang="en-US" dirty="0"/>
              <a:t>		LED =&gt; LED,		</a:t>
            </a:r>
          </a:p>
          <a:p>
            <a:pPr marL="406400" lvl="1" indent="0">
              <a:buNone/>
            </a:pPr>
            <a:r>
              <a:rPr lang="en-US" b="0" dirty="0"/>
              <a:t>		S_AXI_ACLK	=&gt; s00_axi_aclk,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66" y="3857646"/>
            <a:ext cx="8015519" cy="9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5" y="4746736"/>
            <a:ext cx="7843452" cy="16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the IP core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Packaging the IP core</a:t>
            </a:r>
          </a:p>
          <a:p>
            <a:pPr lvl="1"/>
            <a:r>
              <a:rPr lang="en-US" b="0" dirty="0"/>
              <a:t>Now that we have written the core, it is time to package up the HDL to create a complete IP package.</a:t>
            </a:r>
          </a:p>
          <a:p>
            <a:pPr lvl="1"/>
            <a:r>
              <a:rPr lang="en-US" b="0" dirty="0" smtClean="0"/>
              <a:t>7.1</a:t>
            </a:r>
            <a:r>
              <a:rPr lang="en-US" b="0" dirty="0"/>
              <a:t>) Now click on </a:t>
            </a:r>
            <a:r>
              <a:rPr lang="en-US" dirty="0"/>
              <a:t>Package IP</a:t>
            </a:r>
            <a:r>
              <a:rPr lang="en-US" b="0" dirty="0"/>
              <a:t> in the Flow Navigator and you should see the Package IP tab. </a:t>
            </a:r>
            <a:endParaRPr lang="en-US" b="0" dirty="0" smtClean="0"/>
          </a:p>
          <a:p>
            <a:pPr lvl="1"/>
            <a:r>
              <a:rPr lang="en-US" b="0" dirty="0" smtClean="0"/>
              <a:t>Select</a:t>
            </a:r>
            <a:r>
              <a:rPr lang="en-US" b="0" dirty="0"/>
              <a:t> </a:t>
            </a:r>
            <a:r>
              <a:rPr lang="en-US" dirty="0"/>
              <a:t>Compatibility</a:t>
            </a:r>
            <a:r>
              <a:rPr lang="en-US" b="0" dirty="0"/>
              <a:t> </a:t>
            </a:r>
            <a:r>
              <a:rPr lang="en-US" b="0" dirty="0" smtClean="0"/>
              <a:t>(under Packaging Steps) and </a:t>
            </a:r>
            <a:r>
              <a:rPr lang="en-US" b="0" dirty="0"/>
              <a:t>make sure “Artix7” </a:t>
            </a:r>
            <a:r>
              <a:rPr lang="en-US" b="0" dirty="0" smtClean="0"/>
              <a:t>are </a:t>
            </a:r>
            <a:r>
              <a:rPr lang="en-US" b="0" dirty="0"/>
              <a:t>present. If those are not there, you can add them by clicking the plus button. The Life Cycle does not matter at this point.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 </a:t>
            </a:r>
            <a:r>
              <a:rPr lang="en-US" b="0" dirty="0"/>
              <a:t>Packaging the IP </a:t>
            </a:r>
            <a:r>
              <a:rPr lang="en-US" b="0" dirty="0" smtClean="0"/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0" y="2136015"/>
            <a:ext cx="5364921" cy="428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7.2</a:t>
            </a:r>
            <a:r>
              <a:rPr lang="en-US" b="0" dirty="0"/>
              <a:t>) Select </a:t>
            </a:r>
            <a:r>
              <a:rPr lang="en-US" dirty="0"/>
              <a:t>Customization Parameters</a:t>
            </a:r>
            <a:r>
              <a:rPr lang="en-US" b="0" dirty="0"/>
              <a:t> and select the line for </a:t>
            </a:r>
            <a:r>
              <a:rPr lang="en-US" dirty="0"/>
              <a:t>Merge Changes from Customization Parameters </a:t>
            </a:r>
            <a:r>
              <a:rPr lang="en-US" dirty="0" smtClean="0"/>
              <a:t>Wizard</a:t>
            </a:r>
            <a:r>
              <a:rPr lang="en-US" b="0" dirty="0" smtClean="0"/>
              <a:t>. This will have the </a:t>
            </a:r>
            <a:r>
              <a:rPr lang="en-US" b="0" dirty="0" err="1" smtClean="0"/>
              <a:t>My_Counter_IP</a:t>
            </a:r>
            <a:r>
              <a:rPr lang="en-US" b="0" dirty="0" smtClean="0"/>
              <a:t> parameters from the top file.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55476"/>
            <a:ext cx="708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7.3</a:t>
            </a:r>
            <a:r>
              <a:rPr lang="en-US" b="0" dirty="0"/>
              <a:t>) Select </a:t>
            </a:r>
            <a:r>
              <a:rPr lang="en-US" dirty="0"/>
              <a:t>Customization GUI</a:t>
            </a:r>
            <a:r>
              <a:rPr lang="en-US" b="0" dirty="0"/>
              <a:t>. This is were we get to change our graphical </a:t>
            </a:r>
            <a:r>
              <a:rPr lang="en-US" b="0" dirty="0" smtClean="0"/>
              <a:t>interface.  No changes at this time.</a:t>
            </a:r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9599"/>
            <a:ext cx="9144000" cy="471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7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7.3</a:t>
            </a:r>
            <a:r>
              <a:rPr lang="en-US" b="0" dirty="0"/>
              <a:t>) Select </a:t>
            </a:r>
            <a:r>
              <a:rPr lang="en-US" dirty="0" smtClean="0"/>
              <a:t>File Groups</a:t>
            </a:r>
            <a:r>
              <a:rPr lang="en-US" b="0" dirty="0"/>
              <a:t>. and select the line for </a:t>
            </a:r>
            <a:r>
              <a:rPr lang="en-US" dirty="0"/>
              <a:t>Merge </a:t>
            </a:r>
            <a:r>
              <a:rPr lang="en-US" dirty="0" smtClean="0"/>
              <a:t>Changes..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947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7.4) </a:t>
            </a:r>
            <a:r>
              <a:rPr lang="en-US" b="0" dirty="0"/>
              <a:t>Now the core should be complete so select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7.5) </a:t>
            </a:r>
            <a:r>
              <a:rPr lang="en-US" b="0" dirty="0"/>
              <a:t>A popup will ask if you want to close the project, Select </a:t>
            </a:r>
            <a:r>
              <a:rPr lang="en-US" dirty="0"/>
              <a:t>Yes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9" y="2852382"/>
            <a:ext cx="7633922" cy="25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79930" y="4681182"/>
            <a:ext cx="1624082" cy="51519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8.1</a:t>
            </a:r>
            <a:r>
              <a:rPr lang="en-US" b="0" dirty="0"/>
              <a:t>) In the project manager page of the original window, click </a:t>
            </a:r>
            <a:r>
              <a:rPr lang="en-US" dirty="0" smtClean="0"/>
              <a:t>Open Block </a:t>
            </a:r>
            <a:r>
              <a:rPr lang="en-US" dirty="0"/>
              <a:t>Design</a:t>
            </a:r>
            <a:r>
              <a:rPr lang="en-US" b="0" dirty="0"/>
              <a:t>. This adds a block design to the project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8.2) Use the  </a:t>
            </a:r>
            <a:r>
              <a:rPr lang="en-US" dirty="0" smtClean="0"/>
              <a:t>Add IP</a:t>
            </a:r>
            <a:r>
              <a:rPr lang="en-US" b="0" dirty="0" smtClean="0"/>
              <a:t>      button to add </a:t>
            </a:r>
            <a:r>
              <a:rPr lang="en-US" b="0" dirty="0" smtClean="0"/>
              <a:t>your</a:t>
            </a:r>
            <a:r>
              <a:rPr lang="en-US" b="0" dirty="0" smtClean="0"/>
              <a:t> </a:t>
            </a:r>
            <a:r>
              <a:rPr lang="en-US" dirty="0" err="1" smtClean="0"/>
              <a:t>my_counter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362" name="Picture 2" descr="https://reference.digilentinc.com/_media/genesys2/add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29" y="3039082"/>
            <a:ext cx="330864" cy="3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81" y="4090376"/>
            <a:ext cx="2488157" cy="27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61" y="4598656"/>
            <a:ext cx="2743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</a:t>
            </a:r>
            <a:br>
              <a:rPr lang="en-US" dirty="0" smtClean="0"/>
            </a:br>
            <a:r>
              <a:rPr lang="en-US" dirty="0" smtClean="0"/>
              <a:t>what you are building </a:t>
            </a:r>
            <a:r>
              <a:rPr lang="en-US" dirty="0" smtClean="0"/>
              <a:t>today</a:t>
            </a:r>
            <a:br>
              <a:rPr lang="en-US" dirty="0" smtClean="0"/>
            </a:br>
            <a:r>
              <a:rPr lang="en-US" sz="1600" dirty="0" smtClean="0"/>
              <a:t>(1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without the “roll”; then add “roll” in HW#10)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90419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7986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7"/>
            <a:ext cx="1490615" cy="19379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Lec18.c</a:t>
            </a:r>
            <a:endParaRPr lang="en-US" sz="4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my_counter_ip_v1_0.vhd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my_counter_ip_v1_0_S00_AXI.vhd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3628518" y="5364640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4338671" y="50581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8.3) Right click on your </a:t>
            </a:r>
            <a:r>
              <a:rPr lang="en-US" dirty="0" err="1" smtClean="0"/>
              <a:t>my_counter</a:t>
            </a:r>
            <a:r>
              <a:rPr lang="en-US" b="0" dirty="0" smtClean="0"/>
              <a:t> output pin </a:t>
            </a:r>
            <a:r>
              <a:rPr lang="en-US" dirty="0" smtClean="0"/>
              <a:t>LEDs</a:t>
            </a:r>
            <a:r>
              <a:rPr lang="en-US" b="0" dirty="0" smtClean="0"/>
              <a:t> and select </a:t>
            </a:r>
            <a:r>
              <a:rPr lang="en-US" dirty="0" smtClean="0"/>
              <a:t>Make External</a:t>
            </a:r>
            <a:r>
              <a:rPr lang="en-US" b="0" dirty="0"/>
              <a:t> </a:t>
            </a:r>
            <a:r>
              <a:rPr lang="en-US" b="0" dirty="0" smtClean="0"/>
              <a:t>and then run </a:t>
            </a:r>
            <a:r>
              <a:rPr lang="en-US" dirty="0" smtClean="0"/>
              <a:t>Connection Automation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8674" name="Picture 2" descr="https://reference.digilentinc.com/_media/reference/programmable-logic/zedboard-getting-started-with-zynq/image_15.jpg?w=600&amp;tok=92c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36" y="4628926"/>
            <a:ext cx="571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95" y="2845995"/>
            <a:ext cx="31908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9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8.5) Your custom IP should now be connected.  Now you need to add a constraints file to add the LED net to the pins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by adding the following lines to the </a:t>
            </a:r>
            <a:r>
              <a:rPr lang="en-US" dirty="0" smtClean="0"/>
              <a:t>Lec18.xdc</a:t>
            </a:r>
            <a:r>
              <a:rPr lang="en-US" b="0" dirty="0" smtClean="0"/>
              <a:t> file.</a:t>
            </a:r>
          </a:p>
          <a:p>
            <a:pPr marL="406400" lvl="1" indent="0">
              <a:buNone/>
            </a:pPr>
            <a:r>
              <a:rPr lang="en-US" b="0" dirty="0" smtClean="0"/>
              <a:t>                      Add sources </a:t>
            </a:r>
            <a:r>
              <a:rPr lang="en-US" b="0" dirty="0" smtClean="0">
                <a:sym typeface="Wingdings" panose="05000000000000000000" pitchFamily="2" charset="2"/>
              </a:rPr>
              <a:t> add or create constraints  </a:t>
            </a:r>
            <a:endParaRPr lang="en-US" b="0" dirty="0" smtClean="0"/>
          </a:p>
          <a:p>
            <a:pPr marL="0" lvl="1" indent="0">
              <a:buNone/>
            </a:pPr>
            <a:r>
              <a:rPr lang="en-US" sz="1000" dirty="0"/>
              <a:t>## LEDs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T14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LED[0] }]; #IO_L15P_T2_DQS_13 </a:t>
            </a:r>
            <a:r>
              <a:rPr lang="en-US" sz="1000" dirty="0" err="1"/>
              <a:t>Sch</a:t>
            </a:r>
            <a:r>
              <a:rPr lang="en-US" sz="1000" dirty="0"/>
              <a:t>=led[0]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LED[1] }]; #IO_L15N_T2_DQS_13 </a:t>
            </a:r>
            <a:r>
              <a:rPr lang="en-US" sz="1000" dirty="0" err="1"/>
              <a:t>Sch</a:t>
            </a:r>
            <a:r>
              <a:rPr lang="en-US" sz="1000" dirty="0"/>
              <a:t>=led[1]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LED[2] }]; #IO_L17P_T2_13 </a:t>
            </a:r>
            <a:r>
              <a:rPr lang="en-US" sz="1000" dirty="0" err="1"/>
              <a:t>Sch</a:t>
            </a:r>
            <a:r>
              <a:rPr lang="en-US" sz="1000" dirty="0"/>
              <a:t>=led[2]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U16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LED[3] }]; #IO_L17N_T2_13 </a:t>
            </a:r>
            <a:r>
              <a:rPr lang="en-US" sz="1000" dirty="0" err="1"/>
              <a:t>Sch</a:t>
            </a:r>
            <a:r>
              <a:rPr lang="en-US" sz="1000" dirty="0"/>
              <a:t>=led[3]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V15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LED[4] }]; #IO_L14N_T2_SRCC_13 </a:t>
            </a:r>
            <a:r>
              <a:rPr lang="en-US" sz="1000" dirty="0" err="1"/>
              <a:t>Sch</a:t>
            </a:r>
            <a:r>
              <a:rPr lang="en-US" sz="1000" dirty="0"/>
              <a:t>=led[4]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LED[5] }]; #IO_L16N_T2_13 </a:t>
            </a:r>
            <a:r>
              <a:rPr lang="en-US" sz="1000" dirty="0" err="1"/>
              <a:t>Sch</a:t>
            </a:r>
            <a:r>
              <a:rPr lang="en-US" sz="1000" dirty="0"/>
              <a:t>=led[5]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LED[6] }]; #IO_L16P_T2_13 </a:t>
            </a:r>
            <a:r>
              <a:rPr lang="en-US" sz="1000" dirty="0" err="1"/>
              <a:t>Sch</a:t>
            </a:r>
            <a:r>
              <a:rPr lang="en-US" sz="1000" dirty="0"/>
              <a:t>=led[6]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Y13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LED[7] }]; #IO_L5P_T0_13 </a:t>
            </a:r>
            <a:r>
              <a:rPr lang="en-US" sz="1000" dirty="0" err="1"/>
              <a:t>Sch</a:t>
            </a:r>
            <a:r>
              <a:rPr lang="en-US" sz="1000" dirty="0"/>
              <a:t>=led[7]</a:t>
            </a:r>
          </a:p>
          <a:p>
            <a:pPr marL="4064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For initial class demo: </a:t>
            </a:r>
            <a:r>
              <a:rPr lang="en-US" dirty="0"/>
              <a:t>skip </a:t>
            </a:r>
            <a:r>
              <a:rPr lang="en-US" dirty="0" smtClean="0"/>
              <a:t>to slide titled “validate </a:t>
            </a:r>
            <a:r>
              <a:rPr lang="en-US" dirty="0"/>
              <a:t>design</a:t>
            </a:r>
            <a:r>
              <a:rPr lang="en-US" b="0" dirty="0" smtClean="0"/>
              <a:t>.”</a:t>
            </a:r>
          </a:p>
          <a:p>
            <a:r>
              <a:rPr lang="en-US" b="0" dirty="0" smtClean="0"/>
              <a:t>For Homework#10, when you need to add the “roll” to your custom hardware, follow the next few slide on “</a:t>
            </a:r>
            <a:r>
              <a:rPr lang="en-US" dirty="0" smtClean="0"/>
              <a:t>updating Custom IP</a:t>
            </a:r>
            <a:r>
              <a:rPr lang="en-US" b="0" dirty="0" smtClean="0"/>
              <a:t>”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67310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click </a:t>
            </a:r>
            <a:r>
              <a:rPr lang="en-US" b="0" dirty="0" smtClean="0"/>
              <a:t>on </a:t>
            </a:r>
            <a:r>
              <a:rPr lang="en-US" dirty="0" err="1" smtClean="0"/>
              <a:t>My_Counter</a:t>
            </a:r>
            <a:r>
              <a:rPr lang="en-US" dirty="0" smtClean="0"/>
              <a:t> </a:t>
            </a:r>
            <a:r>
              <a:rPr lang="en-US" b="0" dirty="0" smtClean="0"/>
              <a:t>block, </a:t>
            </a:r>
            <a:r>
              <a:rPr lang="en-US" dirty="0" smtClean="0"/>
              <a:t>right-click</a:t>
            </a:r>
            <a:r>
              <a:rPr lang="en-US" b="0" dirty="0" smtClean="0"/>
              <a:t>, and click </a:t>
            </a:r>
            <a:r>
              <a:rPr lang="en-US" dirty="0" smtClean="0"/>
              <a:t>Edit in IP Packager</a:t>
            </a:r>
            <a:r>
              <a:rPr lang="en-US" b="0" dirty="0" smtClean="0"/>
              <a:t> if you want to modify!  (like adding “roll”)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67310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1" t="16206" b="31290"/>
          <a:stretch/>
        </p:blipFill>
        <p:spPr bwMode="auto">
          <a:xfrm>
            <a:off x="841061" y="2631140"/>
            <a:ext cx="7661903" cy="406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267599" y="5807538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43" y="2910374"/>
            <a:ext cx="5743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5624715" y="4577263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Now that you updated the </a:t>
            </a:r>
            <a:r>
              <a:rPr lang="en-US" b="0" dirty="0"/>
              <a:t>core </a:t>
            </a:r>
            <a:r>
              <a:rPr lang="en-US" b="0" dirty="0" smtClean="0"/>
              <a:t>you need to re-select</a:t>
            </a:r>
            <a:r>
              <a:rPr lang="en-US" b="0" dirty="0"/>
              <a:t>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1975" y="1376748"/>
            <a:ext cx="8131175" cy="4324350"/>
          </a:xfrm>
        </p:spPr>
        <p:txBody>
          <a:bodyPr/>
          <a:lstStyle/>
          <a:p>
            <a:pPr lvl="1"/>
            <a:r>
              <a:rPr lang="en-US" b="0" dirty="0" smtClean="0"/>
              <a:t>click </a:t>
            </a:r>
            <a:r>
              <a:rPr lang="en-US" dirty="0" smtClean="0"/>
              <a:t>Show IP Status  </a:t>
            </a:r>
            <a:r>
              <a:rPr lang="en-US" b="0" dirty="0" smtClean="0"/>
              <a:t>(on yellow bar in block design)</a:t>
            </a:r>
          </a:p>
          <a:p>
            <a:pPr lvl="1"/>
            <a:r>
              <a:rPr lang="en-US" b="0" dirty="0" smtClean="0"/>
              <a:t>Select </a:t>
            </a:r>
            <a:r>
              <a:rPr lang="en-US" dirty="0" err="1" smtClean="0"/>
              <a:t>my_counter</a:t>
            </a:r>
            <a:r>
              <a:rPr lang="en-US" dirty="0" smtClean="0"/>
              <a:t> </a:t>
            </a:r>
            <a:r>
              <a:rPr lang="en-US" b="0" dirty="0" smtClean="0"/>
              <a:t>block</a:t>
            </a:r>
          </a:p>
          <a:p>
            <a:pPr lvl="1"/>
            <a:r>
              <a:rPr lang="en-US" b="0" dirty="0" smtClean="0"/>
              <a:t>Click </a:t>
            </a:r>
            <a:r>
              <a:rPr lang="en-US" dirty="0" smtClean="0"/>
              <a:t>Upgrade Selected </a:t>
            </a:r>
            <a:r>
              <a:rPr lang="en-US" b="0" dirty="0" smtClean="0"/>
              <a:t>(box at bottom of screen)</a:t>
            </a:r>
          </a:p>
          <a:p>
            <a:pPr lvl="1"/>
            <a:r>
              <a:rPr lang="en-US" dirty="0" smtClean="0"/>
              <a:t>Ok</a:t>
            </a:r>
            <a:r>
              <a:rPr lang="en-US" b="0" dirty="0" smtClean="0"/>
              <a:t>, and </a:t>
            </a:r>
            <a:r>
              <a:rPr lang="en-US" dirty="0" smtClean="0"/>
              <a:t>Generate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1" y="3203424"/>
            <a:ext cx="9144000" cy="28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" y="5316219"/>
            <a:ext cx="6956414" cy="14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407242" y="4282704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3001" y="645669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verify the addressing for all your design components before continuing.  </a:t>
            </a:r>
          </a:p>
          <a:p>
            <a:r>
              <a:rPr lang="en-US" dirty="0"/>
              <a:t>Verify that the base addresses are the same addresses used in the template C-code.</a:t>
            </a:r>
          </a:p>
          <a:p>
            <a:r>
              <a:rPr lang="en-US" dirty="0" smtClean="0"/>
              <a:t>Should be no changes at this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81425"/>
            <a:ext cx="7620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380326" y="453264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08901" y="497645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3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03676" y="3781425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1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and 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First click </a:t>
            </a:r>
            <a:r>
              <a:rPr lang="en-US" dirty="0" smtClean="0"/>
              <a:t>validate</a:t>
            </a:r>
            <a:r>
              <a:rPr lang="en-US" b="0" dirty="0" smtClean="0"/>
              <a:t> design_1 (click the check mark)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Regenerate the design_1 HDL wrapper. </a:t>
            </a:r>
          </a:p>
          <a:p>
            <a:pPr marL="403225" lvl="1" indent="0">
              <a:buNone/>
            </a:pPr>
            <a:r>
              <a:rPr lang="en-US" b="0" dirty="0" smtClean="0"/>
              <a:t>- Right click </a:t>
            </a:r>
            <a:r>
              <a:rPr lang="en-US" dirty="0" smtClean="0"/>
              <a:t>design_1</a:t>
            </a:r>
            <a:r>
              <a:rPr lang="en-US" b="0" dirty="0" smtClean="0"/>
              <a:t> </a:t>
            </a:r>
            <a:r>
              <a:rPr lang="en-US" b="0" dirty="0" smtClean="0">
                <a:sym typeface="Wingdings" panose="05000000000000000000" pitchFamily="2" charset="2"/>
              </a:rPr>
              <a:t> “create VHDL wrapper”  OK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Finally you need to generate the Generate Design </a:t>
            </a:r>
            <a:r>
              <a:rPr lang="en-US" b="0" dirty="0" err="1" smtClean="0"/>
              <a:t>bitstream</a:t>
            </a:r>
            <a:r>
              <a:rPr lang="en-US" b="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Take a coffee break while it builds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One MIG error is okay (more is not okay)</a:t>
            </a:r>
          </a:p>
          <a:p>
            <a:r>
              <a:rPr lang="en-US" sz="1400" b="0" dirty="0" err="1" smtClean="0"/>
              <a:t>apply_bd_automation</a:t>
            </a:r>
            <a:r>
              <a:rPr lang="en-US" sz="1400" b="0" dirty="0" smtClean="0"/>
              <a:t> </a:t>
            </a:r>
            <a:r>
              <a:rPr lang="en-US" sz="1400" b="0" dirty="0"/>
              <a:t>-rule xilinx.com:bd_rule:mig_7series -</a:t>
            </a:r>
            <a:r>
              <a:rPr lang="en-US" sz="1400" b="0" dirty="0" err="1"/>
              <a:t>config</a:t>
            </a:r>
            <a:r>
              <a:rPr lang="en-US" sz="1400" b="0" dirty="0"/>
              <a:t> {</a:t>
            </a:r>
            <a:r>
              <a:rPr lang="en-US" sz="1400" b="0" dirty="0" err="1"/>
              <a:t>Board_Interface</a:t>
            </a:r>
            <a:r>
              <a:rPr lang="en-US" sz="1400" b="0" dirty="0"/>
              <a:t> "ddr3_sdram" } [</a:t>
            </a:r>
            <a:r>
              <a:rPr lang="en-US" sz="1400" b="0" dirty="0" err="1"/>
              <a:t>get_bd_cells</a:t>
            </a:r>
            <a:r>
              <a:rPr lang="en-US" sz="1400" b="0" dirty="0"/>
              <a:t> mig_7series_0] </a:t>
            </a:r>
          </a:p>
          <a:p>
            <a:pPr lvl="1"/>
            <a:r>
              <a:rPr lang="en-US" sz="1400" b="0" dirty="0"/>
              <a:t>[BD 41-1273] Error running </a:t>
            </a:r>
            <a:r>
              <a:rPr lang="en-US" sz="1400" b="0" dirty="0" err="1"/>
              <a:t>apply_rule</a:t>
            </a:r>
            <a:r>
              <a:rPr lang="en-US" sz="1400" b="0" dirty="0"/>
              <a:t> TCL procedure: can't read "</a:t>
            </a:r>
            <a:r>
              <a:rPr lang="en-US" sz="1400" b="0" dirty="0" err="1"/>
              <a:t>board_if</a:t>
            </a:r>
            <a:r>
              <a:rPr lang="en-US" sz="1400" b="0" dirty="0"/>
              <a:t>": no such variable ::xilinx.com_bd_rule_mig_7series::</a:t>
            </a:r>
            <a:r>
              <a:rPr lang="en-US" sz="1400" b="0" dirty="0" err="1"/>
              <a:t>apply_rule</a:t>
            </a:r>
            <a:r>
              <a:rPr lang="en-US" sz="1400" b="0" dirty="0"/>
              <a:t> Line 48 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Exporting Hardware Design to </a:t>
            </a:r>
            <a:r>
              <a:rPr lang="en-US" b="0" dirty="0" smtClean="0"/>
              <a:t>SDK…be sure to include the </a:t>
            </a:r>
            <a:r>
              <a:rPr lang="en-US" b="0" dirty="0" err="1" smtClean="0"/>
              <a:t>bitstream</a:t>
            </a:r>
            <a:r>
              <a:rPr lang="en-US" b="0" dirty="0" smtClean="0"/>
              <a:t>… (</a:t>
            </a:r>
            <a:r>
              <a:rPr lang="en-US" b="0" dirty="0" err="1" smtClean="0"/>
              <a:t>File</a:t>
            </a:r>
            <a:r>
              <a:rPr lang="en-US" b="0" dirty="0" err="1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Export</a:t>
            </a:r>
            <a:r>
              <a:rPr lang="en-US" dirty="0" smtClean="0">
                <a:sym typeface="Wingdings" panose="05000000000000000000" pitchFamily="2" charset="2"/>
              </a:rPr>
              <a:t> Hardware</a:t>
            </a:r>
            <a:r>
              <a:rPr lang="en-US" b="0" dirty="0" smtClean="0">
                <a:sym typeface="Wingdings" panose="05000000000000000000" pitchFamily="2" charset="2"/>
              </a:rPr>
              <a:t>)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vivado/mig_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5" y="2327535"/>
            <a:ext cx="7668575" cy="40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–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work flow has </a:t>
            </a:r>
            <a:r>
              <a:rPr lang="en-US" b="0" dirty="0" smtClean="0"/>
              <a:t>three main </a:t>
            </a:r>
            <a:r>
              <a:rPr lang="en-US" b="0" dirty="0"/>
              <a:t>steps. </a:t>
            </a:r>
            <a:endParaRPr lang="en-US" b="0" dirty="0" smtClean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Define a new hardware design (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 smtClean="0"/>
              <a:t>Vivado</a:t>
            </a:r>
            <a:r>
              <a:rPr lang="en-US" b="0" dirty="0" smtClean="0"/>
              <a:t> IP Integrator  </a:t>
            </a:r>
            <a:r>
              <a:rPr lang="en-US" b="0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HW#9!</a:t>
            </a:r>
            <a:endParaRPr lang="en-US" dirty="0" smtClean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Create and package new custom IP (your custom hardware, which is a </a:t>
            </a:r>
            <a:r>
              <a:rPr lang="en-US" dirty="0" err="1" smtClean="0"/>
              <a:t>my_counter</a:t>
            </a:r>
            <a:r>
              <a:rPr lang="en-US" b="0" dirty="0" smtClean="0"/>
              <a:t>) and import it into your </a:t>
            </a:r>
            <a:r>
              <a:rPr lang="en-US" b="0" dirty="0" err="1" smtClean="0"/>
              <a:t>Vivado</a:t>
            </a:r>
            <a:r>
              <a:rPr lang="en-US" b="0" dirty="0" smtClean="0"/>
              <a:t> design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Program </a:t>
            </a:r>
            <a:r>
              <a:rPr lang="en-US" b="0" dirty="0"/>
              <a:t>the resulting hardware in the SDK environment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We will assume you did the last part of HW#9, and called the project </a:t>
            </a:r>
            <a:r>
              <a:rPr lang="en-US" dirty="0" smtClean="0"/>
              <a:t>Lecture_18 </a:t>
            </a:r>
            <a:r>
              <a:rPr lang="en-US" b="0" dirty="0" smtClean="0"/>
              <a:t>(at least to step #11, validate design)</a:t>
            </a:r>
          </a:p>
          <a:p>
            <a:endParaRPr lang="en-US" b="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SDK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Go to </a:t>
            </a:r>
            <a:r>
              <a:rPr lang="en-US" dirty="0"/>
              <a:t>File</a:t>
            </a:r>
            <a:r>
              <a:rPr lang="en-US" b="0" dirty="0"/>
              <a:t> and select </a:t>
            </a:r>
            <a:r>
              <a:rPr lang="en-US" dirty="0"/>
              <a:t>Launch SDK</a:t>
            </a:r>
            <a:r>
              <a:rPr lang="en-US" b="0" dirty="0"/>
              <a:t> and click </a:t>
            </a:r>
            <a:r>
              <a:rPr lang="en-US" dirty="0"/>
              <a:t>OK</a:t>
            </a:r>
            <a:r>
              <a:rPr lang="en-US" b="0" dirty="0"/>
              <a:t>. 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vivado/mig_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48" y="1904969"/>
            <a:ext cx="7467240" cy="45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File </a:t>
            </a:r>
            <a:r>
              <a:rPr lang="en-US" b="0" dirty="0" smtClean="0">
                <a:sym typeface="Wingdings" panose="05000000000000000000" pitchFamily="2" charset="2"/>
              </a:rPr>
              <a:t> New  Application Project</a:t>
            </a:r>
            <a:endParaRPr lang="en-US" b="0" dirty="0">
              <a:sym typeface="Wingdings" panose="05000000000000000000" pitchFamily="2" charset="2"/>
            </a:endParaRPr>
          </a:p>
          <a:p>
            <a:r>
              <a:rPr lang="en-US" b="0" dirty="0" smtClean="0">
                <a:sym typeface="Wingdings" panose="05000000000000000000" pitchFamily="2" charset="2"/>
              </a:rPr>
              <a:t>Give it a name  Next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24036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89" y="1477186"/>
            <a:ext cx="500062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0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019175"/>
            <a:ext cx="50101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66925" y="2266950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7424" y="2488854"/>
            <a:ext cx="300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do the Hello World template so it generates the platform header files!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34" b="59850"/>
          <a:stretch/>
        </p:blipFill>
        <p:spPr bwMode="auto">
          <a:xfrm>
            <a:off x="286603" y="1460943"/>
            <a:ext cx="8597470" cy="432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60" y="1453488"/>
            <a:ext cx="6105881" cy="491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1" y="1462352"/>
            <a:ext cx="7541670" cy="647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9" y="1463524"/>
            <a:ext cx="7779403" cy="539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61" y="1460382"/>
            <a:ext cx="7416279" cy="540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6" y="1457681"/>
            <a:ext cx="7477409" cy="49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3" y="1454767"/>
            <a:ext cx="8306012" cy="49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413" y="76200"/>
            <a:ext cx="7316737" cy="1143000"/>
          </a:xfrm>
        </p:spPr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 (</a:t>
            </a:r>
            <a:r>
              <a:rPr lang="en-US" dirty="0" err="1" smtClean="0"/>
              <a:t>my_counter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Open your Lecture_18 </a:t>
            </a:r>
            <a:r>
              <a:rPr lang="en-US" dirty="0" err="1" smtClean="0"/>
              <a:t>Vivado</a:t>
            </a:r>
            <a:r>
              <a:rPr lang="en-US" dirty="0" smtClean="0"/>
              <a:t> project </a:t>
            </a:r>
          </a:p>
          <a:p>
            <a:pPr lvl="1"/>
            <a:r>
              <a:rPr lang="en-US" b="0" dirty="0" smtClean="0"/>
              <a:t>Go </a:t>
            </a:r>
            <a:r>
              <a:rPr lang="en-US" b="0" dirty="0"/>
              <a:t>to </a:t>
            </a:r>
            <a:r>
              <a:rPr lang="en-US" dirty="0" err="1"/>
              <a:t>Tools→Create</a:t>
            </a:r>
            <a:r>
              <a:rPr lang="en-US" dirty="0"/>
              <a:t> and package IP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zybo/zybo/image_9.png?w=600&amp;tok=59e2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90154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96261"/>
            <a:ext cx="3428514" cy="12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2" y="1465001"/>
            <a:ext cx="8211407" cy="448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Software Questions</a:t>
            </a:r>
            <a:r>
              <a:rPr lang="en-US" dirty="0" smtClean="0"/>
              <a:t>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b="0" dirty="0"/>
              <a:t>Why doesn't the 'c' command cause the counter to count up by 1?</a:t>
            </a:r>
          </a:p>
          <a:p>
            <a:r>
              <a:rPr lang="en-US" sz="2200" b="0" dirty="0"/>
              <a:t>On line </a:t>
            </a:r>
            <a:r>
              <a:rPr lang="en-US" sz="2200" b="0" dirty="0" smtClean="0"/>
              <a:t>130, </a:t>
            </a:r>
            <a:r>
              <a:rPr lang="en-US" sz="2200" b="0" dirty="0"/>
              <a:t>why did I subtract 0x30?</a:t>
            </a:r>
          </a:p>
          <a:p>
            <a:r>
              <a:rPr lang="en-US" sz="2200" b="0" dirty="0"/>
              <a:t>After loading the counter on line </a:t>
            </a:r>
            <a:r>
              <a:rPr lang="en-US" sz="2200" b="0" dirty="0" smtClean="0"/>
              <a:t>132, </a:t>
            </a:r>
            <a:r>
              <a:rPr lang="en-US" sz="2200" b="0" dirty="0"/>
              <a:t>something should be done that is missing.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80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lec18.vhdl "activated" when </a:t>
            </a:r>
            <a:r>
              <a:rPr lang="en-US" sz="2200" b="0"/>
              <a:t>line </a:t>
            </a:r>
            <a:r>
              <a:rPr lang="en-US" sz="2200" b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appears to be the naming convention for hardware registers?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1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 code to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1200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Software Development Kit - SDK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the SDK environment, you program the hardware built in the previous step. </a:t>
            </a:r>
          </a:p>
          <a:p>
            <a:r>
              <a:rPr lang="en-US" b="0" dirty="0" smtClean="0"/>
              <a:t>The key concept here is that the peripheral defined in </a:t>
            </a:r>
            <a:r>
              <a:rPr lang="en-US" b="0" dirty="0" err="1" smtClean="0"/>
              <a:t>Vivado</a:t>
            </a:r>
            <a:r>
              <a:rPr lang="en-US" b="0" dirty="0" smtClean="0"/>
              <a:t> design are accessible through the slave registers as memory mapped devices. </a:t>
            </a:r>
          </a:p>
          <a:p>
            <a:r>
              <a:rPr lang="en-US" b="0" dirty="0" smtClean="0"/>
              <a:t>Verify your my_counter_ip_v1_0 Base Address in </a:t>
            </a:r>
            <a:r>
              <a:rPr lang="en-US" b="0" dirty="0" err="1" smtClean="0"/>
              <a:t>system.hdf</a:t>
            </a:r>
            <a:r>
              <a:rPr lang="en-US" b="0" dirty="0" smtClean="0"/>
              <a:t> file is assigned to be 0x44a00000. </a:t>
            </a:r>
          </a:p>
          <a:p>
            <a:r>
              <a:rPr lang="en-US" b="0" dirty="0" smtClean="0"/>
              <a:t>In </a:t>
            </a:r>
            <a:r>
              <a:rPr lang="en-US" b="0" dirty="0"/>
              <a:t>the my_counter_ip_v1_0_S00_AXI.vhdl file, I (arbitrarily) assigned counter ports to slave register according to the table below.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83004"/>
              </p:ext>
            </p:extLst>
          </p:nvPr>
        </p:nvGraphicFramePr>
        <p:xfrm>
          <a:off x="514637" y="5398869"/>
          <a:ext cx="8131176" cy="1023876"/>
        </p:xfrm>
        <a:graphic>
          <a:graphicData uri="http://schemas.openxmlformats.org/drawingml/2006/table">
            <a:tbl>
              <a:tblPr/>
              <a:tblGrid>
                <a:gridCol w="2032794"/>
                <a:gridCol w="2032794"/>
                <a:gridCol w="2032794"/>
                <a:gridCol w="2032794"/>
              </a:tblGrid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Signal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direction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Slave Register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Address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ctrl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slv_reg1(1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0x44a00004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Q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Output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001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Stack and Heap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may have to add more Stack and Heap to your design</a:t>
            </a:r>
            <a:endParaRPr lang="en-US" b="0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4365"/>
            <a:ext cx="9144000" cy="44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 bwMode="auto">
          <a:xfrm>
            <a:off x="323478" y="494242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551562" y="4325785"/>
            <a:ext cx="1892302" cy="109026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50727" y="3801640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Export to FPGA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33" y="1465825"/>
            <a:ext cx="4575935" cy="496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program using 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0" dirty="0" smtClean="0"/>
              <a:t>Run </a:t>
            </a:r>
            <a:r>
              <a:rPr lang="en-US" sz="1400" b="0" dirty="0"/>
              <a:t>Configuration Settings for STDIO Connection</a:t>
            </a:r>
          </a:p>
          <a:p>
            <a:pPr lvl="1"/>
            <a:r>
              <a:rPr lang="en-US" sz="1400" b="0" dirty="0" smtClean="0"/>
              <a:t>From </a:t>
            </a:r>
            <a:r>
              <a:rPr lang="en-US" sz="1400" b="0" dirty="0"/>
              <a:t>the Project Explorer panel, right click on the </a:t>
            </a:r>
            <a:r>
              <a:rPr lang="en-US" sz="1400" dirty="0" smtClean="0"/>
              <a:t>Lecture18_counter </a:t>
            </a:r>
            <a:r>
              <a:rPr lang="en-US" sz="1400" b="0" dirty="0"/>
              <a:t>project folder. At the bottom of the drop down list, select </a:t>
            </a:r>
            <a:r>
              <a:rPr lang="en-US" sz="1400" dirty="0"/>
              <a:t>Run As </a:t>
            </a:r>
            <a:r>
              <a:rPr lang="en-US" sz="1400" b="0" dirty="0"/>
              <a:t>and then select </a:t>
            </a:r>
            <a:r>
              <a:rPr lang="en-US" sz="1400" dirty="0"/>
              <a:t>Run Configurations</a:t>
            </a:r>
            <a:r>
              <a:rPr lang="en-US" sz="1400" b="0" dirty="0"/>
              <a:t>.</a:t>
            </a:r>
          </a:p>
          <a:p>
            <a:endParaRPr lang="en-US" sz="1400" b="0" dirty="0"/>
          </a:p>
          <a:p>
            <a:r>
              <a:rPr lang="en-US" sz="1400" b="0" dirty="0"/>
              <a:t>The Run Configurations window is divided into two main sections. In the left panel, under Xilinx C/C++ application(GDB), select </a:t>
            </a:r>
            <a:r>
              <a:rPr lang="en-US" sz="1400" dirty="0" smtClean="0"/>
              <a:t>Lecture18_counter.elf</a:t>
            </a:r>
            <a:r>
              <a:rPr lang="en-US" sz="1400" b="0" dirty="0"/>
              <a:t> </a:t>
            </a:r>
            <a:r>
              <a:rPr lang="en-US" sz="1400" b="0" dirty="0" smtClean="0"/>
              <a:t>or</a:t>
            </a:r>
            <a:r>
              <a:rPr lang="en-US" sz="1400" dirty="0" smtClean="0"/>
              <a:t> Lecture18_counter Debug</a:t>
            </a:r>
          </a:p>
          <a:p>
            <a:endParaRPr lang="en-US" sz="1400" b="0" dirty="0"/>
          </a:p>
          <a:p>
            <a:r>
              <a:rPr lang="en-US" sz="1400" b="0" dirty="0"/>
              <a:t>On the right side of this window, you will see five main tabs. Select the </a:t>
            </a:r>
            <a:r>
              <a:rPr lang="en-US" sz="1400" dirty="0"/>
              <a:t>STDIO Connection tab</a:t>
            </a:r>
            <a:r>
              <a:rPr lang="en-US" sz="1400" b="0" dirty="0"/>
              <a:t>.</a:t>
            </a:r>
          </a:p>
          <a:p>
            <a:endParaRPr lang="en-US" sz="1400" b="0" dirty="0"/>
          </a:p>
          <a:p>
            <a:r>
              <a:rPr lang="en-US" sz="1400" b="0" dirty="0" smtClean="0"/>
              <a:t>COM </a:t>
            </a:r>
            <a:r>
              <a:rPr lang="en-US" sz="1400" b="0" dirty="0"/>
              <a:t>Port Selection for STDIO Connection</a:t>
            </a:r>
          </a:p>
          <a:p>
            <a:pPr lvl="1"/>
            <a:r>
              <a:rPr lang="en-US" sz="1400" b="0" dirty="0" smtClean="0"/>
              <a:t>Port name should be the correct UART port. For me it showed up as COM4. Select Baud Rate as 9600. Have the </a:t>
            </a:r>
            <a:r>
              <a:rPr lang="en-US" sz="1400" dirty="0" smtClean="0"/>
              <a:t>Connect STDIO to Console </a:t>
            </a:r>
            <a:r>
              <a:rPr lang="en-US" sz="1400" b="0" dirty="0" smtClean="0"/>
              <a:t>box checked.  (uncheck if you want to use another terminal emulator)</a:t>
            </a:r>
          </a:p>
          <a:p>
            <a:r>
              <a:rPr lang="en-US" sz="1400" b="0" dirty="0" smtClean="0"/>
              <a:t>Now </a:t>
            </a:r>
            <a:r>
              <a:rPr lang="en-US" sz="1400" b="0" dirty="0"/>
              <a:t>click on </a:t>
            </a:r>
            <a:r>
              <a:rPr lang="en-US" sz="1400" dirty="0"/>
              <a:t>Apply</a:t>
            </a:r>
            <a:r>
              <a:rPr lang="en-US" sz="1400" b="0" dirty="0"/>
              <a:t> and </a:t>
            </a:r>
            <a:r>
              <a:rPr lang="en-US" sz="1400" dirty="0"/>
              <a:t>Run</a:t>
            </a:r>
            <a:r>
              <a:rPr lang="en-US" sz="1400" b="0" dirty="0"/>
              <a:t>.</a:t>
            </a:r>
          </a:p>
          <a:p>
            <a:r>
              <a:rPr lang="en-US" sz="1400" b="0" dirty="0" smtClean="0"/>
              <a:t>“</a:t>
            </a:r>
            <a:r>
              <a:rPr lang="en-US" sz="1400" dirty="0"/>
              <a:t>Welcome to Lecture </a:t>
            </a:r>
            <a:r>
              <a:rPr lang="en-US" sz="1400" dirty="0" smtClean="0"/>
              <a:t>18</a:t>
            </a:r>
            <a:r>
              <a:rPr lang="en-US" sz="1400" b="0" dirty="0" smtClean="0"/>
              <a:t>” </a:t>
            </a:r>
            <a:r>
              <a:rPr lang="en-US" sz="1400" b="0" dirty="0"/>
              <a:t>will be displayed on the Console </a:t>
            </a:r>
            <a:r>
              <a:rPr lang="en-US" sz="1400" b="0" dirty="0" smtClean="0"/>
              <a:t>tab</a:t>
            </a:r>
          </a:p>
          <a:p>
            <a:pPr lvl="1"/>
            <a:r>
              <a:rPr lang="en-US" sz="1400" b="0" dirty="0" smtClean="0"/>
              <a:t>Type “?” </a:t>
            </a:r>
            <a:r>
              <a:rPr lang="en-US" sz="1400" b="0" dirty="0"/>
              <a:t>t</a:t>
            </a:r>
            <a:r>
              <a:rPr lang="en-US" sz="1400" b="0" dirty="0" smtClean="0"/>
              <a:t>o see list of commands to control the counter and LEDs</a:t>
            </a:r>
            <a:endParaRPr lang="en-US" sz="1400" b="0" dirty="0"/>
          </a:p>
          <a:p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39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</a:t>
            </a:r>
            <a:br>
              <a:rPr lang="en-US" dirty="0" smtClean="0"/>
            </a:br>
            <a:r>
              <a:rPr lang="en-US" sz="2400" dirty="0" smtClean="0"/>
              <a:t>Now add “roll” for HW#10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90419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7986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7"/>
            <a:ext cx="1490615" cy="19379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Lec18.c</a:t>
            </a:r>
            <a:endParaRPr lang="en-US" sz="4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my_counter_ip_v1_0.vhd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my_counter_ip_v1_0_S00_AXI.vhd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3628518" y="5364640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4338671" y="50581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399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try HW#10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2. Create your custom IP </a:t>
            </a:r>
            <a:r>
              <a:rPr lang="en-US" dirty="0" smtClean="0"/>
              <a:t>project</a:t>
            </a:r>
          </a:p>
          <a:p>
            <a:pPr lvl="1"/>
            <a:r>
              <a:rPr lang="en-US" b="0" dirty="0"/>
              <a:t>2.1) Select </a:t>
            </a:r>
            <a:r>
              <a:rPr lang="en-US" dirty="0"/>
              <a:t>Create a new AXI4 peripheral</a:t>
            </a:r>
            <a:r>
              <a:rPr lang="en-US" b="0" dirty="0"/>
              <a:t> and click </a:t>
            </a:r>
            <a:r>
              <a:rPr lang="en-US" dirty="0"/>
              <a:t>Next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zybo/zybo/image_10.png?w=600&amp;tok=d2f5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86025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 smtClean="0"/>
              <a:t>2.2</a:t>
            </a:r>
            <a:r>
              <a:rPr lang="en-US" b="0" dirty="0"/>
              <a:t>) Input “</a:t>
            </a:r>
            <a:r>
              <a:rPr lang="en-US" b="0" dirty="0" err="1" smtClean="0"/>
              <a:t>My_Counter_IP</a:t>
            </a:r>
            <a:r>
              <a:rPr lang="en-US" b="0" dirty="0" smtClean="0"/>
              <a:t>” </a:t>
            </a:r>
            <a:r>
              <a:rPr lang="en-US" b="0" dirty="0"/>
              <a:t>in the name field and 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54" y="2260082"/>
            <a:ext cx="5977293" cy="45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4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2.3) </a:t>
            </a:r>
            <a:r>
              <a:rPr lang="en-US" b="0" dirty="0" smtClean="0"/>
              <a:t>Change the number of Registers to 32 on </a:t>
            </a:r>
            <a:r>
              <a:rPr lang="en-US" b="0" dirty="0"/>
              <a:t>the AXI </a:t>
            </a:r>
            <a:r>
              <a:rPr lang="en-US" b="0" dirty="0" smtClean="0"/>
              <a:t>interface and </a:t>
            </a:r>
            <a:r>
              <a:rPr lang="en-US" b="0" dirty="0"/>
              <a:t>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20" y="2234434"/>
            <a:ext cx="6027760" cy="462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4572000" y="4128993"/>
            <a:ext cx="244294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13465</TotalTime>
  <Words>2203</Words>
  <Application>Microsoft Office PowerPoint</Application>
  <PresentationFormat>On-screen Show (4:3)</PresentationFormat>
  <Paragraphs>437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Century Schoolbook</vt:lpstr>
      <vt:lpstr>Times New Roman</vt:lpstr>
      <vt:lpstr>Trebuchet MS</vt:lpstr>
      <vt:lpstr>Wingdings</vt:lpstr>
      <vt:lpstr>Office Theme</vt:lpstr>
      <vt:lpstr>1_Blank Presentation</vt:lpstr>
      <vt:lpstr>PowerPoint Presentation</vt:lpstr>
      <vt:lpstr>Lesson Outline</vt:lpstr>
      <vt:lpstr>MicroBlaze + Custom IP</vt:lpstr>
      <vt:lpstr>MicroBlaze + Custom IP what you are building today (1st without the “roll”; then add “roll” in HW#10)</vt:lpstr>
      <vt:lpstr>MicroBlaze + Custom IP – Workflow</vt:lpstr>
      <vt:lpstr>Xilinx Vivado – Create and Package Custom IP (my_counter)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1a: Hardware Questions/ Notes related to handout</vt:lpstr>
      <vt:lpstr>MicroBlaze + Custom IP</vt:lpstr>
      <vt:lpstr>Lec18.vhdl – Lec 10 Counter</vt:lpstr>
      <vt:lpstr>Part 1b: Hardware Questions/ Notes related to handout</vt:lpstr>
      <vt:lpstr>MicroBlaze + Custom IP</vt:lpstr>
      <vt:lpstr>my_counter_ip_v1_0_S00_AXI.vhd – User Logic</vt:lpstr>
      <vt:lpstr>my_counter_ip_v1_0_S00_AXI.vhd – User Logic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1c: Hardware Questions/ Notes related to handout</vt:lpstr>
      <vt:lpstr>MicroBlaze + Custom IP</vt:lpstr>
      <vt:lpstr>My_Counter_IP_v1_0.vhd – Top Level</vt:lpstr>
      <vt:lpstr>My_Counter_IP_v1_0.vhd – Top Level</vt:lpstr>
      <vt:lpstr>Xilinx Vivado – Create and Package Custom IP</vt:lpstr>
      <vt:lpstr>Xilinx Vivado – Create and Package Custom IP</vt:lpstr>
      <vt:lpstr>Xilinx Vivado – Create and Package Custom IP</vt:lpstr>
      <vt:lpstr>Packaging the IP core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MicroBlaze + Custom IP</vt:lpstr>
      <vt:lpstr>Updating Custom IP</vt:lpstr>
      <vt:lpstr>Updating Custom IP</vt:lpstr>
      <vt:lpstr>Xilinx Vivado – Create and Package Custom IP</vt:lpstr>
      <vt:lpstr>Updating Custom IP</vt:lpstr>
      <vt:lpstr>Verify Design</vt:lpstr>
      <vt:lpstr>Validate and Export Design</vt:lpstr>
      <vt:lpstr>Export Design</vt:lpstr>
      <vt:lpstr>Launch SDK</vt:lpstr>
      <vt:lpstr>New SDK Project</vt:lpstr>
      <vt:lpstr>New SDK Project</vt:lpstr>
      <vt:lpstr>New C Source File</vt:lpstr>
      <vt:lpstr>New C Source File</vt:lpstr>
      <vt:lpstr>Lec18.c</vt:lpstr>
      <vt:lpstr>Lec18.c</vt:lpstr>
      <vt:lpstr>Lec18.c</vt:lpstr>
      <vt:lpstr>Lec18.c</vt:lpstr>
      <vt:lpstr>Lec18.c</vt:lpstr>
      <vt:lpstr>Lec18.c</vt:lpstr>
      <vt:lpstr>Part 2: Software Questions/ Notes related to handout</vt:lpstr>
      <vt:lpstr>Add C code to Source File</vt:lpstr>
      <vt:lpstr>Xilinx Software Development Kit - SDK</vt:lpstr>
      <vt:lpstr>Increase Stack and Heap Size</vt:lpstr>
      <vt:lpstr>Build and Export to FPGA</vt:lpstr>
      <vt:lpstr>Test program using UART</vt:lpstr>
      <vt:lpstr>MicroBlaze + Custom IP Now add “roll” for HW#10</vt:lpstr>
      <vt:lpstr>Now try HW#10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York, George W Dr USAF USAFA USAFA/DFEC</cp:lastModifiedBy>
  <cp:revision>725</cp:revision>
  <cp:lastPrinted>2014-08-12T17:37:01Z</cp:lastPrinted>
  <dcterms:created xsi:type="dcterms:W3CDTF">2001-06-27T14:08:57Z</dcterms:created>
  <dcterms:modified xsi:type="dcterms:W3CDTF">2018-02-25T17:04:47Z</dcterms:modified>
</cp:coreProperties>
</file>