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367" r:id="rId2"/>
    <p:sldId id="300" r:id="rId3"/>
    <p:sldId id="368" r:id="rId4"/>
    <p:sldId id="349" r:id="rId5"/>
    <p:sldId id="369" r:id="rId6"/>
    <p:sldId id="347" r:id="rId7"/>
    <p:sldId id="352" r:id="rId8"/>
    <p:sldId id="345" r:id="rId9"/>
    <p:sldId id="334" r:id="rId10"/>
    <p:sldId id="356" r:id="rId11"/>
    <p:sldId id="357" r:id="rId12"/>
    <p:sldId id="348" r:id="rId13"/>
    <p:sldId id="351" r:id="rId14"/>
    <p:sldId id="358" r:id="rId15"/>
    <p:sldId id="359" r:id="rId16"/>
    <p:sldId id="361" r:id="rId17"/>
    <p:sldId id="365" r:id="rId18"/>
    <p:sldId id="362" r:id="rId19"/>
    <p:sldId id="350" r:id="rId20"/>
    <p:sldId id="354" r:id="rId21"/>
    <p:sldId id="363" r:id="rId22"/>
    <p:sldId id="364" r:id="rId23"/>
    <p:sldId id="346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std_logic_1164.vh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numeric_std.vh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xilinx.com/support/documentation/user_guides/ug475_7Series_Pkg_Pinou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datasheets/NexysVideo_Master.xd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09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</a:t>
            </a:r>
            <a:r>
              <a:rPr lang="en-US" sz="4000" kern="0" dirty="0" smtClean="0">
                <a:effectLst/>
                <a:latin typeface="Trebuchet MS" panose="020B0603020202020204" pitchFamily="34" charset="0"/>
              </a:rPr>
              <a:t>Computer Systems </a:t>
            </a:r>
            <a:r>
              <a:rPr lang="en-US" sz="4000" kern="0" dirty="0">
                <a:effectLst/>
                <a:latin typeface="Trebuchet MS" panose="020B0603020202020204" pitchFamily="34" charset="0"/>
              </a:rPr>
              <a:t>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2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200" kern="0" dirty="0" smtClean="0">
                <a:effectLst/>
                <a:latin typeface="Trebuchet MS" panose="020B0603020202020204" pitchFamily="34" charset="0"/>
              </a:rPr>
              <a:t>2 </a:t>
            </a:r>
            <a:r>
              <a:rPr lang="en-US" sz="3200" kern="0" dirty="0">
                <a:effectLst/>
                <a:latin typeface="Trebuchet MS" panose="020B0603020202020204" pitchFamily="34" charset="0"/>
              </a:rPr>
              <a:t>– </a:t>
            </a:r>
            <a:r>
              <a:rPr lang="en-US" sz="3200" kern="0" dirty="0">
                <a:effectLst/>
                <a:latin typeface="Trebuchet MS" panose="020B0603020202020204" pitchFamily="34" charset="0"/>
              </a:rPr>
              <a:t>Combinational Element, unsigned, constraints file, synthesis</a:t>
            </a:r>
            <a:endParaRPr lang="en-US" sz="32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1"/>
            <a:ext cx="4508500" cy="1489075"/>
          </a:xfrm>
        </p:spPr>
        <p:txBody>
          <a:bodyPr anchor="ctr">
            <a:normAutofit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assign "some cool logical stuff using </a:t>
            </a:r>
            <a:r>
              <a:rPr lang="en-US" dirty="0" err="1"/>
              <a:t>clk</a:t>
            </a:r>
            <a:r>
              <a:rPr lang="en-US" dirty="0"/>
              <a:t> and data" to a temporary variable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signal temp </a:t>
            </a:r>
            <a:r>
              <a:rPr lang="en-US" dirty="0" err="1" smtClean="0">
                <a:solidFill>
                  <a:srgbClr val="FF0000"/>
                </a:solidFill>
              </a:rPr>
              <a:t>std_logic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begin</a:t>
            </a: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temp </a:t>
            </a:r>
            <a:r>
              <a:rPr lang="en-US" dirty="0">
                <a:solidFill>
                  <a:srgbClr val="FF0000"/>
                </a:solidFill>
              </a:rPr>
              <a:t>&lt;= </a:t>
            </a:r>
            <a:r>
              <a:rPr lang="en-US" dirty="0">
                <a:solidFill>
                  <a:schemeClr val="accent2"/>
                </a:solidFill>
              </a:rPr>
              <a:t>some cool logical </a:t>
            </a:r>
            <a:r>
              <a:rPr lang="en-US" dirty="0" err="1">
                <a:solidFill>
                  <a:schemeClr val="accent2"/>
                </a:solidFill>
              </a:rPr>
              <a:t>stuf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chemeClr val="accent2"/>
                </a:solidFill>
              </a:rPr>
              <a:t>q </a:t>
            </a:r>
            <a:r>
              <a:rPr lang="en-US" dirty="0">
                <a:solidFill>
                  <a:srgbClr val="FF0000"/>
                </a:solidFill>
              </a:rPr>
              <a:t>&lt;=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&lt;= not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-  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Simplify </a:t>
            </a:r>
            <a:r>
              <a:rPr lang="en-US" dirty="0" err="1" smtClean="0"/>
              <a:t>muxes</a:t>
            </a:r>
            <a:r>
              <a:rPr lang="en-US" dirty="0" smtClean="0"/>
              <a:t> using conditional </a:t>
            </a:r>
            <a:r>
              <a:rPr lang="en-US" dirty="0"/>
              <a:t>signal assignment </a:t>
            </a:r>
            <a:r>
              <a:rPr lang="en-US" dirty="0" smtClean="0"/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x &lt;=	y0 when S = "00"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y1 when S = "01"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y2 when S = "10"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y3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Draw this Circuit assuming 8-bit inputs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Now build 4-1 mux w/ 2-1 </a:t>
            </a:r>
            <a:r>
              <a:rPr lang="en-US" dirty="0" err="1" smtClean="0"/>
              <a:t>muxes</a:t>
            </a:r>
            <a:endParaRPr lang="en-US" dirty="0"/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Unsigned </a:t>
            </a:r>
            <a:r>
              <a:rPr lang="en-US" cap="none" dirty="0"/>
              <a:t>Numeric </a:t>
            </a:r>
            <a:r>
              <a:rPr lang="en-US" cap="none" dirty="0" smtClean="0"/>
              <a:t>Standard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 far we mostly used </a:t>
            </a:r>
            <a:r>
              <a:rPr lang="en-US" b="0" dirty="0">
                <a:solidFill>
                  <a:schemeClr val="accent6"/>
                </a:solidFill>
              </a:rPr>
              <a:t>STD_LOGIC_1164</a:t>
            </a:r>
            <a:r>
              <a:rPr lang="en-US" b="0" dirty="0"/>
              <a:t> library</a:t>
            </a:r>
            <a:r>
              <a:rPr lang="en-US" b="0" dirty="0" smtClean="0"/>
              <a:t> 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use </a:t>
            </a:r>
            <a:r>
              <a:rPr lang="en-US" b="0" dirty="0">
                <a:solidFill>
                  <a:schemeClr val="accent6"/>
                </a:solidFill>
              </a:rPr>
              <a:t>IEEE.STD_LOGIC_1164.all; </a:t>
            </a:r>
            <a:endParaRPr lang="en-US" b="0" dirty="0" smtClean="0">
              <a:solidFill>
                <a:schemeClr val="accent6"/>
              </a:solidFill>
            </a:endParaRPr>
          </a:p>
          <a:p>
            <a:pPr lvl="1"/>
            <a:r>
              <a:rPr lang="en-US" b="0" dirty="0" smtClean="0"/>
              <a:t>Library Contents: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www.csee.umbc.edu/portal/help/VHDL/packages/std_logic_1164.vhd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Numeric_Std</a:t>
            </a:r>
            <a:r>
              <a:rPr lang="en-US" b="0" dirty="0"/>
              <a:t> Library supports 2 main datatypes</a:t>
            </a:r>
          </a:p>
          <a:p>
            <a:pPr lvl="1"/>
            <a:r>
              <a:rPr lang="en-US" b="0" dirty="0"/>
              <a:t>Signed and </a:t>
            </a:r>
            <a:r>
              <a:rPr lang="en-US" b="0" dirty="0" smtClean="0"/>
              <a:t>Unsigned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www.csee.umbc.edu/portal/help/VHDL/packages/numeric_std.vhd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IEEE.std_logic_1164.all;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IEEE.NUMERIC_STD.ALL;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entity </a:t>
            </a:r>
            <a:r>
              <a:rPr lang="en-US" sz="1600" b="0" dirty="0">
                <a:solidFill>
                  <a:schemeClr val="accent6"/>
                </a:solidFill>
              </a:rPr>
              <a:t>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port(	au,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:	in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cu,du,su</a:t>
            </a:r>
            <a:r>
              <a:rPr lang="en-US" sz="1600" b="0" dirty="0">
                <a:solidFill>
                  <a:schemeClr val="accent6"/>
                </a:solidFill>
              </a:rPr>
              <a:t>:	out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as,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: in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cs,ds,ss</a:t>
            </a:r>
            <a:r>
              <a:rPr lang="en-US" sz="1600" b="0" dirty="0">
                <a:solidFill>
                  <a:schemeClr val="accent6"/>
                </a:solidFill>
              </a:rPr>
              <a:t>:	out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end lec3;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architecture </a:t>
            </a:r>
            <a:r>
              <a:rPr lang="en-US" sz="1600" b="0" dirty="0">
                <a:solidFill>
                  <a:schemeClr val="accent6"/>
                </a:solidFill>
              </a:rPr>
              <a:t>structure of lec3 is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begin</a:t>
            </a: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cu &lt;=	"1000" when (au &gt;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(au =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su</a:t>
            </a:r>
            <a:r>
              <a:rPr lang="en-US" sz="1600" b="0" dirty="0">
                <a:solidFill>
                  <a:schemeClr val="accent6"/>
                </a:solidFill>
              </a:rPr>
              <a:t> &lt;= au +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du &lt;= au -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cs</a:t>
            </a:r>
            <a:r>
              <a:rPr lang="en-US" sz="1600" b="0" dirty="0">
                <a:solidFill>
                  <a:schemeClr val="accent6"/>
                </a:solidFill>
              </a:rPr>
              <a:t> &lt;=	"1000" when (as &gt;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(as =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ss</a:t>
            </a:r>
            <a:r>
              <a:rPr lang="en-US" sz="1600" b="0" dirty="0">
                <a:solidFill>
                  <a:schemeClr val="accent6"/>
                </a:solidFill>
              </a:rPr>
              <a:t> &lt;= as +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ds &lt;= as -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  <a:endParaRPr lang="en-US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Unsigned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smtClean="0"/>
              <a:t>Signed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6733"/>
              </p:ext>
            </p:extLst>
          </p:nvPr>
        </p:nvGraphicFramePr>
        <p:xfrm>
          <a:off x="694412" y="2009962"/>
          <a:ext cx="7930975" cy="19205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0775"/>
                <a:gridCol w="880775"/>
                <a:gridCol w="880775"/>
                <a:gridCol w="880775"/>
                <a:gridCol w="881575"/>
                <a:gridCol w="881575"/>
                <a:gridCol w="881575"/>
                <a:gridCol w="881575"/>
                <a:gridCol w="881575"/>
              </a:tblGrid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&gt;?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+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2009"/>
              </p:ext>
            </p:extLst>
          </p:nvPr>
        </p:nvGraphicFramePr>
        <p:xfrm>
          <a:off x="694408" y="4353634"/>
          <a:ext cx="7944624" cy="20062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2291"/>
                <a:gridCol w="882291"/>
                <a:gridCol w="882291"/>
                <a:gridCol w="882291"/>
                <a:gridCol w="883092"/>
                <a:gridCol w="883092"/>
                <a:gridCol w="883092"/>
                <a:gridCol w="883092"/>
                <a:gridCol w="883092"/>
              </a:tblGrid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A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&gt;?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+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" y="1440393"/>
            <a:ext cx="9127917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typically </a:t>
            </a:r>
            <a:r>
              <a:rPr lang="en-US" b="0" dirty="0"/>
              <a:t>use STD_LOGIC_VECTOR and </a:t>
            </a:r>
            <a:r>
              <a:rPr lang="en-US" b="0" dirty="0" smtClean="0"/>
              <a:t>UNSIGNED</a:t>
            </a:r>
          </a:p>
          <a:p>
            <a:r>
              <a:rPr lang="en-US" b="0" dirty="0" smtClean="0"/>
              <a:t>You may need to convert between the two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a: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b: unsigned(7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 &lt;= unsigned(a);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 &lt;=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(b);</a:t>
            </a: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Combinations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Constraints file 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Common Combinations if/then/else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conditional statements consist of three </a:t>
            </a:r>
            <a:r>
              <a:rPr lang="en-US" b="0" dirty="0" smtClean="0"/>
              <a:t>parts:</a:t>
            </a:r>
          </a:p>
          <a:p>
            <a:pPr lvl="1"/>
            <a:r>
              <a:rPr lang="en-US" b="0" dirty="0"/>
              <a:t>the condition to be checked (the if clause</a:t>
            </a:r>
            <a:r>
              <a:rPr lang="en-US" b="0" dirty="0" smtClean="0"/>
              <a:t>) 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true (the then </a:t>
            </a:r>
            <a:r>
              <a:rPr lang="en-US" b="0" dirty="0" smtClean="0"/>
              <a:t>clause)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false (the else clause</a:t>
            </a:r>
            <a:r>
              <a:rPr lang="en-US" b="0" dirty="0" smtClean="0"/>
              <a:t>)</a:t>
            </a:r>
          </a:p>
          <a:p>
            <a:r>
              <a:rPr lang="en-US" b="0" dirty="0"/>
              <a:t>Typically, the condition being evaluated seeks the relative magnitude of two unsigned binary numbers, requiring a comparator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then and else clauses will typically require some logic or arithmetic operation</a:t>
            </a: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illustrate the hardware realization of a conditional statement, consider the following </a:t>
            </a:r>
            <a:r>
              <a:rPr lang="en-US" b="0" dirty="0" smtClean="0"/>
              <a:t>example: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C:	</a:t>
            </a:r>
            <a:r>
              <a:rPr lang="en-US" b="0" dirty="0" smtClean="0">
                <a:solidFill>
                  <a:schemeClr val="accent6"/>
                </a:solidFill>
              </a:rPr>
              <a:t>	if </a:t>
            </a:r>
            <a:r>
              <a:rPr lang="en-US" b="0" dirty="0">
                <a:solidFill>
                  <a:schemeClr val="accent6"/>
                </a:solidFill>
              </a:rPr>
              <a:t>(a&lt;4) then z=y+3 else z=y+7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VHDL:	z &lt;= y+3 when (a &lt; 4) else y+7;</a:t>
            </a:r>
            <a:endParaRPr lang="en-US" b="0" dirty="0" smtClean="0">
              <a:solidFill>
                <a:schemeClr val="accent6"/>
              </a:solidFill>
            </a:endParaRPr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09404"/>
            <a:ext cx="8131175" cy="4324350"/>
          </a:xfrm>
        </p:spPr>
        <p:txBody>
          <a:bodyPr/>
          <a:lstStyle/>
          <a:p>
            <a:r>
              <a:rPr lang="en-US" b="0" dirty="0" smtClean="0"/>
              <a:t>However</a:t>
            </a:r>
            <a:r>
              <a:rPr lang="en-US" b="0" dirty="0"/>
              <a:t>, this circuit is not minimal, one of the adders can be removed. </a:t>
            </a:r>
            <a:endParaRPr lang="en-US" dirty="0"/>
          </a:p>
          <a:p>
            <a:r>
              <a:rPr lang="en-US" b="0" dirty="0" smtClean="0"/>
              <a:t>How?</a:t>
            </a:r>
          </a:p>
          <a:p>
            <a:r>
              <a:rPr lang="en-US" b="0" dirty="0" smtClean="0"/>
              <a:t>Practice on Homework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Constraints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</a:t>
            </a:r>
            <a:r>
              <a:rPr lang="en-US" sz="2800" dirty="0"/>
              <a:t>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 January 2017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011" y="6009228"/>
            <a:ext cx="902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hlinkClick r:id="rId2"/>
              </a:rPr>
              <a:t>https://www.xilinx.com/support/documentation/user_guides/ug475_7Series_Pkg_Pinout.pdf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62" y="0"/>
            <a:ext cx="6275220" cy="600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1176" y="1378424"/>
            <a:ext cx="18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 </a:t>
            </a:r>
            <a:r>
              <a:rPr lang="en-US" dirty="0" smtClean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Synthesis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674" y="1523052"/>
            <a:ext cx="8887327" cy="4324350"/>
          </a:xfrm>
        </p:spPr>
        <p:txBody>
          <a:bodyPr/>
          <a:lstStyle/>
          <a:p>
            <a:r>
              <a:rPr lang="en-US" b="0" dirty="0" smtClean="0"/>
              <a:t>Insert this code into your </a:t>
            </a:r>
            <a:r>
              <a:rPr lang="en-US" b="0" dirty="0" err="1" smtClean="0"/>
              <a:t>Majority.xdc</a:t>
            </a:r>
            <a:r>
              <a:rPr lang="en-US" b="0" dirty="0" smtClean="0"/>
              <a:t> </a:t>
            </a:r>
            <a:r>
              <a:rPr lang="en-US" b="0" dirty="0" smtClean="0"/>
              <a:t>file</a:t>
            </a:r>
          </a:p>
          <a:p>
            <a:pPr lvl="1"/>
            <a:r>
              <a:rPr lang="en-US" b="0" dirty="0" smtClean="0"/>
              <a:t>Inputs from switches and outputs to </a:t>
            </a:r>
            <a:r>
              <a:rPr lang="en-US" b="0" dirty="0" smtClean="0"/>
              <a:t>LEDs</a:t>
            </a:r>
          </a:p>
          <a:p>
            <a:pPr marL="406400" lvl="1" indent="0">
              <a:buNone/>
            </a:pPr>
            <a:r>
              <a:rPr lang="en-US" sz="400" b="0" dirty="0" smtClean="0"/>
              <a:t>		</a:t>
            </a:r>
            <a:endParaRPr lang="en-US" sz="400" b="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SW0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E22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a }]; </a:t>
            </a:r>
            <a:r>
              <a:rPr lang="en-US" sz="1200" dirty="0">
                <a:solidFill>
                  <a:srgbClr val="00B050"/>
                </a:solidFill>
              </a:rPr>
              <a:t>#IO_L22P_T3_16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[0]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</a:t>
            </a:r>
            <a:r>
              <a:rPr lang="en-US" sz="1200" dirty="0" smtClean="0">
                <a:solidFill>
                  <a:srgbClr val="00B050"/>
                </a:solidFill>
              </a:rPr>
              <a:t>SW1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F21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b }]; </a:t>
            </a:r>
            <a:r>
              <a:rPr lang="en-US" sz="1200" dirty="0">
                <a:solidFill>
                  <a:srgbClr val="00B050"/>
                </a:solidFill>
              </a:rPr>
              <a:t>#IO_25_16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[1]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is slide switch SW2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G21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c }]; </a:t>
            </a:r>
            <a:r>
              <a:rPr lang="en-US" sz="1200" dirty="0">
                <a:solidFill>
                  <a:srgbClr val="00B050"/>
                </a:solidFill>
              </a:rPr>
              <a:t>#IO_L24P_T3_16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[2]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This is LED Led(0)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T14   IOSTANDARD LVCMOS25 } [</a:t>
            </a:r>
            <a:r>
              <a:rPr lang="en-US" sz="1200" dirty="0" err="1"/>
              <a:t>get_ports</a:t>
            </a:r>
            <a:r>
              <a:rPr lang="en-US" sz="1200" dirty="0"/>
              <a:t> { f }]; </a:t>
            </a:r>
            <a:r>
              <a:rPr lang="en-US" sz="1200" dirty="0">
                <a:solidFill>
                  <a:srgbClr val="00B050"/>
                </a:solidFill>
              </a:rPr>
              <a:t>#IO_L15P_T2_DQS_13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=led[0]</a:t>
            </a:r>
            <a:endParaRPr lang="en-US" sz="12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2335427" y="4089821"/>
            <a:ext cx="4473146" cy="2257167"/>
            <a:chOff x="4604948" y="4077739"/>
            <a:chExt cx="4473146" cy="2257167"/>
          </a:xfrm>
          <a:noFill/>
        </p:grpSpPr>
        <p:sp>
          <p:nvSpPr>
            <p:cNvPr id="6" name="Rounded Rectangle 5"/>
            <p:cNvSpPr/>
            <p:nvPr/>
          </p:nvSpPr>
          <p:spPr>
            <a:xfrm>
              <a:off x="5557989" y="4531160"/>
              <a:ext cx="2514600" cy="1447800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2790" y="4548989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smtClean="0"/>
                <a:t>UUT: Majority</a:t>
              </a:r>
              <a:endParaRPr lang="en-US" sz="4400" b="1" dirty="0"/>
            </a:p>
          </p:txBody>
        </p:sp>
        <p:cxnSp>
          <p:nvCxnSpPr>
            <p:cNvPr id="8" name="Straight Connector 7"/>
            <p:cNvCxnSpPr>
              <a:endCxn id="14" idx="1"/>
            </p:cNvCxnSpPr>
            <p:nvPr/>
          </p:nvCxnSpPr>
          <p:spPr>
            <a:xfrm flipV="1">
              <a:off x="4604948" y="4952092"/>
              <a:ext cx="943390" cy="180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5" idx="1"/>
            </p:cNvCxnSpPr>
            <p:nvPr/>
          </p:nvCxnSpPr>
          <p:spPr>
            <a:xfrm>
              <a:off x="4604948" y="5261815"/>
              <a:ext cx="94338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6" idx="1"/>
            </p:cNvCxnSpPr>
            <p:nvPr/>
          </p:nvCxnSpPr>
          <p:spPr>
            <a:xfrm>
              <a:off x="4604948" y="5565694"/>
              <a:ext cx="94339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48338" y="4767426"/>
              <a:ext cx="1009774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8337" y="5077149"/>
              <a:ext cx="1009775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48338" y="5381028"/>
              <a:ext cx="759542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c</a:t>
              </a:r>
              <a:endParaRPr lang="en-US" sz="1800" dirty="0"/>
            </a:p>
          </p:txBody>
        </p:sp>
        <p:cxnSp>
          <p:nvCxnSpPr>
            <p:cNvPr id="32" name="Straight Connector 31"/>
            <p:cNvCxnSpPr>
              <a:stCxn id="33" idx="3"/>
            </p:cNvCxnSpPr>
            <p:nvPr/>
          </p:nvCxnSpPr>
          <p:spPr>
            <a:xfrm flipV="1">
              <a:off x="8075546" y="5188241"/>
              <a:ext cx="1002548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767788" y="5005059"/>
              <a:ext cx="307758" cy="366365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f</a:t>
              </a:r>
              <a:endParaRPr lang="en-US" sz="18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26224" y="4077739"/>
              <a:ext cx="3771436" cy="2257167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691" y="4083551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err="1" smtClean="0"/>
                <a:t>Xilix</a:t>
              </a:r>
              <a:r>
                <a:rPr lang="en-US" sz="1800" b="1" dirty="0" smtClean="0"/>
                <a:t> Chip</a:t>
              </a:r>
              <a:endParaRPr lang="en-US" sz="4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6224" y="463399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E22</a:t>
              </a:r>
              <a:endParaRPr lang="en-US" sz="1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26224" y="4941911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F21</a:t>
              </a:r>
              <a:endParaRPr lang="en-US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26224" y="5236186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smtClean="0"/>
                <a:t>G21</a:t>
              </a:r>
              <a:endParaRPr lang="en-US" sz="1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13297" y="486170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smtClean="0"/>
                <a:t>T14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0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Constraints file 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Nexyx</a:t>
            </a:r>
            <a:r>
              <a:rPr lang="en-US" b="0" dirty="0"/>
              <a:t> Video Master XDC</a:t>
            </a:r>
          </a:p>
          <a:p>
            <a:pPr lvl="1"/>
            <a:r>
              <a:rPr lang="en-US" b="0" dirty="0">
                <a:hlinkClick r:id="rId2"/>
              </a:rPr>
              <a:t>http://ece.ninja/383/datasheets/NexysVideo_Master.xdc</a:t>
            </a:r>
            <a:endParaRPr lang="en-US" b="0" dirty="0"/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Combinational </a:t>
            </a:r>
            <a:r>
              <a:rPr lang="en-US" cap="none" dirty="0" smtClean="0"/>
              <a:t>Element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Common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Common </a:t>
            </a:r>
            <a:r>
              <a:rPr lang="en-US" dirty="0"/>
              <a:t>error that may come up in your </a:t>
            </a:r>
            <a:r>
              <a:rPr lang="en-US" dirty="0" smtClean="0"/>
              <a:t>designs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You cannot use a variable listed on the entity as an out port, on the right hand side of a signal assignment statement.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&lt;= some cool logical </a:t>
            </a:r>
            <a:r>
              <a:rPr lang="en-US" dirty="0" smtClean="0">
                <a:solidFill>
                  <a:schemeClr val="accent2"/>
                </a:solidFill>
              </a:rPr>
              <a:t>stuff </a:t>
            </a:r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&lt;= not q;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461</Words>
  <Application>Microsoft Office PowerPoint</Application>
  <PresentationFormat>On-screen Show (4:3)</PresentationFormat>
  <Paragraphs>273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1_Blank Presentation</vt:lpstr>
      <vt:lpstr>PowerPoint Presentation</vt:lpstr>
      <vt:lpstr>Lesson Outline</vt:lpstr>
      <vt:lpstr>PowerPoint Presentation</vt:lpstr>
      <vt:lpstr>Synthesis </vt:lpstr>
      <vt:lpstr>Synthesis</vt:lpstr>
      <vt:lpstr>Constraints file  </vt:lpstr>
      <vt:lpstr>Constraints file</vt:lpstr>
      <vt:lpstr>Combinational Element</vt:lpstr>
      <vt:lpstr>Combinational Element – Common error</vt:lpstr>
      <vt:lpstr>Combinational Element – Solution</vt:lpstr>
      <vt:lpstr>Combinational Element -   Mux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Combinations</vt:lpstr>
      <vt:lpstr>Combinations</vt:lpstr>
      <vt:lpstr>Combinations</vt:lpstr>
      <vt:lpstr>Combinations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286</cp:revision>
  <cp:lastPrinted>2014-08-12T17:37:01Z</cp:lastPrinted>
  <dcterms:created xsi:type="dcterms:W3CDTF">2001-06-27T14:08:57Z</dcterms:created>
  <dcterms:modified xsi:type="dcterms:W3CDTF">2017-01-09T21:51:45Z</dcterms:modified>
</cp:coreProperties>
</file>