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22"/>
  </p:notesMasterIdLst>
  <p:handoutMasterIdLst>
    <p:handoutMasterId r:id="rId23"/>
  </p:handoutMasterIdLst>
  <p:sldIdLst>
    <p:sldId id="364" r:id="rId3"/>
    <p:sldId id="300" r:id="rId4"/>
    <p:sldId id="356" r:id="rId5"/>
    <p:sldId id="387" r:id="rId6"/>
    <p:sldId id="358" r:id="rId7"/>
    <p:sldId id="365" r:id="rId8"/>
    <p:sldId id="388" r:id="rId9"/>
    <p:sldId id="366" r:id="rId10"/>
    <p:sldId id="360" r:id="rId11"/>
    <p:sldId id="361" r:id="rId12"/>
    <p:sldId id="389" r:id="rId13"/>
    <p:sldId id="390" r:id="rId14"/>
    <p:sldId id="375" r:id="rId15"/>
    <p:sldId id="368" r:id="rId16"/>
    <p:sldId id="369" r:id="rId17"/>
    <p:sldId id="376" r:id="rId18"/>
    <p:sldId id="370" r:id="rId19"/>
    <p:sldId id="380" r:id="rId20"/>
    <p:sldId id="372" r:id="rId21"/>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12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 March 2017</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3/1/2017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ce.ninja/383/lab/lab2/lab2.html"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smtClean="0">
                <a:effectLst/>
                <a:latin typeface="Trebuchet MS" panose="020B0603020202020204" pitchFamily="34" charset="0"/>
              </a:rPr>
              <a:t>ECE 383 – Embedded Computer Systems II</a:t>
            </a:r>
            <a:br>
              <a:rPr lang="en-US" sz="4000" kern="0" dirty="0" smtClean="0">
                <a:effectLst/>
                <a:latin typeface="Trebuchet MS" panose="020B0603020202020204" pitchFamily="34" charset="0"/>
              </a:rPr>
            </a:br>
            <a:r>
              <a:rPr lang="en-US" sz="3600" kern="0" dirty="0" smtClean="0">
                <a:effectLst/>
                <a:latin typeface="Trebuchet MS" panose="020B0603020202020204" pitchFamily="34" charset="0"/>
              </a:rPr>
              <a:t>Lecture 19 – Lab 3 </a:t>
            </a:r>
            <a:r>
              <a:rPr lang="en-US" sz="3600" kern="0" dirty="0">
                <a:effectLst/>
                <a:latin typeface="Trebuchet MS" panose="020B0603020202020204" pitchFamily="34" charset="0"/>
              </a:rPr>
              <a:t>– Software control of a </a:t>
            </a:r>
            <a:r>
              <a:rPr lang="en-US" sz="3600" kern="0" dirty="0" err="1">
                <a:effectLst/>
                <a:latin typeface="Trebuchet MS" panose="020B0603020202020204" pitchFamily="34" charset="0"/>
              </a:rPr>
              <a:t>datapath</a:t>
            </a:r>
            <a:endParaRPr lang="en-US" sz="3600" kern="0" dirty="0">
              <a:effectLst/>
              <a:latin typeface="Trebuchet MS" panose="020B0603020202020204" pitchFamily="34" charset="0"/>
            </a:endParaRP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4159624" y="4743733"/>
            <a:ext cx="4508500" cy="1489075"/>
          </a:xfrm>
        </p:spPr>
        <p:txBody>
          <a:bodyPr anchor="ctr">
            <a:normAutofit lnSpcReduction="10000"/>
          </a:bodyPr>
          <a:lstStyle>
            <a:lvl1pPr marL="0" indent="0" algn="r">
              <a:buFont typeface="Wingdings" pitchFamily="2" charset="2"/>
              <a:buNone/>
              <a:defRPr/>
            </a:lvl1pPr>
          </a:lstStyle>
          <a:p>
            <a:r>
              <a:rPr lang="en-US" dirty="0" smtClean="0"/>
              <a:t>Maj Jeffrey </a:t>
            </a:r>
            <a:r>
              <a:rPr lang="en-US" dirty="0"/>
              <a:t>Falkinburg</a:t>
            </a:r>
            <a:br>
              <a:rPr lang="en-US" dirty="0"/>
            </a:br>
            <a:r>
              <a:rPr lang="en-US" dirty="0"/>
              <a:t>Room 2E46E</a:t>
            </a:r>
            <a:br>
              <a:rPr lang="en-US" dirty="0"/>
            </a:br>
            <a:r>
              <a:rPr lang="en-US" dirty="0" smtClean="0"/>
              <a:t>333-9193</a:t>
            </a: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00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Hardware</a:t>
            </a:r>
            <a:endParaRPr lang="en-US" dirty="0"/>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dirty="0"/>
              <a:t>With the expectation of the following engineering change orders (ECO) in the table below, the hardware you developed in lab2 will be unchanged. For the following ECO, please refer to the high-level architecture in </a:t>
            </a:r>
            <a:r>
              <a:rPr lang="en-US" b="0" dirty="0">
                <a:hlinkClick r:id="rId2"/>
              </a:rPr>
              <a:t>lab 2</a:t>
            </a:r>
            <a:r>
              <a:rPr lang="en-US" b="0" dirty="0"/>
              <a:t>.</a:t>
            </a:r>
            <a:endParaRPr lang="en-US" b="0" kern="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7756426"/>
              </p:ext>
            </p:extLst>
          </p:nvPr>
        </p:nvGraphicFramePr>
        <p:xfrm>
          <a:off x="581736" y="3167955"/>
          <a:ext cx="8131174" cy="3157659"/>
        </p:xfrm>
        <a:graphic>
          <a:graphicData uri="http://schemas.openxmlformats.org/drawingml/2006/table">
            <a:tbl>
              <a:tblPr/>
              <a:tblGrid>
                <a:gridCol w="1096939"/>
                <a:gridCol w="7034235"/>
              </a:tblGrid>
              <a:tr h="255969">
                <a:tc>
                  <a:txBody>
                    <a:bodyPr/>
                    <a:lstStyle/>
                    <a:p>
                      <a:pPr algn="l" fontAlgn="t"/>
                      <a:r>
                        <a:rPr lang="en-US" sz="1600" dirty="0">
                          <a:effectLst/>
                        </a:rPr>
                        <a:t>Name: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109538" indent="0" algn="l" fontAlgn="t"/>
                      <a:r>
                        <a:rPr lang="en-US" sz="1600" dirty="0">
                          <a:effectLst/>
                        </a:rPr>
                        <a:t>Trigger Voltage, Trigger Time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969">
                <a:tc>
                  <a:txBody>
                    <a:bodyPr/>
                    <a:lstStyle/>
                    <a:p>
                      <a:pPr algn="l" fontAlgn="t"/>
                      <a:r>
                        <a:rPr lang="en-US" sz="1600">
                          <a:effectLst/>
                        </a:rPr>
                        <a:t>Scope: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109538" indent="0" algn="l" fontAlgn="t"/>
                      <a:r>
                        <a:rPr lang="en-US" sz="1600" dirty="0">
                          <a:effectLst/>
                        </a:rPr>
                        <a:t>lab2_dp and lab2</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5969">
                <a:tc>
                  <a:txBody>
                    <a:bodyPr/>
                    <a:lstStyle/>
                    <a:p>
                      <a:pPr algn="l" fontAlgn="t"/>
                      <a:r>
                        <a:rPr lang="en-US" sz="1600">
                          <a:effectLst/>
                        </a:rPr>
                        <a:t>Type: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109538" indent="0" algn="l" fontAlgn="t"/>
                      <a:r>
                        <a:rPr lang="en-US" sz="1600" dirty="0">
                          <a:effectLst/>
                        </a:rPr>
                        <a:t>Change to the entity descriptions.</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259201">
                <a:tc>
                  <a:txBody>
                    <a:bodyPr/>
                    <a:lstStyle/>
                    <a:p>
                      <a:pPr algn="l" fontAlgn="t"/>
                      <a:r>
                        <a:rPr lang="en-US" sz="1600">
                          <a:effectLst/>
                        </a:rPr>
                        <a:t>Details:</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31775" indent="-122238" algn="l" fontAlgn="t">
                        <a:buFont typeface="Arial"/>
                        <a:buChar char="•"/>
                      </a:pPr>
                      <a:r>
                        <a:rPr lang="en-US" sz="1600" dirty="0">
                          <a:effectLst/>
                        </a:rPr>
                        <a:t>Inside the lab2_dp component, remove the logic driving the </a:t>
                      </a:r>
                      <a:r>
                        <a:rPr lang="en-US" sz="1600" dirty="0" err="1">
                          <a:effectLst/>
                        </a:rPr>
                        <a:t>triggerVolt</a:t>
                      </a:r>
                      <a:r>
                        <a:rPr lang="en-US" sz="1600" dirty="0">
                          <a:effectLst/>
                        </a:rPr>
                        <a:t> and </a:t>
                      </a:r>
                      <a:r>
                        <a:rPr lang="en-US" sz="1600" dirty="0" err="1">
                          <a:effectLst/>
                        </a:rPr>
                        <a:t>triggerTime</a:t>
                      </a:r>
                      <a:r>
                        <a:rPr lang="en-US" sz="1600" dirty="0">
                          <a:effectLst/>
                        </a:rPr>
                        <a:t> signals into the video component.</a:t>
                      </a:r>
                    </a:p>
                    <a:p>
                      <a:pPr marL="231775" indent="-122238" algn="l" fontAlgn="t">
                        <a:buFont typeface="Arial"/>
                        <a:buChar char="•"/>
                      </a:pPr>
                      <a:r>
                        <a:rPr lang="en-US" sz="1600" dirty="0">
                          <a:effectLst/>
                        </a:rPr>
                        <a:t>Remove the buttons signal from the lab2 and lab2_dp entities.</a:t>
                      </a:r>
                    </a:p>
                    <a:p>
                      <a:pPr marL="231775" indent="-122238" algn="l" fontAlgn="t">
                        <a:buFont typeface="Arial"/>
                        <a:buChar char="•"/>
                      </a:pPr>
                      <a:r>
                        <a:rPr lang="en-US" sz="1600" dirty="0">
                          <a:effectLst/>
                        </a:rPr>
                        <a:t>Remove the buttons signal from the </a:t>
                      </a:r>
                      <a:r>
                        <a:rPr lang="en-US" sz="1600" dirty="0" err="1">
                          <a:effectLst/>
                        </a:rPr>
                        <a:t>ucf</a:t>
                      </a:r>
                      <a:r>
                        <a:rPr lang="en-US" sz="1600" dirty="0">
                          <a:effectLst/>
                        </a:rPr>
                        <a:t> file.</a:t>
                      </a:r>
                    </a:p>
                    <a:p>
                      <a:pPr marL="231775" indent="-122238" algn="l" fontAlgn="t">
                        <a:buFont typeface="Arial"/>
                        <a:buChar char="•"/>
                      </a:pPr>
                      <a:r>
                        <a:rPr lang="en-US" sz="1600" dirty="0">
                          <a:effectLst/>
                        </a:rPr>
                        <a:t>Add the </a:t>
                      </a:r>
                      <a:r>
                        <a:rPr lang="en-US" sz="1600" dirty="0" err="1">
                          <a:effectLst/>
                        </a:rPr>
                        <a:t>triggerVolt</a:t>
                      </a:r>
                      <a:r>
                        <a:rPr lang="en-US" sz="1600" dirty="0">
                          <a:effectLst/>
                        </a:rPr>
                        <a:t> and </a:t>
                      </a:r>
                      <a:r>
                        <a:rPr lang="en-US" sz="1600" dirty="0" err="1">
                          <a:effectLst/>
                        </a:rPr>
                        <a:t>triggerTime</a:t>
                      </a:r>
                      <a:r>
                        <a:rPr lang="en-US" sz="1600" dirty="0">
                          <a:effectLst/>
                        </a:rPr>
                        <a:t> signals to the lab2 and lab2_dp entity descriptions.</a:t>
                      </a:r>
                    </a:p>
                    <a:p>
                      <a:pPr marL="231775" indent="-122238" algn="l" fontAlgn="t">
                        <a:buFont typeface="Arial"/>
                        <a:buChar char="•"/>
                      </a:pPr>
                      <a:r>
                        <a:rPr lang="en-US" sz="1600" dirty="0">
                          <a:effectLst/>
                        </a:rPr>
                        <a:t>Drive the </a:t>
                      </a:r>
                      <a:r>
                        <a:rPr lang="en-US" sz="1600" dirty="0" err="1">
                          <a:effectLst/>
                        </a:rPr>
                        <a:t>triggerTime</a:t>
                      </a:r>
                      <a:r>
                        <a:rPr lang="en-US" sz="1600" dirty="0">
                          <a:effectLst/>
                        </a:rPr>
                        <a:t> and </a:t>
                      </a:r>
                      <a:r>
                        <a:rPr lang="en-US" sz="1600" dirty="0" err="1">
                          <a:effectLst/>
                        </a:rPr>
                        <a:t>triggerVolt</a:t>
                      </a:r>
                      <a:r>
                        <a:rPr lang="en-US" sz="1600" dirty="0">
                          <a:effectLst/>
                        </a:rPr>
                        <a:t> inputs on the video component with the corresponding signals on the lab2_dp entity.</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4200378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Signals</a:t>
            </a:r>
            <a:endParaRPr lang="en-US" dirty="0"/>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dirty="0"/>
              <a:t>Your first step will be to create a component for your lab2 component in your </a:t>
            </a:r>
            <a:r>
              <a:rPr lang="en-US" b="0" dirty="0" err="1" smtClean="0"/>
              <a:t>Vivado</a:t>
            </a:r>
            <a:r>
              <a:rPr lang="en-US" b="0" dirty="0" smtClean="0"/>
              <a:t> </a:t>
            </a:r>
            <a:r>
              <a:rPr lang="en-US" b="0" dirty="0"/>
              <a:t>repository. This will require you to think about what signals are routed to the </a:t>
            </a:r>
            <a:r>
              <a:rPr lang="en-US" b="0" dirty="0" err="1"/>
              <a:t>MicroBlaze</a:t>
            </a:r>
            <a:r>
              <a:rPr lang="en-US" b="0" dirty="0"/>
              <a:t> and those going outside the </a:t>
            </a:r>
            <a:r>
              <a:rPr lang="en-US" b="0" dirty="0" err="1"/>
              <a:t>Artix</a:t>
            </a:r>
            <a:r>
              <a:rPr lang="en-US" b="0" dirty="0"/>
              <a:t> 7 chip. </a:t>
            </a:r>
            <a:endParaRPr lang="en-US" b="0" kern="0" dirty="0"/>
          </a:p>
        </p:txBody>
      </p:sp>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92523534"/>
              </p:ext>
            </p:extLst>
          </p:nvPr>
        </p:nvGraphicFramePr>
        <p:xfrm>
          <a:off x="458906" y="3145696"/>
          <a:ext cx="8131174" cy="3228072"/>
        </p:xfrm>
        <a:graphic>
          <a:graphicData uri="http://schemas.openxmlformats.org/drawingml/2006/table">
            <a:tbl>
              <a:tblPr/>
              <a:tblGrid>
                <a:gridCol w="4065587"/>
                <a:gridCol w="4065587"/>
              </a:tblGrid>
              <a:tr h="255969">
                <a:tc>
                  <a:txBody>
                    <a:bodyPr/>
                    <a:lstStyle/>
                    <a:p>
                      <a:pPr algn="l" fontAlgn="t"/>
                      <a:r>
                        <a:rPr lang="en-US" sz="1400" dirty="0">
                          <a:effectLst/>
                        </a:rPr>
                        <a:t>To/From </a:t>
                      </a:r>
                      <a:r>
                        <a:rPr lang="en-US" sz="1400" dirty="0" err="1">
                          <a:effectLst/>
                        </a:rPr>
                        <a:t>MicroBlaze</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Outside </a:t>
                      </a:r>
                      <a:r>
                        <a:rPr lang="en-US" sz="1400" dirty="0" err="1">
                          <a:effectLst/>
                        </a:rPr>
                        <a:t>Artix</a:t>
                      </a:r>
                      <a:r>
                        <a:rPr lang="en-US" sz="1400" dirty="0">
                          <a:effectLst/>
                        </a:rPr>
                        <a:t> 7</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969">
                <a:tc>
                  <a:txBody>
                    <a:bodyPr/>
                    <a:lstStyle/>
                    <a:p>
                      <a:pPr algn="l" fontAlgn="t"/>
                      <a:r>
                        <a:rPr lang="en-US" sz="1400" dirty="0" err="1">
                          <a:effectLst/>
                        </a:rPr>
                        <a:t>exWrAddr</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5969">
                <a:tc>
                  <a:txBody>
                    <a:bodyPr/>
                    <a:lstStyle/>
                    <a:p>
                      <a:pPr algn="l" fontAlgn="t"/>
                      <a:r>
                        <a:rPr lang="en-US" sz="1400" dirty="0" err="1">
                          <a:effectLst/>
                        </a:rPr>
                        <a:t>exWen</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reset</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969">
                <a:tc>
                  <a:txBody>
                    <a:bodyPr/>
                    <a:lstStyle/>
                    <a:p>
                      <a:pPr algn="l" fontAlgn="t"/>
                      <a:r>
                        <a:rPr lang="en-US" sz="1400" dirty="0" err="1">
                          <a:effectLst/>
                        </a:rPr>
                        <a:t>exSel</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ac_mclk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5969">
                <a:tc>
                  <a:txBody>
                    <a:bodyPr/>
                    <a:lstStyle/>
                    <a:p>
                      <a:pPr algn="l" fontAlgn="t"/>
                      <a:r>
                        <a:rPr lang="en-US" sz="1400" dirty="0" err="1">
                          <a:effectLst/>
                        </a:rPr>
                        <a:t>L_bus_out</a:t>
                      </a:r>
                      <a:r>
                        <a:rPr lang="en-US" sz="1400" dirty="0">
                          <a:effectLst/>
                        </a:rPr>
                        <a:t>, </a:t>
                      </a:r>
                      <a:r>
                        <a:rPr lang="en-US" sz="1400" dirty="0" err="1">
                          <a:effectLst/>
                        </a:rPr>
                        <a:t>R_bus_out</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ac_adc_sdata</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969">
                <a:tc>
                  <a:txBody>
                    <a:bodyPr/>
                    <a:lstStyle/>
                    <a:p>
                      <a:pPr algn="l" fontAlgn="t"/>
                      <a:r>
                        <a:rPr lang="en-US" sz="1400" dirty="0" err="1">
                          <a:effectLst/>
                        </a:rPr>
                        <a:t>exLbus</a:t>
                      </a:r>
                      <a:r>
                        <a:rPr lang="en-US" sz="1400" dirty="0">
                          <a:effectLst/>
                        </a:rPr>
                        <a:t>, </a:t>
                      </a:r>
                      <a:r>
                        <a:rPr lang="en-US" sz="1400" dirty="0" err="1">
                          <a:effectLst/>
                        </a:rPr>
                        <a:t>exRbus</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ac_dac_sdata</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5969">
                <a:tc>
                  <a:txBody>
                    <a:bodyPr/>
                    <a:lstStyle/>
                    <a:p>
                      <a:pPr algn="l" fontAlgn="t"/>
                      <a:r>
                        <a:rPr lang="en-US" sz="1400" dirty="0" err="1">
                          <a:effectLst/>
                        </a:rPr>
                        <a:t>flagQ</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ac_bclk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969">
                <a:tc>
                  <a:txBody>
                    <a:bodyPr/>
                    <a:lstStyle/>
                    <a:p>
                      <a:pPr algn="l" fontAlgn="t"/>
                      <a:r>
                        <a:rPr lang="en-US" sz="1400" dirty="0" err="1">
                          <a:effectLst/>
                        </a:rPr>
                        <a:t>flagClear</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ac_lrclk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5969">
                <a:tc>
                  <a:txBody>
                    <a:bodyPr/>
                    <a:lstStyle/>
                    <a:p>
                      <a:pPr algn="l" fontAlgn="t"/>
                      <a:r>
                        <a:rPr lang="en-US" sz="1400" dirty="0" err="1">
                          <a:effectLst/>
                        </a:rPr>
                        <a:t>triggerTime</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sda</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969">
                <a:tc>
                  <a:txBody>
                    <a:bodyPr/>
                    <a:lstStyle/>
                    <a:p>
                      <a:pPr algn="l" fontAlgn="t"/>
                      <a:r>
                        <a:rPr lang="en-US" sz="1400" dirty="0" err="1">
                          <a:effectLst/>
                        </a:rPr>
                        <a:t>triggerVolt</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scl</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5969">
                <a:tc>
                  <a:txBody>
                    <a:bodyPr/>
                    <a:lstStyle/>
                    <a:p>
                      <a:pPr algn="l" fontAlgn="t"/>
                      <a:r>
                        <a:rPr lang="en-US" sz="1400" dirty="0">
                          <a:effectLst/>
                        </a:rPr>
                        <a:t>ready</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tmds</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5969">
                <a:tc>
                  <a:txBody>
                    <a:bodyPr/>
                    <a:lstStyle/>
                    <a:p>
                      <a:pPr algn="l" fontAlgn="t"/>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tmdsb</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4610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Software</a:t>
            </a:r>
            <a:endParaRPr lang="en-US" dirty="0"/>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dirty="0"/>
              <a:t>All the memory mapped hardware registers will have their names setup as #</a:t>
            </a:r>
            <a:r>
              <a:rPr lang="en-US" b="0" dirty="0" err="1"/>
              <a:t>define's</a:t>
            </a:r>
            <a:r>
              <a:rPr lang="en-US" b="0" dirty="0"/>
              <a:t> with a name ending in "</a:t>
            </a:r>
            <a:r>
              <a:rPr lang="en-US" b="0" dirty="0" err="1"/>
              <a:t>Reg</a:t>
            </a:r>
            <a:r>
              <a:rPr lang="en-US" b="0" dirty="0"/>
              <a:t>".</a:t>
            </a:r>
          </a:p>
          <a:p>
            <a:r>
              <a:rPr lang="en-US" b="0" dirty="0"/>
              <a:t>Any register with bit fields will have the bit index setup as #</a:t>
            </a:r>
            <a:r>
              <a:rPr lang="en-US" b="0" dirty="0" err="1"/>
              <a:t>define's</a:t>
            </a:r>
            <a:r>
              <a:rPr lang="en-US" b="0" dirty="0"/>
              <a:t> with a name ending in "Bit".</a:t>
            </a:r>
          </a:p>
          <a:p>
            <a:r>
              <a:rPr lang="en-US" b="0" dirty="0"/>
              <a:t>The </a:t>
            </a:r>
            <a:r>
              <a:rPr lang="en-US" b="0" dirty="0" err="1"/>
              <a:t>flagQ</a:t>
            </a:r>
            <a:r>
              <a:rPr lang="en-US" b="0" dirty="0"/>
              <a:t> and </a:t>
            </a:r>
            <a:r>
              <a:rPr lang="en-US" b="0" dirty="0" err="1"/>
              <a:t>flagClear</a:t>
            </a:r>
            <a:r>
              <a:rPr lang="en-US" b="0" dirty="0"/>
              <a:t> registers need to be at the same address.</a:t>
            </a:r>
          </a:p>
        </p:txBody>
      </p:sp>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Tree>
    <p:extLst>
      <p:ext uri="{BB962C8B-B14F-4D97-AF65-F5344CB8AC3E}">
        <p14:creationId xmlns:p14="http://schemas.microsoft.com/office/powerpoint/2010/main" val="2796793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Checks for Required Functionality</a:t>
            </a:r>
          </a:p>
          <a:p>
            <a:pPr lvl="1" eaLnBrk="1" hangingPunct="1">
              <a:lnSpc>
                <a:spcPct val="80000"/>
              </a:lnSpc>
            </a:pPr>
            <a:r>
              <a:rPr lang="en-US" b="0" dirty="0" smtClean="0"/>
              <a:t>??</a:t>
            </a:r>
            <a:endParaRPr lang="en-US" b="0" dirty="0"/>
          </a:p>
          <a:p>
            <a:pPr eaLnBrk="1" hangingPunct="1">
              <a:lnSpc>
                <a:spcPct val="80000"/>
              </a:lnSpc>
            </a:pPr>
            <a:r>
              <a:rPr lang="en-US" dirty="0"/>
              <a:t>Gate Check 1</a:t>
            </a:r>
          </a:p>
          <a:p>
            <a:pPr lvl="1" eaLnBrk="1" hangingPunct="1">
              <a:lnSpc>
                <a:spcPct val="80000"/>
              </a:lnSpc>
            </a:pPr>
            <a:r>
              <a:rPr lang="en-US" b="0" dirty="0"/>
              <a:t>By </a:t>
            </a:r>
            <a:r>
              <a:rPr lang="en-US" dirty="0"/>
              <a:t>COB Lesson </a:t>
            </a:r>
            <a:r>
              <a:rPr lang="en-US" dirty="0" smtClean="0"/>
              <a:t>??</a:t>
            </a:r>
            <a:r>
              <a:rPr lang="en-US" b="0" dirty="0" smtClean="0"/>
              <a:t>, </a:t>
            </a:r>
            <a:r>
              <a:rPr lang="en-US" b="0" dirty="0"/>
              <a:t>you must </a:t>
            </a:r>
            <a:r>
              <a:rPr lang="en-US" b="0" dirty="0" smtClean="0"/>
              <a:t>have</a:t>
            </a:r>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Tree>
    <p:extLst>
      <p:ext uri="{BB962C8B-B14F-4D97-AF65-F5344CB8AC3E}">
        <p14:creationId xmlns:p14="http://schemas.microsoft.com/office/powerpoint/2010/main" val="836955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Gate Check 2</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smtClean="0"/>
              <a:t>By </a:t>
            </a:r>
            <a:r>
              <a:rPr lang="en-US" dirty="0"/>
              <a:t>BOC</a:t>
            </a:r>
            <a:r>
              <a:rPr lang="en-US" b="0" dirty="0"/>
              <a:t> </a:t>
            </a:r>
            <a:r>
              <a:rPr lang="en-US" dirty="0"/>
              <a:t>Lesson </a:t>
            </a:r>
            <a:r>
              <a:rPr lang="en-US" dirty="0" smtClean="0"/>
              <a:t>??</a:t>
            </a:r>
            <a:r>
              <a:rPr lang="en-US" b="0" dirty="0" smtClean="0"/>
              <a:t>, </a:t>
            </a:r>
            <a:r>
              <a:rPr lang="en-US" b="0" dirty="0"/>
              <a:t>you must </a:t>
            </a:r>
            <a:r>
              <a:rPr lang="en-US" b="0" dirty="0" smtClean="0"/>
              <a:t>have</a:t>
            </a:r>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2738895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Required Functionality</a:t>
            </a:r>
            <a:endParaRPr lang="en-US" dirty="0"/>
          </a:p>
        </p:txBody>
      </p:sp>
      <p:sp>
        <p:nvSpPr>
          <p:cNvPr id="4" name="Content Placeholder 3"/>
          <p:cNvSpPr>
            <a:spLocks noGrp="1"/>
          </p:cNvSpPr>
          <p:nvPr>
            <p:ph idx="1"/>
          </p:nvPr>
        </p:nvSpPr>
        <p:spPr/>
        <p:txBody>
          <a:bodyPr/>
          <a:lstStyle/>
          <a:p>
            <a:r>
              <a:rPr lang="en-US" dirty="0"/>
              <a:t>Required Functionality</a:t>
            </a:r>
          </a:p>
          <a:p>
            <a:pPr lvl="1"/>
            <a:r>
              <a:rPr lang="en-US" b="0" dirty="0"/>
              <a:t>In order to make required functionality you will need to properly trigger the oscilloscope on channel 1 using a positive edge trigger. Control of this process is to be performed using the </a:t>
            </a:r>
            <a:r>
              <a:rPr lang="en-US" b="0" dirty="0" err="1"/>
              <a:t>MicroBlaze</a:t>
            </a:r>
            <a:r>
              <a:rPr lang="en-US" b="0" dirty="0"/>
              <a:t>. The main tasks of the </a:t>
            </a:r>
            <a:r>
              <a:rPr lang="en-US" b="0" dirty="0" err="1"/>
              <a:t>MicroBlaze</a:t>
            </a:r>
            <a:r>
              <a:rPr lang="en-US" b="0" dirty="0"/>
              <a:t> will include</a:t>
            </a:r>
            <a:r>
              <a:rPr lang="en-US" b="0" dirty="0" smtClean="0"/>
              <a:t>: </a:t>
            </a:r>
          </a:p>
          <a:p>
            <a:pPr lvl="2"/>
            <a:r>
              <a:rPr lang="en-US" sz="2000" b="0" dirty="0" smtClean="0"/>
              <a:t>Moving </a:t>
            </a:r>
            <a:r>
              <a:rPr lang="en-US" sz="2000" b="0" dirty="0"/>
              <a:t>audio samples into a pair of circular buffer. These circular buffers will be maintained in the address space of the </a:t>
            </a:r>
            <a:r>
              <a:rPr lang="en-US" sz="2000" b="0" dirty="0" err="1"/>
              <a:t>MicroBlaze</a:t>
            </a:r>
            <a:r>
              <a:rPr lang="en-US" sz="2000" b="0" dirty="0"/>
              <a:t>. That is you should have two big arrays defined in your program. Use polling of the ready bit of the flag register.</a:t>
            </a:r>
          </a:p>
          <a:p>
            <a:pPr lvl="2"/>
            <a:r>
              <a:rPr lang="en-US" sz="2000" b="0" dirty="0"/>
              <a:t>Examining the samples looking for a trigger event.</a:t>
            </a:r>
          </a:p>
          <a:p>
            <a:pPr lvl="2"/>
            <a:r>
              <a:rPr lang="en-US" sz="2000" b="0" dirty="0"/>
              <a:t>Fill the remaining sample slots in memory.</a:t>
            </a:r>
          </a:p>
          <a:p>
            <a:pPr lvl="1" eaLnBrk="1" hangingPunct="1">
              <a:lnSpc>
                <a:spcPct val="80000"/>
              </a:lnSpc>
            </a:pPr>
            <a:endParaRPr lang="en-US"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1292529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Required Functionality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a:t>Required </a:t>
            </a:r>
            <a:r>
              <a:rPr lang="en-US" dirty="0" smtClean="0"/>
              <a:t>Functionality </a:t>
            </a:r>
            <a:r>
              <a:rPr lang="en-US" dirty="0" err="1" smtClean="0"/>
              <a:t>cont</a:t>
            </a:r>
            <a:endParaRPr lang="en-US" dirty="0"/>
          </a:p>
          <a:p>
            <a:pPr lvl="2"/>
            <a:r>
              <a:rPr lang="en-US" sz="2000" b="0" dirty="0"/>
              <a:t>Move the appropriate buffer values into the display memory of the oscilloscope (lab2) component.</a:t>
            </a:r>
          </a:p>
          <a:p>
            <a:pPr lvl="2"/>
            <a:r>
              <a:rPr lang="en-US" sz="2000" b="0" dirty="0"/>
              <a:t>Provide a user menu (through the terminal) allowing the user to adjust the trigger voltage and trigger time.</a:t>
            </a:r>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1382004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B-Level Functionality</a:t>
            </a:r>
            <a:endParaRPr lang="en-US" dirty="0"/>
          </a:p>
        </p:txBody>
      </p:sp>
      <p:sp>
        <p:nvSpPr>
          <p:cNvPr id="4" name="Content Placeholder 3"/>
          <p:cNvSpPr>
            <a:spLocks noGrp="1"/>
          </p:cNvSpPr>
          <p:nvPr>
            <p:ph idx="1"/>
          </p:nvPr>
        </p:nvSpPr>
        <p:spPr/>
        <p:txBody>
          <a:bodyPr/>
          <a:lstStyle/>
          <a:p>
            <a:r>
              <a:rPr lang="en-US" dirty="0" smtClean="0"/>
              <a:t>B-level Functionality</a:t>
            </a:r>
            <a:endParaRPr lang="en-US" dirty="0"/>
          </a:p>
          <a:p>
            <a:pPr lvl="1"/>
            <a:r>
              <a:rPr lang="en-US" b="0" dirty="0"/>
              <a:t>Achieve required functionality</a:t>
            </a:r>
            <a:r>
              <a:rPr lang="en-US" b="0" dirty="0" smtClean="0"/>
              <a:t>.</a:t>
            </a:r>
          </a:p>
          <a:p>
            <a:pPr lvl="1"/>
            <a:r>
              <a:rPr lang="en-US" b="0" dirty="0" smtClean="0"/>
              <a:t>Use </a:t>
            </a:r>
            <a:r>
              <a:rPr lang="en-US" b="0" dirty="0"/>
              <a:t>the ready bit of the flag register to trigger an interrupt. The ISR should store the samples (left and right), look for a triggering even, and signal when the stored samples should be </a:t>
            </a:r>
            <a:r>
              <a:rPr lang="en-US" b="0" dirty="0" smtClean="0"/>
              <a:t>transferred </a:t>
            </a:r>
            <a:r>
              <a:rPr lang="en-US" b="0" dirty="0"/>
              <a:t>to the BRAM in the oscilloscope component.</a:t>
            </a:r>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val="363392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A-Level Functionality</a:t>
            </a:r>
            <a:endParaRPr lang="en-US" dirty="0"/>
          </a:p>
        </p:txBody>
      </p:sp>
      <p:sp>
        <p:nvSpPr>
          <p:cNvPr id="4" name="Content Placeholder 3"/>
          <p:cNvSpPr>
            <a:spLocks noGrp="1"/>
          </p:cNvSpPr>
          <p:nvPr>
            <p:ph idx="1"/>
          </p:nvPr>
        </p:nvSpPr>
        <p:spPr/>
        <p:txBody>
          <a:bodyPr/>
          <a:lstStyle/>
          <a:p>
            <a:r>
              <a:rPr lang="en-US" dirty="0"/>
              <a:t>A-level </a:t>
            </a:r>
            <a:r>
              <a:rPr lang="en-US" dirty="0" smtClean="0"/>
              <a:t>Functionality</a:t>
            </a:r>
            <a:endParaRPr lang="en-US" dirty="0"/>
          </a:p>
          <a:p>
            <a:pPr lvl="1"/>
            <a:r>
              <a:rPr lang="en-US" b="0" dirty="0"/>
              <a:t>Achieve B-level functionality</a:t>
            </a:r>
            <a:r>
              <a:rPr lang="en-US" b="0" dirty="0" smtClean="0"/>
              <a:t>. Ability </a:t>
            </a:r>
            <a:r>
              <a:rPr lang="en-US" b="0" dirty="0"/>
              <a:t>to enable and disable channels to display</a:t>
            </a:r>
          </a:p>
          <a:p>
            <a:pPr lvl="1"/>
            <a:r>
              <a:rPr lang="en-US" b="0" dirty="0"/>
              <a:t>Ability to trigger off channel 2</a:t>
            </a:r>
          </a:p>
          <a:p>
            <a:pPr lvl="1"/>
            <a:r>
              <a:rPr lang="en-US" b="0" dirty="0"/>
              <a:t>Ability to change the slope direction for the trigger.</a:t>
            </a:r>
          </a:p>
          <a:p>
            <a:pPr lvl="2" eaLnBrk="1" hangingPunct="1">
              <a:lnSpc>
                <a:spcPct val="80000"/>
              </a:lnSpc>
            </a:pPr>
            <a:endParaRPr lang="en-US"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517968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Turn In</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b="0" dirty="0"/>
              <a:t>All your work in this lab is to be submitted using </a:t>
            </a:r>
            <a:r>
              <a:rPr lang="en-US" b="0" dirty="0" err="1"/>
              <a:t>Bitbucket</a:t>
            </a:r>
            <a:r>
              <a:rPr lang="en-US" b="0" dirty="0"/>
              <a:t>. The main part of the lab is your README, documenting your design</a:t>
            </a:r>
            <a:r>
              <a:rPr lang="en-US" b="0" dirty="0" smtClean="0"/>
              <a:t>.</a:t>
            </a:r>
            <a:endParaRPr lang="en-US" b="0"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1518157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Lab 3 – </a:t>
            </a:r>
            <a:r>
              <a:rPr lang="en-US" dirty="0"/>
              <a:t>Software control of a </a:t>
            </a:r>
            <a:r>
              <a:rPr lang="en-US" dirty="0" err="1"/>
              <a:t>datapath</a:t>
            </a:r>
            <a:endParaRPr lang="en-US" dirty="0"/>
          </a:p>
          <a:p>
            <a:pPr eaLnBrk="1" hangingPunct="1">
              <a:lnSpc>
                <a:spcPct val="80000"/>
              </a:lnSpc>
            </a:pPr>
            <a:endParaRPr lang="en-US" dirty="0" smtClean="0"/>
          </a:p>
          <a:p>
            <a:pPr eaLnBrk="1" hangingPunct="1">
              <a:lnSpc>
                <a:spcPct val="80000"/>
              </a:lnSpc>
            </a:pPr>
            <a:endParaRPr lang="en-US" dirty="0" smtClean="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Lab 3 </a:t>
            </a:r>
            <a:r>
              <a:rPr lang="en-US" cap="none" dirty="0"/>
              <a:t>– Software control of a </a:t>
            </a:r>
            <a:r>
              <a:rPr lang="en-US" cap="none" dirty="0" err="1"/>
              <a:t>datapath</a:t>
            </a:r>
            <a:endParaRPr lang="en-US" cap="none" dirty="0"/>
          </a:p>
        </p:txBody>
      </p:sp>
      <p:sp>
        <p:nvSpPr>
          <p:cNvPr id="7" name="Text Placeholder 6"/>
          <p:cNvSpPr>
            <a:spLocks noGrp="1"/>
          </p:cNvSpPr>
          <p:nvPr>
            <p:ph type="body" idx="1"/>
          </p:nvPr>
        </p:nvSpPr>
        <p:spPr/>
        <p:txBody>
          <a:bodyPr/>
          <a:lstStyle/>
          <a:p>
            <a:endParaRPr lang="en-US" dirty="0"/>
          </a:p>
        </p:txBody>
      </p:sp>
      <p:sp>
        <p:nvSpPr>
          <p:cNvPr id="5"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Lab Overview</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Lab Overview - </a:t>
            </a:r>
            <a:r>
              <a:rPr lang="en-US" b="0" dirty="0"/>
              <a:t>In this lab we will integrate the video display controller developed in Lab 2 with the </a:t>
            </a:r>
            <a:r>
              <a:rPr lang="en-US" b="0" dirty="0" err="1" smtClean="0"/>
              <a:t>MicroBlaze</a:t>
            </a:r>
            <a:r>
              <a:rPr lang="en-US" b="0" dirty="0" smtClean="0"/>
              <a:t> </a:t>
            </a:r>
            <a:r>
              <a:rPr lang="en-US" b="0" dirty="0"/>
              <a:t>processor built using the fabric of the FPGA. In the preceding lecture we have learned about the EDK and SDK tool chains, now its time to put that knowledge to the test by building a software controlled </a:t>
            </a:r>
            <a:r>
              <a:rPr lang="en-US" b="0" dirty="0" err="1"/>
              <a:t>datapath</a:t>
            </a:r>
            <a:r>
              <a:rPr lang="en-US" b="0" dirty="0"/>
              <a:t>. Lab 2 revealed some shortcomings of our oscilloscope that this lab intends on </a:t>
            </a:r>
            <a:r>
              <a:rPr lang="en-US" b="0" dirty="0" err="1"/>
              <a:t>correcting.Horizontal</a:t>
            </a:r>
            <a:r>
              <a:rPr lang="en-US" b="0" dirty="0"/>
              <a:t> trigger point</a:t>
            </a:r>
          </a:p>
          <a:p>
            <a:pPr lvl="1"/>
            <a:r>
              <a:rPr lang="en-US" b="0" dirty="0"/>
              <a:t>Ability to enable and disable channels to display</a:t>
            </a:r>
          </a:p>
          <a:p>
            <a:pPr lvl="1"/>
            <a:r>
              <a:rPr lang="en-US" b="0" dirty="0"/>
              <a:t>Ability to trigger off channel 2</a:t>
            </a:r>
          </a:p>
          <a:p>
            <a:pPr lvl="1"/>
            <a:r>
              <a:rPr lang="en-US" b="0" dirty="0"/>
              <a:t>Ability to change the slope direction for the trigger</a:t>
            </a:r>
            <a:r>
              <a:rPr lang="en-US" b="0" dirty="0" smtClean="0"/>
              <a:t>.</a:t>
            </a:r>
            <a:endParaRPr lang="en-US" b="0"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3143664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Lab Overview</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The </a:t>
            </a:r>
            <a:r>
              <a:rPr lang="en-US" b="0" dirty="0"/>
              <a:t>following figure shows required functionality - your program should allow the user to change the position of the </a:t>
            </a:r>
            <a:r>
              <a:rPr lang="en-US" b="0" dirty="0" err="1"/>
              <a:t>triggerVolt</a:t>
            </a:r>
            <a:r>
              <a:rPr lang="en-US" b="0" dirty="0"/>
              <a:t> and </a:t>
            </a:r>
            <a:r>
              <a:rPr lang="en-US" b="0" dirty="0" err="1"/>
              <a:t>triggerTime</a:t>
            </a:r>
            <a:r>
              <a:rPr lang="en-US" b="0" dirty="0"/>
              <a:t> indicators with the result that the waveform should be drawn so that the periodic waveform is increasing through that voltage at that time</a:t>
            </a:r>
            <a:r>
              <a:rPr lang="en-US" b="0" dirty="0" smtClean="0"/>
              <a:t>.</a:t>
            </a:r>
          </a:p>
          <a:p>
            <a:r>
              <a:rPr lang="en-US" b="0" dirty="0"/>
              <a:t> </a:t>
            </a:r>
          </a:p>
        </p:txBody>
      </p:sp>
      <p:pic>
        <p:nvPicPr>
          <p:cNvPr id="6" name="Picture 2" descr="http://ece.ninja/383/lab/lab3/img/lab3-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712" y="3449550"/>
            <a:ext cx="5030576" cy="2965041"/>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smtClean="0">
              <a:solidFill>
                <a:srgbClr val="FF0000"/>
              </a:solidFill>
              <a:latin typeface="Arial" pitchFamily="34" charset="0"/>
            </a:endParaRPr>
          </a:p>
          <a:p>
            <a:pPr eaLnBrk="0" hangingPunct="0">
              <a:spcBef>
                <a:spcPct val="0"/>
              </a:spcBef>
            </a:pPr>
            <a:r>
              <a:rPr lang="en-US" sz="2000" dirty="0" smtClean="0">
                <a:solidFill>
                  <a:srgbClr val="FF0000"/>
                </a:solidFill>
                <a:latin typeface="Arial" pitchFamily="34" charset="0"/>
              </a:rPr>
              <a:t>	       Buttons</a:t>
            </a:r>
            <a:endParaRPr lang="en-US" sz="2000" dirty="0">
              <a:solidFill>
                <a:srgbClr val="FF0000"/>
              </a:solidFill>
              <a:latin typeface="Arial" pitchFamily="34" charset="0"/>
            </a:endParaRP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Power		         </a:t>
            </a:r>
            <a:endParaRPr lang="en-US" sz="2000" dirty="0">
              <a:solidFill>
                <a:srgbClr val="FF0000"/>
              </a:solidFill>
              <a:latin typeface="Arial" pitchFamily="34" charset="0"/>
            </a:endParaRP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a:t>
            </a:r>
            <a:r>
              <a:rPr lang="en-US" sz="2000" dirty="0" err="1" smtClean="0">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smtClean="0">
                <a:solidFill>
                  <a:srgbClr val="FF0000"/>
                </a:solidFill>
                <a:latin typeface="Arial" pitchFamily="34" charset="0"/>
              </a:rPr>
              <a:t>	    CPU Reset</a:t>
            </a:r>
            <a:endParaRPr lang="en-US" sz="2000" dirty="0">
              <a:solidFill>
                <a:srgbClr val="FF0000"/>
              </a:solidFill>
              <a:latin typeface="Arial" pitchFamily="34" charset="0"/>
            </a:endParaRP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Audio </a:t>
            </a:r>
          </a:p>
          <a:p>
            <a:pPr algn="ctr" eaLnBrk="0" hangingPunct="0">
              <a:spcBef>
                <a:spcPct val="0"/>
              </a:spcBef>
            </a:pPr>
            <a:r>
              <a:rPr lang="en-US" sz="2000" dirty="0" smtClean="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 Audio</a:t>
            </a:r>
          </a:p>
          <a:p>
            <a:pPr algn="ctr" eaLnBrk="0" hangingPunct="0">
              <a:spcBef>
                <a:spcPct val="0"/>
              </a:spcBef>
            </a:pPr>
            <a:r>
              <a:rPr lang="en-US" sz="2000" dirty="0" smtClean="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smtClean="0">
                <a:solidFill>
                  <a:srgbClr val="FF0000"/>
                </a:solidFill>
                <a:latin typeface="Arial" pitchFamily="34" charset="0"/>
              </a:rPr>
              <a:t>JB </a:t>
            </a:r>
            <a:r>
              <a:rPr lang="en-US" sz="1400" dirty="0">
                <a:solidFill>
                  <a:srgbClr val="FF0000"/>
                </a:solidFill>
                <a:latin typeface="Arial" pitchFamily="34" charset="0"/>
              </a:rPr>
              <a:t>PMOD		               </a:t>
            </a:r>
          </a:p>
          <a:p>
            <a:pPr algn="r" eaLnBrk="0" hangingPunct="0">
              <a:spcBef>
                <a:spcPct val="0"/>
              </a:spcBef>
            </a:pPr>
            <a:r>
              <a:rPr lang="en-US" sz="1400" dirty="0" smtClean="0">
                <a:solidFill>
                  <a:srgbClr val="FF0000"/>
                </a:solidFill>
                <a:latin typeface="Arial" pitchFamily="34" charset="0"/>
              </a:rPr>
              <a:t>Connector	                 </a:t>
            </a:r>
          </a:p>
          <a:p>
            <a:pPr algn="r" eaLnBrk="0" hangingPunct="0">
              <a:spcBef>
                <a:spcPct val="0"/>
              </a:spcBef>
            </a:pPr>
            <a:r>
              <a:rPr lang="en-US" sz="1400" dirty="0" smtClean="0">
                <a:solidFill>
                  <a:srgbClr val="FF0000"/>
                </a:solidFill>
                <a:latin typeface="Arial" pitchFamily="34" charset="0"/>
              </a:rPr>
              <a:t>For Test Signals                 </a:t>
            </a:r>
            <a:endParaRPr lang="en-US" sz="1400" dirty="0">
              <a:solidFill>
                <a:srgbClr val="FF0000"/>
              </a:solidFill>
              <a:latin typeface="Arial" pitchFamily="34" charset="0"/>
            </a:endParaRPr>
          </a:p>
        </p:txBody>
      </p:sp>
      <p:sp>
        <p:nvSpPr>
          <p:cNvPr id="15" name="Oval 14"/>
          <p:cNvSpPr/>
          <p:nvPr/>
        </p:nvSpPr>
        <p:spPr bwMode="auto">
          <a:xfrm>
            <a:off x="2226876" y="525665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UART </a:t>
            </a:r>
            <a:r>
              <a:rPr lang="en-US" sz="2000" dirty="0">
                <a:solidFill>
                  <a:srgbClr val="FF0000"/>
                </a:solidFill>
                <a:latin typeface="Arial" pitchFamily="34" charset="0"/>
              </a:rPr>
              <a:t>		</a:t>
            </a:r>
            <a:r>
              <a:rPr lang="en-US" sz="2000" dirty="0" smtClean="0">
                <a:solidFill>
                  <a:srgbClr val="FF0000"/>
                </a:solidFill>
                <a:latin typeface="Arial" pitchFamily="34" charset="0"/>
              </a:rPr>
              <a:t>  </a:t>
            </a:r>
            <a:endParaRPr lang="en-US" sz="2000" dirty="0">
              <a:solidFill>
                <a:srgbClr val="FF0000"/>
              </a:solidFill>
              <a:latin typeface="Arial" pitchFamily="34" charset="0"/>
            </a:endParaRPr>
          </a:p>
        </p:txBody>
      </p:sp>
    </p:spTree>
    <p:extLst>
      <p:ext uri="{BB962C8B-B14F-4D97-AF65-F5344CB8AC3E}">
        <p14:creationId xmlns:p14="http://schemas.microsoft.com/office/powerpoint/2010/main" val="254148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val="3603252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6" name="Rounded Rectangle 5"/>
          <p:cNvSpPr/>
          <p:nvPr/>
        </p:nvSpPr>
        <p:spPr>
          <a:xfrm>
            <a:off x="183773" y="1470706"/>
            <a:ext cx="8003422" cy="5284936"/>
          </a:xfrm>
          <a:prstGeom prst="roundRect">
            <a:avLst>
              <a:gd name="adj" fmla="val 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7" name="Rounded Rectangle 6"/>
          <p:cNvSpPr/>
          <p:nvPr/>
        </p:nvSpPr>
        <p:spPr>
          <a:xfrm>
            <a:off x="2723752" y="1673072"/>
            <a:ext cx="4697837" cy="678761"/>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8" name="TextBox 7"/>
          <p:cNvSpPr txBox="1"/>
          <p:nvPr/>
        </p:nvSpPr>
        <p:spPr>
          <a:xfrm>
            <a:off x="2806995" y="1673072"/>
            <a:ext cx="3255792" cy="369332"/>
          </a:xfrm>
          <a:prstGeom prst="rect">
            <a:avLst/>
          </a:prstGeom>
          <a:noFill/>
        </p:spPr>
        <p:txBody>
          <a:bodyPr wrap="square" lIns="91440" tIns="45720" rIns="91440" bIns="45720" rtlCol="0">
            <a:spAutoFit/>
          </a:bodyPr>
          <a:lstStyle/>
          <a:p>
            <a:r>
              <a:rPr lang="en-US" sz="1800" b="1" dirty="0" smtClean="0"/>
              <a:t>axi_uartlite_0 </a:t>
            </a:r>
            <a:r>
              <a:rPr lang="en-US" sz="1800" b="1" dirty="0"/>
              <a:t>@ 40600000</a:t>
            </a:r>
            <a:endParaRPr lang="en-US" sz="4400" b="1" dirty="0"/>
          </a:p>
        </p:txBody>
      </p:sp>
      <p:cxnSp>
        <p:nvCxnSpPr>
          <p:cNvPr id="9" name="Straight Connector 8"/>
          <p:cNvCxnSpPr>
            <a:endCxn id="15" idx="1"/>
          </p:cNvCxnSpPr>
          <p:nvPr/>
        </p:nvCxnSpPr>
        <p:spPr>
          <a:xfrm>
            <a:off x="3628519" y="3678822"/>
            <a:ext cx="2167568"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38671" y="3367544"/>
            <a:ext cx="1438967" cy="338554"/>
          </a:xfrm>
          <a:prstGeom prst="rect">
            <a:avLst/>
          </a:prstGeom>
          <a:noFill/>
        </p:spPr>
        <p:txBody>
          <a:bodyPr wrap="square" lIns="91440" tIns="45720" rIns="91440" bIns="45720" rtlCol="0">
            <a:spAutoFit/>
          </a:bodyPr>
          <a:lstStyle/>
          <a:p>
            <a:pPr algn="r"/>
            <a:r>
              <a:rPr lang="en-US" sz="1600" dirty="0"/>
              <a:t>S_AXI_ACLK</a:t>
            </a:r>
          </a:p>
        </p:txBody>
      </p:sp>
      <p:cxnSp>
        <p:nvCxnSpPr>
          <p:cNvPr id="11" name="Straight Connector 10"/>
          <p:cNvCxnSpPr>
            <a:endCxn id="16" idx="1"/>
          </p:cNvCxnSpPr>
          <p:nvPr/>
        </p:nvCxnSpPr>
        <p:spPr>
          <a:xfrm>
            <a:off x="3587575" y="3982684"/>
            <a:ext cx="2167567" cy="0"/>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7751" y="3671406"/>
            <a:ext cx="1957430" cy="338554"/>
          </a:xfrm>
          <a:prstGeom prst="rect">
            <a:avLst/>
          </a:prstGeom>
          <a:noFill/>
        </p:spPr>
        <p:txBody>
          <a:bodyPr wrap="square" lIns="91440" tIns="45720" rIns="91440" bIns="45720" rtlCol="0">
            <a:spAutoFit/>
          </a:bodyPr>
          <a:lstStyle/>
          <a:p>
            <a:pPr algn="r"/>
            <a:r>
              <a:rPr lang="en-US" sz="1600" dirty="0"/>
              <a:t>S_AXI_ARESETN</a:t>
            </a:r>
          </a:p>
        </p:txBody>
      </p:sp>
      <p:cxnSp>
        <p:nvCxnSpPr>
          <p:cNvPr id="13" name="Straight Connector 12"/>
          <p:cNvCxnSpPr/>
          <p:nvPr/>
        </p:nvCxnSpPr>
        <p:spPr>
          <a:xfrm flipV="1">
            <a:off x="3614871" y="4294771"/>
            <a:ext cx="2177092" cy="8158"/>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53227" y="3969845"/>
            <a:ext cx="1927253" cy="969496"/>
          </a:xfrm>
          <a:prstGeom prst="rect">
            <a:avLst/>
          </a:prstGeom>
          <a:noFill/>
        </p:spPr>
        <p:txBody>
          <a:bodyPr wrap="square" lIns="91440" tIns="45720" rIns="91440" bIns="45720" rtlCol="0">
            <a:spAutoFit/>
          </a:bodyPr>
          <a:lstStyle/>
          <a:p>
            <a:pPr algn="ctr">
              <a:spcBef>
                <a:spcPts val="0"/>
              </a:spcBef>
            </a:pPr>
            <a:endParaRPr lang="en-US" sz="900" dirty="0" smtClean="0"/>
          </a:p>
          <a:p>
            <a:pPr algn="ctr">
              <a:spcBef>
                <a:spcPts val="0"/>
              </a:spcBef>
            </a:pPr>
            <a:endParaRPr lang="en-US" sz="1600" dirty="0" smtClean="0"/>
          </a:p>
          <a:p>
            <a:pPr algn="ctr">
              <a:spcBef>
                <a:spcPts val="0"/>
              </a:spcBef>
            </a:pPr>
            <a:r>
              <a:rPr lang="en-US" sz="1600" dirty="0" smtClean="0"/>
              <a:t>slv_reg0  31</a:t>
            </a:r>
          </a:p>
          <a:p>
            <a:pPr algn="ctr">
              <a:spcBef>
                <a:spcPts val="0"/>
              </a:spcBef>
            </a:pPr>
            <a:r>
              <a:rPr lang="en-US" sz="1600" dirty="0" smtClean="0"/>
              <a:t>To/From </a:t>
            </a:r>
            <a:r>
              <a:rPr lang="en-US" sz="1600" dirty="0" err="1" smtClean="0"/>
              <a:t>Microblaze</a:t>
            </a:r>
            <a:endParaRPr lang="en-US" sz="2000" dirty="0"/>
          </a:p>
        </p:txBody>
      </p:sp>
      <p:sp>
        <p:nvSpPr>
          <p:cNvPr id="15" name="TextBox 14"/>
          <p:cNvSpPr txBox="1"/>
          <p:nvPr/>
        </p:nvSpPr>
        <p:spPr>
          <a:xfrm>
            <a:off x="5796087" y="3494156"/>
            <a:ext cx="533400" cy="369332"/>
          </a:xfrm>
          <a:prstGeom prst="rect">
            <a:avLst/>
          </a:prstGeom>
          <a:noFill/>
        </p:spPr>
        <p:txBody>
          <a:bodyPr wrap="square" lIns="91440" tIns="45720" rIns="91440" bIns="45720" rtlCol="0">
            <a:spAutoFit/>
          </a:bodyPr>
          <a:lstStyle/>
          <a:p>
            <a:r>
              <a:rPr lang="en-US" sz="1800" dirty="0" err="1" smtClean="0"/>
              <a:t>clk</a:t>
            </a:r>
            <a:endParaRPr lang="en-US" sz="1800" dirty="0"/>
          </a:p>
        </p:txBody>
      </p:sp>
      <p:sp>
        <p:nvSpPr>
          <p:cNvPr id="16" name="TextBox 15"/>
          <p:cNvSpPr txBox="1"/>
          <p:nvPr/>
        </p:nvSpPr>
        <p:spPr>
          <a:xfrm>
            <a:off x="5755142" y="3798018"/>
            <a:ext cx="992856" cy="369332"/>
          </a:xfrm>
          <a:prstGeom prst="rect">
            <a:avLst/>
          </a:prstGeom>
          <a:noFill/>
        </p:spPr>
        <p:txBody>
          <a:bodyPr wrap="square" lIns="91440" tIns="45720" rIns="91440" bIns="45720" rtlCol="0">
            <a:spAutoFit/>
          </a:bodyPr>
          <a:lstStyle/>
          <a:p>
            <a:r>
              <a:rPr lang="en-US" sz="1800" dirty="0" smtClean="0"/>
              <a:t> </a:t>
            </a:r>
            <a:r>
              <a:rPr lang="en-US" sz="1800" dirty="0" err="1" smtClean="0"/>
              <a:t>reset_n</a:t>
            </a:r>
            <a:endParaRPr lang="en-US" sz="1800" dirty="0"/>
          </a:p>
        </p:txBody>
      </p:sp>
      <p:sp>
        <p:nvSpPr>
          <p:cNvPr id="17" name="TextBox 16"/>
          <p:cNvSpPr txBox="1"/>
          <p:nvPr/>
        </p:nvSpPr>
        <p:spPr>
          <a:xfrm>
            <a:off x="5805611" y="4110105"/>
            <a:ext cx="2179755" cy="369332"/>
          </a:xfrm>
          <a:prstGeom prst="rect">
            <a:avLst/>
          </a:prstGeom>
          <a:noFill/>
        </p:spPr>
        <p:txBody>
          <a:bodyPr wrap="square" lIns="91440" tIns="45720" rIns="91440" bIns="45720" rtlCol="0">
            <a:spAutoFit/>
          </a:bodyPr>
          <a:lstStyle/>
          <a:p>
            <a:r>
              <a:rPr lang="en-US" sz="1800" dirty="0" smtClean="0"/>
              <a:t>Lab2 Signals </a:t>
            </a:r>
            <a:endParaRPr lang="en-US" sz="1800" dirty="0"/>
          </a:p>
        </p:txBody>
      </p:sp>
      <p:sp>
        <p:nvSpPr>
          <p:cNvPr id="18" name="TextBox 17"/>
          <p:cNvSpPr txBox="1"/>
          <p:nvPr/>
        </p:nvSpPr>
        <p:spPr>
          <a:xfrm>
            <a:off x="178080" y="1485476"/>
            <a:ext cx="2400532" cy="707886"/>
          </a:xfrm>
          <a:prstGeom prst="rect">
            <a:avLst/>
          </a:prstGeom>
          <a:noFill/>
        </p:spPr>
        <p:txBody>
          <a:bodyPr wrap="square" lIns="91440" tIns="45720" rIns="91440" bIns="45720" rtlCol="0">
            <a:spAutoFit/>
          </a:bodyPr>
          <a:lstStyle/>
          <a:p>
            <a:r>
              <a:rPr lang="en-US" sz="2000" b="1" dirty="0" err="1" smtClean="0"/>
              <a:t>Artix</a:t>
            </a:r>
            <a:r>
              <a:rPr lang="en-US" sz="2000" b="1" dirty="0" smtClean="0"/>
              <a:t> 7 (design_1 for Lab 3)</a:t>
            </a:r>
            <a:endParaRPr lang="en-US" sz="4800" b="1" dirty="0"/>
          </a:p>
        </p:txBody>
      </p:sp>
      <p:sp>
        <p:nvSpPr>
          <p:cNvPr id="19" name="Rounded Rectangle 18"/>
          <p:cNvSpPr/>
          <p:nvPr/>
        </p:nvSpPr>
        <p:spPr>
          <a:xfrm>
            <a:off x="349288" y="2697421"/>
            <a:ext cx="1868328" cy="3880800"/>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0" name="TextBox 19"/>
          <p:cNvSpPr txBox="1"/>
          <p:nvPr/>
        </p:nvSpPr>
        <p:spPr>
          <a:xfrm>
            <a:off x="589405" y="2712588"/>
            <a:ext cx="1524000" cy="369332"/>
          </a:xfrm>
          <a:prstGeom prst="rect">
            <a:avLst/>
          </a:prstGeom>
          <a:noFill/>
        </p:spPr>
        <p:txBody>
          <a:bodyPr wrap="square" lIns="91440" tIns="45720" rIns="91440" bIns="45720" rtlCol="0">
            <a:spAutoFit/>
          </a:bodyPr>
          <a:lstStyle/>
          <a:p>
            <a:pPr algn="ctr"/>
            <a:r>
              <a:rPr lang="en-US" sz="1800" b="1" dirty="0" err="1" smtClean="0"/>
              <a:t>MicroBlaze</a:t>
            </a:r>
            <a:endParaRPr lang="en-US" sz="4400" b="1" dirty="0"/>
          </a:p>
        </p:txBody>
      </p:sp>
      <p:sp>
        <p:nvSpPr>
          <p:cNvPr id="21" name="Rounded Rectangle 20"/>
          <p:cNvSpPr/>
          <p:nvPr/>
        </p:nvSpPr>
        <p:spPr>
          <a:xfrm>
            <a:off x="533996" y="3118212"/>
            <a:ext cx="1490615" cy="1711038"/>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2" name="Rounded Rectangle 21"/>
          <p:cNvSpPr/>
          <p:nvPr/>
        </p:nvSpPr>
        <p:spPr>
          <a:xfrm>
            <a:off x="2498963" y="2538484"/>
            <a:ext cx="5132825" cy="4039737"/>
          </a:xfrm>
          <a:prstGeom prst="roundRect">
            <a:avLst>
              <a:gd name="adj" fmla="val 6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3" name="TextBox 22"/>
          <p:cNvSpPr txBox="1"/>
          <p:nvPr/>
        </p:nvSpPr>
        <p:spPr>
          <a:xfrm>
            <a:off x="2507263" y="2535164"/>
            <a:ext cx="5478103" cy="369332"/>
          </a:xfrm>
          <a:prstGeom prst="rect">
            <a:avLst/>
          </a:prstGeom>
          <a:noFill/>
        </p:spPr>
        <p:txBody>
          <a:bodyPr wrap="square" lIns="91440" tIns="45720" rIns="91440" bIns="45720" rtlCol="0">
            <a:spAutoFit/>
          </a:bodyPr>
          <a:lstStyle/>
          <a:p>
            <a:r>
              <a:rPr lang="en-US" sz="1800" b="1" dirty="0" smtClean="0"/>
              <a:t>my_oscope_ip_v2_0.vhd </a:t>
            </a:r>
            <a:r>
              <a:rPr lang="en-US" sz="1800" b="1" dirty="0"/>
              <a:t>@ 0x44a00000</a:t>
            </a:r>
            <a:endParaRPr lang="en-US" sz="4400" b="1" dirty="0"/>
          </a:p>
        </p:txBody>
      </p:sp>
      <p:sp>
        <p:nvSpPr>
          <p:cNvPr id="24" name="Rounded Rectangle 23"/>
          <p:cNvSpPr/>
          <p:nvPr/>
        </p:nvSpPr>
        <p:spPr>
          <a:xfrm>
            <a:off x="4014699" y="2919961"/>
            <a:ext cx="3406891" cy="3453543"/>
          </a:xfrm>
          <a:prstGeom prst="roundRect">
            <a:avLst>
              <a:gd name="adj" fmla="val 56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5" name="TextBox 24"/>
          <p:cNvSpPr txBox="1"/>
          <p:nvPr/>
        </p:nvSpPr>
        <p:spPr>
          <a:xfrm>
            <a:off x="4018937" y="2924792"/>
            <a:ext cx="3672046" cy="338554"/>
          </a:xfrm>
          <a:prstGeom prst="rect">
            <a:avLst/>
          </a:prstGeom>
          <a:noFill/>
        </p:spPr>
        <p:txBody>
          <a:bodyPr wrap="square" lIns="91440" tIns="45720" rIns="91440" bIns="45720" rtlCol="0">
            <a:spAutoFit/>
          </a:bodyPr>
          <a:lstStyle/>
          <a:p>
            <a:r>
              <a:rPr lang="en-US" sz="1600" b="1" dirty="0" smtClean="0"/>
              <a:t>my_oscope_ip_v2_0_S00_AXI.vhd</a:t>
            </a:r>
            <a:endParaRPr lang="en-US" sz="4000" b="1" dirty="0"/>
          </a:p>
        </p:txBody>
      </p:sp>
      <p:sp>
        <p:nvSpPr>
          <p:cNvPr id="26" name="Rounded Rectangle 25"/>
          <p:cNvSpPr/>
          <p:nvPr/>
        </p:nvSpPr>
        <p:spPr>
          <a:xfrm>
            <a:off x="5805612" y="3265240"/>
            <a:ext cx="1490615" cy="1971441"/>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7" name="TextBox 26"/>
          <p:cNvSpPr txBox="1"/>
          <p:nvPr/>
        </p:nvSpPr>
        <p:spPr>
          <a:xfrm>
            <a:off x="5783570" y="3262977"/>
            <a:ext cx="1493240" cy="369332"/>
          </a:xfrm>
          <a:prstGeom prst="rect">
            <a:avLst/>
          </a:prstGeom>
          <a:noFill/>
        </p:spPr>
        <p:txBody>
          <a:bodyPr wrap="square" lIns="91440" tIns="45720" rIns="91440" bIns="45720" rtlCol="0">
            <a:spAutoFit/>
          </a:bodyPr>
          <a:lstStyle/>
          <a:p>
            <a:pPr algn="ctr"/>
            <a:r>
              <a:rPr lang="en-US" sz="1800" b="1" dirty="0" smtClean="0"/>
              <a:t>Lab2_dp.vhd</a:t>
            </a:r>
            <a:endParaRPr lang="en-US" sz="4400" b="1" dirty="0"/>
          </a:p>
        </p:txBody>
      </p:sp>
      <p:sp>
        <p:nvSpPr>
          <p:cNvPr id="28" name="TextBox 27"/>
          <p:cNvSpPr txBox="1"/>
          <p:nvPr/>
        </p:nvSpPr>
        <p:spPr>
          <a:xfrm>
            <a:off x="4735633" y="3966278"/>
            <a:ext cx="791721" cy="369332"/>
          </a:xfrm>
          <a:prstGeom prst="rect">
            <a:avLst/>
          </a:prstGeom>
          <a:noFill/>
        </p:spPr>
        <p:txBody>
          <a:bodyPr wrap="square" lIns="91440" tIns="45720" rIns="91440" bIns="45720" rtlCol="0">
            <a:spAutoFit/>
          </a:bodyPr>
          <a:lstStyle/>
          <a:p>
            <a:r>
              <a:rPr lang="en-US" sz="1800" dirty="0" smtClean="0"/>
              <a:t>32x32</a:t>
            </a:r>
            <a:endParaRPr lang="en-US" sz="1800" dirty="0"/>
          </a:p>
        </p:txBody>
      </p:sp>
      <p:cxnSp>
        <p:nvCxnSpPr>
          <p:cNvPr id="29" name="Straight Connector 28"/>
          <p:cNvCxnSpPr/>
          <p:nvPr/>
        </p:nvCxnSpPr>
        <p:spPr>
          <a:xfrm flipV="1">
            <a:off x="4471176" y="4150529"/>
            <a:ext cx="323623"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5" idx="3"/>
            <a:endCxn id="34" idx="1"/>
          </p:cNvCxnSpPr>
          <p:nvPr/>
        </p:nvCxnSpPr>
        <p:spPr>
          <a:xfrm>
            <a:off x="5885411" y="6079383"/>
            <a:ext cx="1886977" cy="4307"/>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7772388" y="4368464"/>
            <a:ext cx="821493" cy="2051774"/>
          </a:xfrm>
          <a:prstGeom prst="roundRect">
            <a:avLst>
              <a:gd name="adj" fmla="val 134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32" name="TextBox 31"/>
          <p:cNvSpPr txBox="1"/>
          <p:nvPr/>
        </p:nvSpPr>
        <p:spPr>
          <a:xfrm rot="16200000">
            <a:off x="7662801" y="4933412"/>
            <a:ext cx="1021761" cy="338554"/>
          </a:xfrm>
          <a:prstGeom prst="rect">
            <a:avLst/>
          </a:prstGeom>
          <a:noFill/>
        </p:spPr>
        <p:txBody>
          <a:bodyPr wrap="square" lIns="91440" tIns="45720" rIns="91440" bIns="45720" rtlCol="0">
            <a:spAutoFit/>
          </a:bodyPr>
          <a:lstStyle/>
          <a:p>
            <a:pPr algn="ctr"/>
            <a:r>
              <a:rPr lang="en-US" sz="1600" b="1" dirty="0" smtClean="0"/>
              <a:t>Lab2.xdc</a:t>
            </a:r>
            <a:endParaRPr lang="en-US" sz="4000" b="1" dirty="0"/>
          </a:p>
        </p:txBody>
      </p:sp>
      <p:cxnSp>
        <p:nvCxnSpPr>
          <p:cNvPr id="33" name="Straight Connector 32"/>
          <p:cNvCxnSpPr/>
          <p:nvPr/>
        </p:nvCxnSpPr>
        <p:spPr>
          <a:xfrm flipV="1">
            <a:off x="6604548" y="5939903"/>
            <a:ext cx="323623"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72388" y="5760524"/>
            <a:ext cx="821492" cy="646331"/>
          </a:xfrm>
          <a:prstGeom prst="rect">
            <a:avLst/>
          </a:prstGeom>
          <a:noFill/>
        </p:spPr>
        <p:txBody>
          <a:bodyPr wrap="square" lIns="91440" tIns="45720" rIns="91440" bIns="45720" rtlCol="0">
            <a:spAutoFit/>
          </a:bodyPr>
          <a:lstStyle/>
          <a:p>
            <a:pPr algn="ctr"/>
            <a:r>
              <a:rPr lang="en-US" sz="1800" dirty="0" smtClean="0"/>
              <a:t>Nets to Pins</a:t>
            </a:r>
            <a:endParaRPr lang="en-US" sz="1800" dirty="0"/>
          </a:p>
        </p:txBody>
      </p:sp>
      <p:cxnSp>
        <p:nvCxnSpPr>
          <p:cNvPr id="35" name="Straight Connector 34"/>
          <p:cNvCxnSpPr>
            <a:stCxn id="34" idx="3"/>
          </p:cNvCxnSpPr>
          <p:nvPr/>
        </p:nvCxnSpPr>
        <p:spPr>
          <a:xfrm>
            <a:off x="8593880" y="6083690"/>
            <a:ext cx="421742"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527313" y="5334208"/>
            <a:ext cx="576930" cy="738664"/>
          </a:xfrm>
          <a:prstGeom prst="rect">
            <a:avLst/>
          </a:prstGeom>
          <a:noFill/>
        </p:spPr>
        <p:txBody>
          <a:bodyPr wrap="square" lIns="91440" tIns="45720" rIns="91440" bIns="45720" rtlCol="0">
            <a:spAutoFit/>
          </a:bodyPr>
          <a:lstStyle/>
          <a:p>
            <a:pPr algn="ctr">
              <a:spcBef>
                <a:spcPts val="0"/>
              </a:spcBef>
            </a:pPr>
            <a:r>
              <a:rPr lang="en-US" sz="1400" dirty="0" smtClean="0"/>
              <a:t>Pins off</a:t>
            </a:r>
          </a:p>
          <a:p>
            <a:pPr algn="ctr">
              <a:spcBef>
                <a:spcPts val="0"/>
              </a:spcBef>
            </a:pPr>
            <a:r>
              <a:rPr lang="en-US" sz="1400" dirty="0" smtClean="0"/>
              <a:t>chip</a:t>
            </a:r>
            <a:endParaRPr lang="en-US" sz="1400" dirty="0"/>
          </a:p>
        </p:txBody>
      </p:sp>
      <p:sp>
        <p:nvSpPr>
          <p:cNvPr id="37" name="Rounded Rectangle 36"/>
          <p:cNvSpPr/>
          <p:nvPr/>
        </p:nvSpPr>
        <p:spPr>
          <a:xfrm>
            <a:off x="7775926" y="1685405"/>
            <a:ext cx="821493" cy="2288104"/>
          </a:xfrm>
          <a:prstGeom prst="roundRect">
            <a:avLst>
              <a:gd name="adj" fmla="val 134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38" name="TextBox 37"/>
          <p:cNvSpPr txBox="1"/>
          <p:nvPr/>
        </p:nvSpPr>
        <p:spPr>
          <a:xfrm rot="16200000">
            <a:off x="7279374" y="2750684"/>
            <a:ext cx="1354867" cy="338554"/>
          </a:xfrm>
          <a:prstGeom prst="rect">
            <a:avLst/>
          </a:prstGeom>
          <a:noFill/>
        </p:spPr>
        <p:txBody>
          <a:bodyPr wrap="square" lIns="91440" tIns="45720" rIns="91440" bIns="45720" rtlCol="0">
            <a:spAutoFit/>
          </a:bodyPr>
          <a:lstStyle/>
          <a:p>
            <a:pPr algn="ctr"/>
            <a:r>
              <a:rPr lang="en-US" sz="1600" b="1" dirty="0" smtClean="0"/>
              <a:t>Design_1.xdc</a:t>
            </a:r>
            <a:endParaRPr lang="en-US" sz="4000" b="1" dirty="0"/>
          </a:p>
        </p:txBody>
      </p:sp>
      <p:sp>
        <p:nvSpPr>
          <p:cNvPr id="39" name="TextBox 38"/>
          <p:cNvSpPr txBox="1"/>
          <p:nvPr/>
        </p:nvSpPr>
        <p:spPr>
          <a:xfrm>
            <a:off x="8417932" y="1619344"/>
            <a:ext cx="743014" cy="523220"/>
          </a:xfrm>
          <a:prstGeom prst="rect">
            <a:avLst/>
          </a:prstGeom>
          <a:noFill/>
        </p:spPr>
        <p:txBody>
          <a:bodyPr wrap="square" lIns="91440" tIns="45720" rIns="91440" bIns="45720" rtlCol="0">
            <a:spAutoFit/>
          </a:bodyPr>
          <a:lstStyle/>
          <a:p>
            <a:pPr algn="r">
              <a:spcBef>
                <a:spcPts val="0"/>
              </a:spcBef>
            </a:pPr>
            <a:r>
              <a:rPr lang="en-US" sz="1400" dirty="0" smtClean="0"/>
              <a:t>AA19</a:t>
            </a:r>
          </a:p>
          <a:p>
            <a:pPr algn="r">
              <a:spcBef>
                <a:spcPts val="0"/>
              </a:spcBef>
            </a:pPr>
            <a:r>
              <a:rPr lang="en-US" sz="1400" dirty="0" smtClean="0"/>
              <a:t>V18</a:t>
            </a:r>
            <a:endParaRPr lang="en-US" sz="1400" dirty="0"/>
          </a:p>
        </p:txBody>
      </p:sp>
      <p:cxnSp>
        <p:nvCxnSpPr>
          <p:cNvPr id="40" name="Straight Connector 39"/>
          <p:cNvCxnSpPr>
            <a:stCxn id="42" idx="3"/>
            <a:endCxn id="41" idx="1"/>
          </p:cNvCxnSpPr>
          <p:nvPr/>
        </p:nvCxnSpPr>
        <p:spPr>
          <a:xfrm>
            <a:off x="7411689" y="1864320"/>
            <a:ext cx="361496" cy="0"/>
          </a:xfrm>
          <a:prstGeom prst="line">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773185" y="1679654"/>
            <a:ext cx="533400" cy="369332"/>
          </a:xfrm>
          <a:prstGeom prst="rect">
            <a:avLst/>
          </a:prstGeom>
          <a:noFill/>
        </p:spPr>
        <p:txBody>
          <a:bodyPr wrap="square" lIns="91440" tIns="45720" rIns="91440" bIns="45720" rtlCol="0">
            <a:spAutoFit/>
          </a:bodyPr>
          <a:lstStyle/>
          <a:p>
            <a:r>
              <a:rPr lang="en-US" sz="1800" dirty="0" smtClean="0"/>
              <a:t>RX</a:t>
            </a:r>
            <a:endParaRPr lang="en-US" sz="1800" dirty="0"/>
          </a:p>
        </p:txBody>
      </p:sp>
      <p:sp>
        <p:nvSpPr>
          <p:cNvPr id="42" name="TextBox 41"/>
          <p:cNvSpPr txBox="1"/>
          <p:nvPr/>
        </p:nvSpPr>
        <p:spPr>
          <a:xfrm>
            <a:off x="6878289" y="1679654"/>
            <a:ext cx="533400" cy="369332"/>
          </a:xfrm>
          <a:prstGeom prst="rect">
            <a:avLst/>
          </a:prstGeom>
          <a:noFill/>
        </p:spPr>
        <p:txBody>
          <a:bodyPr wrap="square" lIns="91440" tIns="45720" rIns="91440" bIns="45720" rtlCol="0">
            <a:spAutoFit/>
          </a:bodyPr>
          <a:lstStyle/>
          <a:p>
            <a:pPr algn="r"/>
            <a:r>
              <a:rPr lang="en-US" sz="1800" dirty="0" smtClean="0"/>
              <a:t>RX</a:t>
            </a:r>
            <a:endParaRPr lang="en-US" sz="1800" dirty="0"/>
          </a:p>
        </p:txBody>
      </p:sp>
      <p:cxnSp>
        <p:nvCxnSpPr>
          <p:cNvPr id="43" name="Straight Connector 42"/>
          <p:cNvCxnSpPr>
            <a:stCxn id="45" idx="3"/>
            <a:endCxn id="44" idx="1"/>
          </p:cNvCxnSpPr>
          <p:nvPr/>
        </p:nvCxnSpPr>
        <p:spPr>
          <a:xfrm>
            <a:off x="7415227" y="2091151"/>
            <a:ext cx="361496"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776723" y="1906485"/>
            <a:ext cx="533400" cy="369332"/>
          </a:xfrm>
          <a:prstGeom prst="rect">
            <a:avLst/>
          </a:prstGeom>
          <a:noFill/>
        </p:spPr>
        <p:txBody>
          <a:bodyPr wrap="square" lIns="91440" tIns="45720" rIns="91440" bIns="45720" rtlCol="0">
            <a:spAutoFit/>
          </a:bodyPr>
          <a:lstStyle/>
          <a:p>
            <a:r>
              <a:rPr lang="en-US" sz="1800" dirty="0" smtClean="0"/>
              <a:t>TX</a:t>
            </a:r>
            <a:endParaRPr lang="en-US" sz="1800" dirty="0"/>
          </a:p>
        </p:txBody>
      </p:sp>
      <p:sp>
        <p:nvSpPr>
          <p:cNvPr id="45" name="TextBox 44"/>
          <p:cNvSpPr txBox="1"/>
          <p:nvPr/>
        </p:nvSpPr>
        <p:spPr>
          <a:xfrm>
            <a:off x="6881827" y="1906485"/>
            <a:ext cx="533400" cy="369332"/>
          </a:xfrm>
          <a:prstGeom prst="rect">
            <a:avLst/>
          </a:prstGeom>
          <a:noFill/>
        </p:spPr>
        <p:txBody>
          <a:bodyPr wrap="square" lIns="91440" tIns="45720" rIns="91440" bIns="45720" rtlCol="0">
            <a:spAutoFit/>
          </a:bodyPr>
          <a:lstStyle/>
          <a:p>
            <a:pPr algn="r"/>
            <a:r>
              <a:rPr lang="en-US" sz="1800" dirty="0" smtClean="0"/>
              <a:t>TX</a:t>
            </a:r>
            <a:endParaRPr lang="en-US" sz="1800" dirty="0"/>
          </a:p>
        </p:txBody>
      </p:sp>
      <p:cxnSp>
        <p:nvCxnSpPr>
          <p:cNvPr id="46" name="Straight Connector 45"/>
          <p:cNvCxnSpPr>
            <a:stCxn id="41" idx="3"/>
          </p:cNvCxnSpPr>
          <p:nvPr/>
        </p:nvCxnSpPr>
        <p:spPr>
          <a:xfrm>
            <a:off x="8306585" y="1864320"/>
            <a:ext cx="76726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310123" y="2080380"/>
            <a:ext cx="763727" cy="138"/>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356366" y="2012453"/>
            <a:ext cx="0" cy="2369240"/>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7" idx="1"/>
          </p:cNvCxnSpPr>
          <p:nvPr/>
        </p:nvCxnSpPr>
        <p:spPr>
          <a:xfrm>
            <a:off x="2335100" y="2012452"/>
            <a:ext cx="388652" cy="1"/>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063814" y="3305116"/>
            <a:ext cx="533400" cy="369332"/>
          </a:xfrm>
          <a:prstGeom prst="rect">
            <a:avLst/>
          </a:prstGeom>
          <a:noFill/>
        </p:spPr>
        <p:txBody>
          <a:bodyPr wrap="square" lIns="91440" tIns="45720" rIns="91440" bIns="45720" rtlCol="0">
            <a:spAutoFit/>
          </a:bodyPr>
          <a:lstStyle/>
          <a:p>
            <a:pPr algn="r"/>
            <a:r>
              <a:rPr lang="en-US" sz="1800" dirty="0" err="1" smtClean="0"/>
              <a:t>clk</a:t>
            </a:r>
            <a:endParaRPr lang="en-US" sz="1800" dirty="0"/>
          </a:p>
        </p:txBody>
      </p:sp>
      <p:sp>
        <p:nvSpPr>
          <p:cNvPr id="51" name="TextBox 50"/>
          <p:cNvSpPr txBox="1"/>
          <p:nvPr/>
        </p:nvSpPr>
        <p:spPr>
          <a:xfrm>
            <a:off x="7690983" y="3510681"/>
            <a:ext cx="909769" cy="369332"/>
          </a:xfrm>
          <a:prstGeom prst="rect">
            <a:avLst/>
          </a:prstGeom>
          <a:noFill/>
        </p:spPr>
        <p:txBody>
          <a:bodyPr wrap="square" lIns="91440" tIns="45720" rIns="91440" bIns="45720" rtlCol="0">
            <a:spAutoFit/>
          </a:bodyPr>
          <a:lstStyle/>
          <a:p>
            <a:pPr algn="r"/>
            <a:r>
              <a:rPr lang="en-US" sz="1800" dirty="0" err="1" smtClean="0"/>
              <a:t>reset_n</a:t>
            </a:r>
            <a:endParaRPr lang="en-US" sz="1800" dirty="0"/>
          </a:p>
        </p:txBody>
      </p:sp>
      <p:cxnSp>
        <p:nvCxnSpPr>
          <p:cNvPr id="52" name="Straight Connector 51"/>
          <p:cNvCxnSpPr/>
          <p:nvPr/>
        </p:nvCxnSpPr>
        <p:spPr>
          <a:xfrm>
            <a:off x="8600752" y="3485150"/>
            <a:ext cx="476636" cy="463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8600752" y="3695211"/>
            <a:ext cx="476636" cy="13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72608" y="3223540"/>
            <a:ext cx="743014" cy="523220"/>
          </a:xfrm>
          <a:prstGeom prst="rect">
            <a:avLst/>
          </a:prstGeom>
          <a:noFill/>
        </p:spPr>
        <p:txBody>
          <a:bodyPr wrap="square" lIns="91440" tIns="45720" rIns="91440" bIns="45720" rtlCol="0">
            <a:spAutoFit/>
          </a:bodyPr>
          <a:lstStyle/>
          <a:p>
            <a:pPr algn="r">
              <a:spcBef>
                <a:spcPts val="0"/>
              </a:spcBef>
            </a:pPr>
            <a:r>
              <a:rPr lang="en-US" sz="1400" dirty="0" smtClean="0"/>
              <a:t>R4</a:t>
            </a:r>
          </a:p>
          <a:p>
            <a:pPr algn="r">
              <a:spcBef>
                <a:spcPts val="0"/>
              </a:spcBef>
            </a:pPr>
            <a:r>
              <a:rPr lang="en-US" sz="1400" dirty="0"/>
              <a:t>G4</a:t>
            </a:r>
          </a:p>
        </p:txBody>
      </p:sp>
      <p:sp>
        <p:nvSpPr>
          <p:cNvPr id="55" name="TextBox 54"/>
          <p:cNvSpPr txBox="1"/>
          <p:nvPr/>
        </p:nvSpPr>
        <p:spPr>
          <a:xfrm>
            <a:off x="5798353" y="4829249"/>
            <a:ext cx="992856" cy="369332"/>
          </a:xfrm>
          <a:prstGeom prst="rect">
            <a:avLst/>
          </a:prstGeom>
          <a:noFill/>
        </p:spPr>
        <p:txBody>
          <a:bodyPr wrap="square" lIns="91440" tIns="45720" rIns="91440" bIns="45720" rtlCol="0">
            <a:spAutoFit/>
          </a:bodyPr>
          <a:lstStyle/>
          <a:p>
            <a:r>
              <a:rPr lang="en-US" sz="1800" dirty="0" smtClean="0"/>
              <a:t>ready</a:t>
            </a:r>
            <a:endParaRPr lang="en-US" sz="1800" dirty="0"/>
          </a:p>
        </p:txBody>
      </p:sp>
      <p:sp>
        <p:nvSpPr>
          <p:cNvPr id="56" name="TextBox 55"/>
          <p:cNvSpPr txBox="1"/>
          <p:nvPr/>
        </p:nvSpPr>
        <p:spPr>
          <a:xfrm>
            <a:off x="780056" y="4295337"/>
            <a:ext cx="992856" cy="369332"/>
          </a:xfrm>
          <a:prstGeom prst="rect">
            <a:avLst/>
          </a:prstGeom>
          <a:noFill/>
        </p:spPr>
        <p:txBody>
          <a:bodyPr wrap="square" lIns="91440" tIns="45720" rIns="91440" bIns="45720" rtlCol="0">
            <a:spAutoFit/>
          </a:bodyPr>
          <a:lstStyle/>
          <a:p>
            <a:pPr algn="ctr"/>
            <a:r>
              <a:rPr lang="en-US" sz="1800" dirty="0" err="1" smtClean="0"/>
              <a:t>myISR</a:t>
            </a:r>
            <a:r>
              <a:rPr lang="en-US" sz="1800" dirty="0" smtClean="0"/>
              <a:t>()</a:t>
            </a:r>
            <a:endParaRPr lang="en-US" sz="1800" dirty="0"/>
          </a:p>
        </p:txBody>
      </p:sp>
      <p:sp>
        <p:nvSpPr>
          <p:cNvPr id="57" name="TextBox 56"/>
          <p:cNvSpPr txBox="1"/>
          <p:nvPr/>
        </p:nvSpPr>
        <p:spPr>
          <a:xfrm>
            <a:off x="780056" y="4007307"/>
            <a:ext cx="992856" cy="369332"/>
          </a:xfrm>
          <a:prstGeom prst="rect">
            <a:avLst/>
          </a:prstGeom>
          <a:noFill/>
        </p:spPr>
        <p:txBody>
          <a:bodyPr wrap="square" lIns="91440" tIns="45720" rIns="91440" bIns="45720" rtlCol="0">
            <a:spAutoFit/>
          </a:bodyPr>
          <a:lstStyle/>
          <a:p>
            <a:pPr algn="ctr"/>
            <a:r>
              <a:rPr lang="en-US" sz="1800" dirty="0" smtClean="0"/>
              <a:t>main()</a:t>
            </a:r>
            <a:endParaRPr lang="en-US" sz="1800" dirty="0"/>
          </a:p>
        </p:txBody>
      </p:sp>
      <p:sp>
        <p:nvSpPr>
          <p:cNvPr id="58" name="TextBox 57"/>
          <p:cNvSpPr txBox="1"/>
          <p:nvPr/>
        </p:nvSpPr>
        <p:spPr>
          <a:xfrm>
            <a:off x="531371" y="3118212"/>
            <a:ext cx="1524000" cy="369332"/>
          </a:xfrm>
          <a:prstGeom prst="rect">
            <a:avLst/>
          </a:prstGeom>
          <a:noFill/>
        </p:spPr>
        <p:txBody>
          <a:bodyPr wrap="square" lIns="91440" tIns="45720" rIns="91440" bIns="45720" rtlCol="0">
            <a:spAutoFit/>
          </a:bodyPr>
          <a:lstStyle/>
          <a:p>
            <a:pPr algn="ctr"/>
            <a:r>
              <a:rPr lang="en-US" sz="1800" b="1" dirty="0" smtClean="0"/>
              <a:t>Lab3.c</a:t>
            </a:r>
            <a:endParaRPr lang="en-US" sz="4400" b="1" dirty="0"/>
          </a:p>
        </p:txBody>
      </p:sp>
      <p:cxnSp>
        <p:nvCxnSpPr>
          <p:cNvPr id="59" name="Straight Connector 58"/>
          <p:cNvCxnSpPr/>
          <p:nvPr/>
        </p:nvCxnSpPr>
        <p:spPr>
          <a:xfrm flipV="1">
            <a:off x="2217615" y="4381692"/>
            <a:ext cx="506137" cy="1"/>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p:cNvCxnSpPr>
          <p:nvPr/>
        </p:nvCxnSpPr>
        <p:spPr>
          <a:xfrm>
            <a:off x="2199844" y="5013915"/>
            <a:ext cx="3621682" cy="0"/>
          </a:xfrm>
          <a:prstGeom prst="line">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206988" y="4829249"/>
            <a:ext cx="992856" cy="369332"/>
          </a:xfrm>
          <a:prstGeom prst="rect">
            <a:avLst/>
          </a:prstGeom>
          <a:noFill/>
        </p:spPr>
        <p:txBody>
          <a:bodyPr wrap="square" lIns="91440" tIns="45720" rIns="91440" bIns="45720" rtlCol="0">
            <a:spAutoFit/>
          </a:bodyPr>
          <a:lstStyle/>
          <a:p>
            <a:pPr algn="r"/>
            <a:r>
              <a:rPr lang="en-US" sz="1800" dirty="0" smtClean="0"/>
              <a:t>Interrupt</a:t>
            </a:r>
            <a:endParaRPr lang="en-US" sz="1800" dirty="0"/>
          </a:p>
        </p:txBody>
      </p:sp>
      <p:sp>
        <p:nvSpPr>
          <p:cNvPr id="62" name="Rounded Rectangle 61"/>
          <p:cNvSpPr/>
          <p:nvPr/>
        </p:nvSpPr>
        <p:spPr>
          <a:xfrm>
            <a:off x="2723753" y="2919961"/>
            <a:ext cx="904766" cy="3453543"/>
          </a:xfrm>
          <a:prstGeom prst="roundRect">
            <a:avLst>
              <a:gd name="adj" fmla="val 134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63" name="TextBox 62"/>
          <p:cNvSpPr txBox="1"/>
          <p:nvPr/>
        </p:nvSpPr>
        <p:spPr>
          <a:xfrm>
            <a:off x="2727689" y="2938440"/>
            <a:ext cx="900829" cy="369332"/>
          </a:xfrm>
          <a:prstGeom prst="rect">
            <a:avLst/>
          </a:prstGeom>
          <a:noFill/>
        </p:spPr>
        <p:txBody>
          <a:bodyPr wrap="square" lIns="91440" tIns="45720" rIns="91440" bIns="45720" rtlCol="0">
            <a:spAutoFit/>
          </a:bodyPr>
          <a:lstStyle/>
          <a:p>
            <a:pPr algn="ctr"/>
            <a:r>
              <a:rPr lang="en-US" sz="1800" b="1" dirty="0" err="1" smtClean="0"/>
              <a:t>axi_lite</a:t>
            </a:r>
            <a:endParaRPr lang="en-US" sz="4400" b="1" dirty="0"/>
          </a:p>
        </p:txBody>
      </p:sp>
      <p:cxnSp>
        <p:nvCxnSpPr>
          <p:cNvPr id="64" name="Straight Connector 63"/>
          <p:cNvCxnSpPr/>
          <p:nvPr/>
        </p:nvCxnSpPr>
        <p:spPr>
          <a:xfrm>
            <a:off x="2727689" y="5013915"/>
            <a:ext cx="900830" cy="0"/>
          </a:xfrm>
          <a:prstGeom prst="line">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958158" y="5786995"/>
            <a:ext cx="1927253" cy="584775"/>
          </a:xfrm>
          <a:prstGeom prst="rect">
            <a:avLst/>
          </a:prstGeom>
          <a:noFill/>
        </p:spPr>
        <p:txBody>
          <a:bodyPr wrap="square" lIns="91440" tIns="45720" rIns="91440" bIns="45720" rtlCol="0">
            <a:spAutoFit/>
          </a:bodyPr>
          <a:lstStyle/>
          <a:p>
            <a:pPr algn="ctr">
              <a:spcBef>
                <a:spcPts val="0"/>
              </a:spcBef>
            </a:pPr>
            <a:r>
              <a:rPr lang="en-US" sz="1600" dirty="0" smtClean="0"/>
              <a:t>Signals going In/Out of </a:t>
            </a:r>
            <a:r>
              <a:rPr lang="en-US" sz="1600" dirty="0" err="1" smtClean="0"/>
              <a:t>Artix</a:t>
            </a:r>
            <a:r>
              <a:rPr lang="en-US" sz="1600" dirty="0" smtClean="0"/>
              <a:t> 7 Chip</a:t>
            </a:r>
            <a:endParaRPr lang="en-US" sz="2000" dirty="0"/>
          </a:p>
        </p:txBody>
      </p:sp>
      <p:sp>
        <p:nvSpPr>
          <p:cNvPr id="66" name="Rounded Rectangle 65"/>
          <p:cNvSpPr/>
          <p:nvPr/>
        </p:nvSpPr>
        <p:spPr>
          <a:xfrm>
            <a:off x="5810073" y="5518755"/>
            <a:ext cx="1490615" cy="371439"/>
          </a:xfrm>
          <a:prstGeom prst="roundRect">
            <a:avLst>
              <a:gd name="adj" fmla="val 318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67" name="TextBox 66"/>
          <p:cNvSpPr txBox="1"/>
          <p:nvPr/>
        </p:nvSpPr>
        <p:spPr>
          <a:xfrm>
            <a:off x="5679655" y="5518755"/>
            <a:ext cx="1732034" cy="369332"/>
          </a:xfrm>
          <a:prstGeom prst="rect">
            <a:avLst/>
          </a:prstGeom>
          <a:noFill/>
        </p:spPr>
        <p:txBody>
          <a:bodyPr wrap="square" lIns="91440" tIns="45720" rIns="91440" bIns="45720" rtlCol="0">
            <a:spAutoFit/>
          </a:bodyPr>
          <a:lstStyle/>
          <a:p>
            <a:pPr algn="ctr"/>
            <a:r>
              <a:rPr lang="en-US" sz="1800" b="1" dirty="0" smtClean="0"/>
              <a:t>Lab2_fsm.vhd</a:t>
            </a:r>
            <a:endParaRPr lang="en-US" sz="4400" b="1" dirty="0"/>
          </a:p>
        </p:txBody>
      </p:sp>
      <p:cxnSp>
        <p:nvCxnSpPr>
          <p:cNvPr id="68" name="Straight Connector 67"/>
          <p:cNvCxnSpPr/>
          <p:nvPr/>
        </p:nvCxnSpPr>
        <p:spPr>
          <a:xfrm flipV="1">
            <a:off x="6251570" y="5236681"/>
            <a:ext cx="0" cy="274949"/>
          </a:xfrm>
          <a:prstGeom prst="line">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799753" y="5236889"/>
            <a:ext cx="0" cy="274949"/>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264855" y="5183785"/>
            <a:ext cx="483143" cy="369332"/>
          </a:xfrm>
          <a:prstGeom prst="rect">
            <a:avLst/>
          </a:prstGeom>
          <a:noFill/>
        </p:spPr>
        <p:txBody>
          <a:bodyPr wrap="square" lIns="91440" tIns="45720" rIns="91440" bIns="45720" rtlCol="0">
            <a:spAutoFit/>
          </a:bodyPr>
          <a:lstStyle/>
          <a:p>
            <a:r>
              <a:rPr lang="en-US" sz="1800" dirty="0" err="1" smtClean="0"/>
              <a:t>cw</a:t>
            </a:r>
            <a:endParaRPr lang="en-US" sz="1800" dirty="0"/>
          </a:p>
        </p:txBody>
      </p:sp>
      <p:sp>
        <p:nvSpPr>
          <p:cNvPr id="71" name="TextBox 70"/>
          <p:cNvSpPr txBox="1"/>
          <p:nvPr/>
        </p:nvSpPr>
        <p:spPr>
          <a:xfrm>
            <a:off x="6813245" y="5183473"/>
            <a:ext cx="448877" cy="369332"/>
          </a:xfrm>
          <a:prstGeom prst="rect">
            <a:avLst/>
          </a:prstGeom>
          <a:noFill/>
        </p:spPr>
        <p:txBody>
          <a:bodyPr wrap="square" lIns="91440" tIns="45720" rIns="91440" bIns="45720" rtlCol="0">
            <a:spAutoFit/>
          </a:bodyPr>
          <a:lstStyle/>
          <a:p>
            <a:r>
              <a:rPr lang="en-US" sz="1800" dirty="0" err="1" smtClean="0"/>
              <a:t>sw</a:t>
            </a:r>
            <a:endParaRPr lang="en-US" sz="1800" dirty="0"/>
          </a:p>
        </p:txBody>
      </p:sp>
      <p:sp>
        <p:nvSpPr>
          <p:cNvPr id="72"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37116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UART Note</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Note:</a:t>
            </a:r>
            <a:r>
              <a:rPr lang="en-US" b="0" dirty="0"/>
              <a:t> In your program, you may want to check if the users has hit the key on the keyboard without having to </a:t>
            </a:r>
            <a:r>
              <a:rPr lang="en-US" b="0" dirty="0" smtClean="0"/>
              <a:t>actually </a:t>
            </a:r>
            <a:r>
              <a:rPr lang="en-US" b="0" dirty="0"/>
              <a:t>read the key. For these cases the following command will prove useful. Note that "</a:t>
            </a:r>
            <a:r>
              <a:rPr lang="en-US" b="0" dirty="0" err="1"/>
              <a:t>uartRecReg</a:t>
            </a:r>
            <a:r>
              <a:rPr lang="en-US" b="0" dirty="0"/>
              <a:t>" is a constant, the address of the </a:t>
            </a:r>
            <a:r>
              <a:rPr lang="en-US" b="0" dirty="0" err="1"/>
              <a:t>uart</a:t>
            </a:r>
            <a:r>
              <a:rPr lang="en-US" b="0" dirty="0"/>
              <a:t>.</a:t>
            </a:r>
            <a:r>
              <a:rPr lang="en-US" dirty="0"/>
              <a:t/>
            </a:r>
            <a:br>
              <a:rPr lang="en-US" dirty="0"/>
            </a:br>
            <a:r>
              <a:rPr lang="en-US" dirty="0" smtClean="0"/>
              <a:t>	</a:t>
            </a:r>
            <a:r>
              <a:rPr lang="en-US" dirty="0" err="1" smtClean="0"/>
              <a:t>XUartLite_IsReceiveEmpty</a:t>
            </a:r>
            <a:r>
              <a:rPr lang="en-US" dirty="0" smtClean="0"/>
              <a:t>(</a:t>
            </a:r>
            <a:r>
              <a:rPr lang="en-US" dirty="0" err="1" smtClean="0"/>
              <a:t>uartRecReg</a:t>
            </a:r>
            <a:r>
              <a:rPr lang="en-US" dirty="0"/>
              <a:t>);</a:t>
            </a:r>
            <a:endParaRPr lang="en-US" b="0"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05213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12049</TotalTime>
  <Words>902</Words>
  <Application>Microsoft Office PowerPoint</Application>
  <PresentationFormat>On-screen Show (4:3)</PresentationFormat>
  <Paragraphs>175</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1_Blank Presentation</vt:lpstr>
      <vt:lpstr>PowerPoint Presentation</vt:lpstr>
      <vt:lpstr>Lesson Outline</vt:lpstr>
      <vt:lpstr>Lab 3 – Software control of a datapath</vt:lpstr>
      <vt:lpstr>Lab 3 – Lab Overview</vt:lpstr>
      <vt:lpstr>Lab 3 – Lab Overview</vt:lpstr>
      <vt:lpstr>Lab 3 – Connections</vt:lpstr>
      <vt:lpstr>Lab 2 – Architecture</vt:lpstr>
      <vt:lpstr>Lab 3 – Architecture</vt:lpstr>
      <vt:lpstr>Lab 3 – UART Note</vt:lpstr>
      <vt:lpstr>Lab 3 – Hardware</vt:lpstr>
      <vt:lpstr>Lab 3 – Signals</vt:lpstr>
      <vt:lpstr>Lab 3 – Software</vt:lpstr>
      <vt:lpstr>Lab 3 – Requirements  Gate Check 1</vt:lpstr>
      <vt:lpstr>Lab 3 – Requirements Gate Check 2</vt:lpstr>
      <vt:lpstr>Lab 3 – Requirements Required Functionality</vt:lpstr>
      <vt:lpstr>Lab 3 – Requirements Required Functionality Cont 1</vt:lpstr>
      <vt:lpstr>Lab 3 – Requirements B-Level Functionality</vt:lpstr>
      <vt:lpstr>Lab 3 – Requirements A-Level Functionality</vt:lpstr>
      <vt:lpstr>Lab 3 – Requirements Turn In</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Dominic Theodore Celiano</cp:lastModifiedBy>
  <cp:revision>521</cp:revision>
  <cp:lastPrinted>2014-08-12T17:37:01Z</cp:lastPrinted>
  <dcterms:created xsi:type="dcterms:W3CDTF">2001-06-27T14:08:57Z</dcterms:created>
  <dcterms:modified xsi:type="dcterms:W3CDTF">2017-03-02T03:08:11Z</dcterms:modified>
</cp:coreProperties>
</file>