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87" r:id="rId2"/>
  </p:sldMasterIdLst>
  <p:notesMasterIdLst>
    <p:notesMasterId r:id="rId24"/>
  </p:notesMasterIdLst>
  <p:handoutMasterIdLst>
    <p:handoutMasterId r:id="rId25"/>
  </p:handoutMasterIdLst>
  <p:sldIdLst>
    <p:sldId id="299" r:id="rId3"/>
    <p:sldId id="300" r:id="rId4"/>
    <p:sldId id="356" r:id="rId5"/>
    <p:sldId id="358" r:id="rId6"/>
    <p:sldId id="359" r:id="rId7"/>
    <p:sldId id="360" r:id="rId8"/>
    <p:sldId id="361" r:id="rId9"/>
    <p:sldId id="362" r:id="rId10"/>
    <p:sldId id="364" r:id="rId11"/>
    <p:sldId id="376" r:id="rId12"/>
    <p:sldId id="365" r:id="rId13"/>
    <p:sldId id="366" r:id="rId14"/>
    <p:sldId id="367" r:id="rId15"/>
    <p:sldId id="368" r:id="rId16"/>
    <p:sldId id="369" r:id="rId17"/>
    <p:sldId id="370" r:id="rId18"/>
    <p:sldId id="373" r:id="rId19"/>
    <p:sldId id="374" r:id="rId20"/>
    <p:sldId id="372" r:id="rId21"/>
    <p:sldId id="375" r:id="rId22"/>
    <p:sldId id="371" r:id="rId23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-130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6" y="4410076"/>
            <a:ext cx="5121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 smtClean="0"/>
              <a:t>Write on board:</a:t>
            </a:r>
          </a:p>
          <a:p>
            <a:endParaRPr lang="en-US" dirty="0" smtClean="0"/>
          </a:p>
          <a:p>
            <a:r>
              <a:rPr lang="en-US" u="sng" dirty="0" smtClean="0"/>
              <a:t>ECE</a:t>
            </a:r>
            <a:r>
              <a:rPr lang="en-US" u="sng" baseline="0" dirty="0" smtClean="0"/>
              <a:t> 315</a:t>
            </a:r>
          </a:p>
          <a:p>
            <a:r>
              <a:rPr lang="en-US" baseline="0" dirty="0" smtClean="0"/>
              <a:t>Day 1 – Admin</a:t>
            </a:r>
          </a:p>
          <a:p>
            <a:r>
              <a:rPr lang="en-US" baseline="0" dirty="0" smtClean="0"/>
              <a:t>Section Marcher</a:t>
            </a:r>
          </a:p>
          <a:p>
            <a:r>
              <a:rPr lang="en-US" baseline="0" dirty="0" smtClean="0"/>
              <a:t>Introductions</a:t>
            </a:r>
          </a:p>
          <a:p>
            <a:r>
              <a:rPr lang="en-US" baseline="0" dirty="0" smtClean="0"/>
              <a:t>Syllabus</a:t>
            </a:r>
          </a:p>
          <a:p>
            <a:endParaRPr lang="en-US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81BCBC-E066-4910-B192-91C4189936ED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43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587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475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Line 28"/>
          <p:cNvSpPr>
            <a:spLocks noChangeShapeType="1"/>
          </p:cNvSpPr>
          <p:nvPr/>
        </p:nvSpPr>
        <p:spPr bwMode="auto">
          <a:xfrm>
            <a:off x="381000" y="12319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02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533900" y="5162550"/>
            <a:ext cx="4038600" cy="11620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Briefer’s Name</a:t>
            </a:r>
          </a:p>
          <a:p>
            <a:r>
              <a:rPr lang="en-US"/>
              <a:t>Office Symbol</a:t>
            </a:r>
          </a:p>
        </p:txBody>
      </p:sp>
      <p:sp>
        <p:nvSpPr>
          <p:cNvPr id="33805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3848100" y="2286000"/>
            <a:ext cx="4762500" cy="1905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Briefing Topic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106548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96941" y="6381750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17 March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018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83EF015-741B-43DE-8A3A-BDAB0992138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2E6BC4E5-C517-43F2-870E-64EFEEF1198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17 March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483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36700"/>
            <a:ext cx="3989388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888" y="1536700"/>
            <a:ext cx="3989387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04E23353-4FEE-4528-8A35-E06682B0B95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C7A53D6-9E1F-476B-811C-8B0D7D6C129D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17 March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554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E8D331FD-6F1F-4D9B-AF9A-483E3CAF767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620B285-4050-43FA-AADB-0920DF539A7F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17 March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242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7FF413A6-C1B6-4F62-8CFB-187CFCE2157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EA175A4-5690-4F6B-983E-B173AF56C5D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17 March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9324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4B30F739-B175-493E-BCB7-A2F184EDE3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FB5E55D-52CC-4139-85F7-657F2B75D19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17 March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94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AA4FB6B9-BF17-439A-AF11-BF4CD9B977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85EA206-6CCF-4F3A-B44D-6D7AD10113F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17 March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73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957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49A2477-CE7E-45C6-B43D-4B971EC74F5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98E6776-D5C5-46E4-88B5-BCF57C743C8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17 March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4527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567F1F5-194A-4EF4-8702-89EFF55C2E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44E03DF-8FF9-4CC1-81A9-7D65C03EA82B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17 March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7338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9275" y="76200"/>
            <a:ext cx="2032000" cy="5784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76200"/>
            <a:ext cx="5946775" cy="5784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1B54694-5A4F-4DDE-A246-90E7B842FB9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0DCB877-6D3E-4BCA-8EC7-D4670F81984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17 March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0981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76200"/>
            <a:ext cx="6781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00100" y="1536700"/>
            <a:ext cx="8131175" cy="43243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4A63687-7E6C-4DE0-9BEB-8789448141D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43D8F38-5EEC-4D31-B27F-2563D8A07911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17 March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678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158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74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717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296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254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67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497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3/17/2016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49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536700"/>
            <a:ext cx="81311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11350" y="76200"/>
            <a:ext cx="6781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422275" y="14144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0" name="Picture 41" descr="usafaseal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85763" y="0"/>
            <a:ext cx="1287462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7" name="Text Box 43"/>
          <p:cNvSpPr txBox="1">
            <a:spLocks noChangeArrowheads="1"/>
          </p:cNvSpPr>
          <p:nvPr userDrawn="1"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1600" b="1" i="1">
                <a:solidFill>
                  <a:srgbClr val="000000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>
                <a:solidFill>
                  <a:srgbClr val="000000"/>
                </a:solidFill>
                <a:latin typeface="Century Schoolbook" pitchFamily="18" charset="0"/>
              </a:rPr>
              <a:t>l</a:t>
            </a:r>
            <a:r>
              <a:rPr lang="en-US" sz="1600" b="1" i="1" dirty="0">
                <a:solidFill>
                  <a:srgbClr val="000000"/>
                </a:solidFill>
                <a:latin typeface="Century Schoolbook" pitchFamily="18" charset="0"/>
              </a:rPr>
              <a:t> e n c e</a:t>
            </a:r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>
                <a:latin typeface="Times New Roman" pitchFamily="18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49C0791-D0EA-4F3B-9503-D0DBAFE8CE0E}" type="slidenum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19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2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524000"/>
            <a:ext cx="9144000" cy="1905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ECE 383 – Embedded Computer Systems II</a:t>
            </a:r>
            <a:br>
              <a:rPr lang="en-US" sz="4000" dirty="0" smtClean="0"/>
            </a:br>
            <a:r>
              <a:rPr lang="en-US" sz="4000" dirty="0" smtClean="0"/>
              <a:t>Lecture 23 </a:t>
            </a:r>
            <a:r>
              <a:rPr lang="en-US" sz="4000" dirty="0"/>
              <a:t>- Direct Digital Synthesis</a:t>
            </a:r>
            <a:endParaRPr lang="en-US" sz="400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33750" y="3754438"/>
            <a:ext cx="5048250" cy="2187575"/>
          </a:xfrm>
        </p:spPr>
        <p:txBody>
          <a:bodyPr>
            <a:normAutofit/>
          </a:bodyPr>
          <a:lstStyle/>
          <a:p>
            <a:r>
              <a:rPr lang="en-US" dirty="0" smtClean="0"/>
              <a:t>Capt Jeffrey Falkinburg</a:t>
            </a:r>
            <a:br>
              <a:rPr lang="en-US" dirty="0" smtClean="0"/>
            </a:br>
            <a:r>
              <a:rPr lang="en-US" dirty="0" smtClean="0"/>
              <a:t>Room 2E46C</a:t>
            </a:r>
            <a:br>
              <a:rPr lang="en-US" dirty="0" smtClean="0"/>
            </a:br>
            <a:r>
              <a:rPr lang="en-US" dirty="0" smtClean="0"/>
              <a:t>333-7366</a:t>
            </a:r>
          </a:p>
        </p:txBody>
      </p:sp>
      <p:pic>
        <p:nvPicPr>
          <p:cNvPr id="4101" name="Picture 31" descr="usafaseal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0700" y="2903538"/>
            <a:ext cx="3035300" cy="318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1610251" y="500063"/>
            <a:ext cx="587269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4000" b="1" i="1" dirty="0">
                <a:solidFill>
                  <a:prstClr val="black"/>
                </a:solidFill>
                <a:latin typeface="Calibri"/>
              </a:rPr>
              <a:t>HQ U.S. Air Force Academy</a:t>
            </a: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1270000" y="6444160"/>
            <a:ext cx="655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sz="2000" b="1" i="1" dirty="0">
                <a:solidFill>
                  <a:prstClr val="black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2000" b="1" i="1" dirty="0" err="1">
                <a:solidFill>
                  <a:prstClr val="black"/>
                </a:solidFill>
                <a:latin typeface="Century Schoolbook" pitchFamily="18" charset="0"/>
              </a:rPr>
              <a:t>l</a:t>
            </a:r>
            <a:r>
              <a:rPr lang="en-US" sz="2000" b="1" i="1" dirty="0">
                <a:solidFill>
                  <a:prstClr val="black"/>
                </a:solidFill>
                <a:latin typeface="Century Schoolbook" pitchFamily="18" charset="0"/>
              </a:rPr>
              <a:t> e n c e</a:t>
            </a:r>
          </a:p>
        </p:txBody>
      </p:sp>
    </p:spTree>
    <p:extLst>
      <p:ext uri="{BB962C8B-B14F-4D97-AF65-F5344CB8AC3E}">
        <p14:creationId xmlns:p14="http://schemas.microsoft.com/office/powerpoint/2010/main" val="254530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Point Arithmetic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393452" cy="4324350"/>
          </a:xfrm>
        </p:spPr>
        <p:txBody>
          <a:bodyPr/>
          <a:lstStyle/>
          <a:p>
            <a:pPr marL="0" indent="0">
              <a:buNone/>
            </a:pPr>
            <a:endParaRPr lang="en-US" b="0" dirty="0" smtClean="0"/>
          </a:p>
          <a:p>
            <a:pPr marL="0" indent="0">
              <a:buNone/>
            </a:pPr>
            <a:r>
              <a:rPr lang="pl-PL" b="0" dirty="0" smtClean="0"/>
              <a:t>W7 </a:t>
            </a:r>
            <a:r>
              <a:rPr lang="pl-PL" b="0" dirty="0"/>
              <a:t>W6 W5 W4 W3 W2 W1 W0 . F7 F6 F5 F4 F3 F2 F1 </a:t>
            </a:r>
            <a:r>
              <a:rPr lang="en-US" b="0" dirty="0" smtClean="0"/>
              <a:t>F0</a:t>
            </a:r>
          </a:p>
          <a:p>
            <a:pPr marL="0" indent="0">
              <a:buNone/>
            </a:pPr>
            <a:endParaRPr lang="en-US" b="0" dirty="0" smtClean="0"/>
          </a:p>
          <a:p>
            <a:r>
              <a:rPr lang="en-US" b="0" dirty="0" smtClean="0"/>
              <a:t>The 8 </a:t>
            </a:r>
            <a:r>
              <a:rPr lang="en-US" b="0" dirty="0"/>
              <a:t>W-bits represent the </a:t>
            </a:r>
            <a:r>
              <a:rPr lang="en-US" b="0" u="sng" dirty="0"/>
              <a:t>whole</a:t>
            </a:r>
            <a:r>
              <a:rPr lang="en-US" b="0" dirty="0"/>
              <a:t> </a:t>
            </a:r>
            <a:r>
              <a:rPr lang="en-US" b="0" dirty="0" smtClean="0"/>
              <a:t>portion</a:t>
            </a:r>
          </a:p>
          <a:p>
            <a:r>
              <a:rPr lang="en-US" b="0" dirty="0" smtClean="0"/>
              <a:t>The </a:t>
            </a:r>
            <a:r>
              <a:rPr lang="en-US" b="0" dirty="0"/>
              <a:t>8 F-bits represent the </a:t>
            </a:r>
            <a:r>
              <a:rPr lang="en-US" b="0" u="sng" dirty="0"/>
              <a:t>fractional</a:t>
            </a:r>
            <a:r>
              <a:rPr lang="en-US" b="0" dirty="0"/>
              <a:t> </a:t>
            </a:r>
            <a:r>
              <a:rPr lang="en-US" b="0" dirty="0" smtClean="0"/>
              <a:t>portion</a:t>
            </a:r>
          </a:p>
          <a:p>
            <a:r>
              <a:rPr lang="en-US" b="0" dirty="0"/>
              <a:t>The resulting 16-bit number can be manipulated as a whole with some minor book keeping to keep track of the decimal point</a:t>
            </a:r>
            <a:r>
              <a:rPr lang="en-US" b="0" dirty="0" smtClean="0"/>
              <a:t> </a:t>
            </a:r>
          </a:p>
          <a:p>
            <a:endParaRPr lang="en-US" b="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855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Point Arithmetic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As an exercise determine the representation </a:t>
            </a:r>
            <a:r>
              <a:rPr lang="en-US" b="0" dirty="0" smtClean="0"/>
              <a:t>of: </a:t>
            </a:r>
          </a:p>
          <a:p>
            <a:pPr lvl="1"/>
            <a:r>
              <a:rPr lang="en-US" b="0" dirty="0" smtClean="0"/>
              <a:t>23.5 </a:t>
            </a:r>
            <a:r>
              <a:rPr lang="en-US" b="0" dirty="0"/>
              <a:t>and </a:t>
            </a:r>
            <a:r>
              <a:rPr lang="en-US" b="0" smtClean="0"/>
              <a:t>45.25 in Q8.8 format and then add them.</a:t>
            </a:r>
            <a:endParaRPr lang="en-US" b="0" dirty="0" smtClean="0"/>
          </a:p>
          <a:p>
            <a:pPr marL="0" indent="0">
              <a:buNone/>
            </a:pPr>
            <a:r>
              <a:rPr lang="en-US" dirty="0" smtClean="0"/>
              <a:t>	00010111 10000000 </a:t>
            </a:r>
            <a:r>
              <a:rPr lang="en-US" dirty="0"/>
              <a:t>(23.5)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+</a:t>
            </a:r>
            <a:r>
              <a:rPr lang="en-US" dirty="0"/>
              <a:t>	</a:t>
            </a:r>
            <a:r>
              <a:rPr lang="en-US" dirty="0" smtClean="0"/>
              <a:t>00101101 01000000 </a:t>
            </a:r>
            <a:r>
              <a:rPr lang="en-US" dirty="0"/>
              <a:t>(45.25)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---------------------------------------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01000100 11000000 </a:t>
            </a:r>
            <a:r>
              <a:rPr lang="en-US" dirty="0"/>
              <a:t>(68.75)</a:t>
            </a:r>
            <a:endParaRPr lang="en-US" b="0" dirty="0" smtClean="0"/>
          </a:p>
          <a:p>
            <a:endParaRPr lang="en-US" b="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679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US" cap="none" dirty="0" smtClean="0"/>
              <a:t>Fixed Point Multiplication</a:t>
            </a: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2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Point Multiplication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Assume </a:t>
            </a:r>
            <a:r>
              <a:rPr lang="en-US" b="0" dirty="0"/>
              <a:t>that 23 have a 4-bit representation where the decimal point resides in the middle of the number. </a:t>
            </a:r>
            <a:endParaRPr lang="en-US" b="0" dirty="0" smtClean="0"/>
          </a:p>
          <a:p>
            <a:r>
              <a:rPr lang="en-US" b="0" dirty="0" smtClean="0"/>
              <a:t>We </a:t>
            </a:r>
            <a:r>
              <a:rPr lang="en-US" b="0" dirty="0"/>
              <a:t>will multiply 3.25 and 1.25.</a:t>
            </a:r>
            <a:endParaRPr lang="en-US" b="0" dirty="0" smtClean="0"/>
          </a:p>
          <a:p>
            <a:pPr marL="0" indent="0">
              <a:buNone/>
            </a:pPr>
            <a:r>
              <a:rPr lang="en-US" dirty="0" smtClean="0"/>
              <a:t>	 	1111 </a:t>
            </a:r>
            <a:r>
              <a:rPr lang="en-US" dirty="0"/>
              <a:t>(3.75)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        x </a:t>
            </a:r>
            <a:r>
              <a:rPr lang="en-US" dirty="0"/>
              <a:t>0101 (1.25) </a:t>
            </a:r>
            <a:endParaRPr lang="en-US" dirty="0" smtClean="0"/>
          </a:p>
          <a:p>
            <a:pPr marL="0" indent="0">
              <a:buNone/>
            </a:pPr>
            <a:r>
              <a:rPr lang="en-US" sz="1800" dirty="0" smtClean="0"/>
              <a:t>		--------------------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1111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       0000 </a:t>
            </a:r>
          </a:p>
          <a:p>
            <a:pPr marL="0" indent="0">
              <a:buNone/>
            </a:pPr>
            <a:r>
              <a:rPr lang="en-US" dirty="0" smtClean="0"/>
              <a:t>	       1111</a:t>
            </a:r>
          </a:p>
          <a:p>
            <a:pPr marL="0" indent="0">
              <a:buNone/>
            </a:pPr>
            <a:r>
              <a:rPr lang="en-US" dirty="0" smtClean="0"/>
              <a:t>	  + </a:t>
            </a:r>
            <a:r>
              <a:rPr lang="en-US" dirty="0"/>
              <a:t>0000 </a:t>
            </a:r>
            <a:endParaRPr lang="en-US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--------------------- -----------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100.1011 </a:t>
            </a:r>
            <a:r>
              <a:rPr lang="en-US" dirty="0"/>
              <a:t>(4.6875)</a:t>
            </a:r>
            <a:endParaRPr lang="en-US" b="0" dirty="0" smtClean="0"/>
          </a:p>
          <a:p>
            <a:endParaRPr lang="en-US" b="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5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Point Multiplication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What if the multiplier is the wrong size?</a:t>
            </a:r>
          </a:p>
          <a:p>
            <a:r>
              <a:rPr lang="en-US" b="0" dirty="0"/>
              <a:t>Lets consider the multiplication of two 16-bit fixed point numbers (representing angles) WA:FA and WB:FB. </a:t>
            </a:r>
            <a:endParaRPr lang="en-US" b="0" dirty="0" smtClean="0"/>
          </a:p>
          <a:p>
            <a:r>
              <a:rPr lang="en-US" b="0" dirty="0" smtClean="0"/>
              <a:t>From </a:t>
            </a:r>
            <a:r>
              <a:rPr lang="en-US" b="0" dirty="0"/>
              <a:t>our discussion above the product requires 32-bits to represent. </a:t>
            </a:r>
            <a:endParaRPr lang="en-US" b="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6" name="Picture 2" descr="http://ece.ninja/383/lecture/img/lecture23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316" y="3780435"/>
            <a:ext cx="5081769" cy="258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5017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US" cap="none" dirty="0" smtClean="0"/>
              <a:t>Phase Increment</a:t>
            </a: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61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Increment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Lets say that you could provide a new sample from the sin table at 48kHZ (through an interrupt) to the codec. </a:t>
            </a:r>
            <a:endParaRPr lang="en-US" b="0" dirty="0" smtClean="0"/>
          </a:p>
          <a:p>
            <a:r>
              <a:rPr lang="en-US" b="0" dirty="0" smtClean="0"/>
              <a:t>If </a:t>
            </a:r>
            <a:r>
              <a:rPr lang="en-US" b="0" dirty="0"/>
              <a:t>you incremented the pointer in the sin table by 1 on every </a:t>
            </a:r>
            <a:r>
              <a:rPr lang="en-US" b="0" dirty="0" smtClean="0"/>
              <a:t>interrupt. How long to get through the table? </a:t>
            </a:r>
          </a:p>
          <a:p>
            <a:pPr marL="406400" lvl="1" indent="0">
              <a:buNone/>
            </a:pPr>
            <a:r>
              <a:rPr lang="en-US" dirty="0" smtClean="0"/>
              <a:t>64*21uS = 1.3mS </a:t>
            </a:r>
          </a:p>
          <a:p>
            <a:pPr marL="406400" lvl="1" indent="0">
              <a:buNone/>
            </a:pPr>
            <a:r>
              <a:rPr lang="en-US" dirty="0" smtClean="0"/>
              <a:t>Generating a sine wave with a frequency of about 750Hz </a:t>
            </a:r>
          </a:p>
          <a:p>
            <a:r>
              <a:rPr lang="en-US" b="0" dirty="0" smtClean="0"/>
              <a:t>If you incremented the pointer in the sin table by 2 every interrupt. How long to get through the table?</a:t>
            </a:r>
          </a:p>
          <a:p>
            <a:pPr marL="403225" lvl="1" indent="0">
              <a:buNone/>
            </a:pPr>
            <a:r>
              <a:rPr lang="en-US" dirty="0" smtClean="0"/>
              <a:t>32*21uS </a:t>
            </a:r>
            <a:r>
              <a:rPr lang="en-US" dirty="0"/>
              <a:t>= </a:t>
            </a:r>
            <a:r>
              <a:rPr lang="en-US" dirty="0" smtClean="0"/>
              <a:t>0.65mS</a:t>
            </a:r>
          </a:p>
          <a:p>
            <a:pPr marL="403225" lvl="1" indent="0">
              <a:buNone/>
            </a:pPr>
            <a:r>
              <a:rPr lang="en-US" dirty="0" smtClean="0"/>
              <a:t>Generating </a:t>
            </a:r>
            <a:r>
              <a:rPr lang="en-US" dirty="0"/>
              <a:t>one period of the sine wave </a:t>
            </a:r>
            <a:r>
              <a:rPr lang="en-US" dirty="0" smtClean="0"/>
              <a:t>for </a:t>
            </a:r>
            <a:r>
              <a:rPr lang="en-US" dirty="0"/>
              <a:t>a frequency of about 1.5kHz.</a:t>
            </a:r>
            <a:endParaRPr lang="en-US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66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Increment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Using integer values for the increment we are limited to very coarse adjustments in the frequency</a:t>
            </a:r>
            <a:r>
              <a:rPr lang="en-US" b="0" dirty="0" smtClean="0"/>
              <a:t>.</a:t>
            </a:r>
          </a:p>
          <a:p>
            <a:r>
              <a:rPr lang="en-US" b="0" dirty="0"/>
              <a:t>For example how could you use this schema to generate a sin wave with frequency of </a:t>
            </a:r>
            <a:r>
              <a:rPr lang="en-US" b="0" dirty="0" smtClean="0"/>
              <a:t>1.0kHz?</a:t>
            </a:r>
            <a:endParaRPr lang="en-US" b="0" dirty="0"/>
          </a:p>
          <a:p>
            <a:r>
              <a:rPr lang="en-US" b="0" dirty="0" smtClean="0"/>
              <a:t>Well </a:t>
            </a:r>
            <a:r>
              <a:rPr lang="en-US" b="0" dirty="0"/>
              <a:t>you would need to increment the pointer in the sin table by 1.5 every 21uS. </a:t>
            </a:r>
            <a:endParaRPr lang="en-US" b="0" dirty="0" smtClean="0"/>
          </a:p>
          <a:p>
            <a:r>
              <a:rPr lang="en-US" b="0" dirty="0"/>
              <a:t> And surprisingly, you can easily accomplish this using a fixed point representation</a:t>
            </a:r>
            <a:r>
              <a:rPr lang="en-US" b="0" dirty="0" smtClean="0"/>
              <a:t>.</a:t>
            </a:r>
          </a:p>
          <a:p>
            <a:r>
              <a:rPr lang="en-US" b="0" dirty="0" smtClean="0"/>
              <a:t>This </a:t>
            </a:r>
            <a:r>
              <a:rPr lang="en-US" b="0" dirty="0"/>
              <a:t>fractional value is called the phase increment.</a:t>
            </a:r>
            <a:endParaRPr lang="en-US" b="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318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Increment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L</a:t>
            </a:r>
            <a:r>
              <a:rPr lang="en-US" b="0" dirty="0" smtClean="0"/>
              <a:t>ets </a:t>
            </a:r>
            <a:r>
              <a:rPr lang="en-US" b="0" dirty="0"/>
              <a:t>look at how the phase increment, update rate, and size of the LUT are related to the output frequency. </a:t>
            </a:r>
            <a:endParaRPr lang="en-US" b="0" dirty="0" smtClean="0"/>
          </a:p>
          <a:p>
            <a:r>
              <a:rPr lang="en-US" dirty="0" smtClean="0"/>
              <a:t>1) Given a lookup table with 2^N values corresponding to one wavelength of a function. </a:t>
            </a:r>
          </a:p>
          <a:p>
            <a:r>
              <a:rPr lang="en-US" dirty="0" smtClean="0"/>
              <a:t>2</a:t>
            </a:r>
            <a:r>
              <a:rPr lang="en-US" dirty="0"/>
              <a:t>) Given a sampling rate or a play back rate of f </a:t>
            </a:r>
            <a:r>
              <a:rPr lang="en-US" dirty="0" smtClean="0"/>
              <a:t>updates/second</a:t>
            </a:r>
          </a:p>
          <a:p>
            <a:r>
              <a:rPr lang="en-US" dirty="0" smtClean="0"/>
              <a:t>3</a:t>
            </a:r>
            <a:r>
              <a:rPr lang="en-US" dirty="0"/>
              <a:t>) Given a phase increment x, which every 1/f is added to the index of the LUT.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</a:t>
            </a:r>
            <a:r>
              <a:rPr lang="en-US" baseline="-25000" dirty="0" smtClean="0"/>
              <a:t>s</a:t>
            </a:r>
            <a:r>
              <a:rPr lang="en-US" dirty="0" smtClean="0"/>
              <a:t> updates 	x </a:t>
            </a:r>
            <a:r>
              <a:rPr lang="en-US" dirty="0"/>
              <a:t>values </a:t>
            </a:r>
            <a:r>
              <a:rPr lang="en-US" dirty="0" smtClean="0"/>
              <a:t>	1 </a:t>
            </a:r>
            <a:r>
              <a:rPr lang="en-US" dirty="0"/>
              <a:t>cycle </a:t>
            </a:r>
            <a:r>
              <a:rPr lang="en-US" dirty="0" smtClean="0"/>
              <a:t>	   f*x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-------------- *  --------------  * -------------    	= ---- </a:t>
            </a:r>
            <a:r>
              <a:rPr lang="en-US" dirty="0" err="1" smtClean="0"/>
              <a:t>hz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 </a:t>
            </a:r>
            <a:r>
              <a:rPr lang="en-US" dirty="0"/>
              <a:t>second </a:t>
            </a:r>
            <a:r>
              <a:rPr lang="en-US" dirty="0" smtClean="0"/>
              <a:t>	update 	2^N values 	  2^N</a:t>
            </a:r>
            <a:endParaRPr lang="en-US" b="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20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US" cap="none" dirty="0" smtClean="0"/>
              <a:t>Questions</a:t>
            </a: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21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Outline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smtClean="0"/>
              <a:t>Time Logs!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Lab 3 – </a:t>
            </a:r>
            <a:r>
              <a:rPr lang="en-US" dirty="0" err="1"/>
              <a:t>O’Scope</a:t>
            </a:r>
            <a:r>
              <a:rPr lang="en-US" dirty="0"/>
              <a:t> </a:t>
            </a:r>
            <a:r>
              <a:rPr lang="en-US" dirty="0" smtClean="0"/>
              <a:t>Control Functionality Due COB Today</a:t>
            </a:r>
            <a:endParaRPr lang="en-US" dirty="0"/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Write-up Due COB LSN 24 (after Spring Break)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5 point bonus if completed by midnight 20 Mar</a:t>
            </a:r>
          </a:p>
          <a:p>
            <a:pPr lvl="2" eaLnBrk="1" hangingPunct="1">
              <a:lnSpc>
                <a:spcPct val="80000"/>
              </a:lnSpc>
            </a:pPr>
            <a:r>
              <a:rPr lang="en-US" dirty="0" smtClean="0"/>
              <a:t>Must send me </a:t>
            </a:r>
            <a:r>
              <a:rPr lang="en-US" dirty="0">
                <a:ea typeface="+mn-ea"/>
                <a:cs typeface="+mn-cs"/>
              </a:rPr>
              <a:t>an</a:t>
            </a:r>
            <a:r>
              <a:rPr lang="en-US" dirty="0" smtClean="0"/>
              <a:t> Issue Request to grade early for bonus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Project Proposals Due BOC LSN 25</a:t>
            </a:r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Direct Digital Synthesis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60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Increment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>
              <a:tabLst>
                <a:tab pos="1377950" algn="l"/>
              </a:tabLst>
            </a:pPr>
            <a:r>
              <a:rPr lang="en-US" dirty="0" smtClean="0"/>
              <a:t>Given:	F</a:t>
            </a:r>
            <a:r>
              <a:rPr lang="en-US" baseline="-25000" dirty="0" smtClean="0"/>
              <a:t>s</a:t>
            </a:r>
            <a:r>
              <a:rPr lang="en-US" dirty="0" smtClean="0"/>
              <a:t> = 48 KHz</a:t>
            </a:r>
          </a:p>
          <a:p>
            <a:pPr marL="0" indent="0">
              <a:buNone/>
              <a:tabLst>
                <a:tab pos="1377950" algn="l"/>
              </a:tabLst>
            </a:pPr>
            <a:r>
              <a:rPr lang="en-US" dirty="0" smtClean="0"/>
              <a:t> 	2</a:t>
            </a:r>
            <a:r>
              <a:rPr lang="en-US" baseline="30000" dirty="0" smtClean="0"/>
              <a:t>N</a:t>
            </a:r>
            <a:r>
              <a:rPr lang="en-US" dirty="0" smtClean="0"/>
              <a:t> = 1024</a:t>
            </a:r>
          </a:p>
          <a:p>
            <a:pPr marL="1377950" indent="-1377950">
              <a:buNone/>
              <a:tabLst>
                <a:tab pos="1377950" algn="l"/>
              </a:tabLst>
            </a:pPr>
            <a:r>
              <a:rPr lang="en-US" dirty="0" smtClean="0"/>
              <a:t>	Find x to generate 440 Hz as a 10.6 fixed </a:t>
            </a:r>
            <a:r>
              <a:rPr lang="en-US" smtClean="0"/>
              <a:t>point number?</a:t>
            </a:r>
            <a:endParaRPr lang="en-US" dirty="0" smtClean="0"/>
          </a:p>
          <a:p>
            <a:pPr marL="0" indent="0">
              <a:buNone/>
              <a:tabLst>
                <a:tab pos="1377950" algn="l"/>
              </a:tabLst>
            </a:pPr>
            <a:r>
              <a:rPr lang="en-US" dirty="0" smtClean="0"/>
              <a:t> 	</a:t>
            </a:r>
          </a:p>
          <a:p>
            <a:pPr marL="0" indent="0">
              <a:buNone/>
              <a:tabLst>
                <a:tab pos="1377950" algn="l"/>
              </a:tabLst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 smtClean="0"/>
              <a:t>	f</a:t>
            </a:r>
            <a:r>
              <a:rPr lang="en-US" baseline="-25000" dirty="0" smtClean="0"/>
              <a:t>s</a:t>
            </a:r>
            <a:r>
              <a:rPr lang="en-US" dirty="0" smtClean="0"/>
              <a:t> updates 	x values 	1 cycle 	   f*x </a:t>
            </a:r>
          </a:p>
          <a:p>
            <a:pPr marL="0" indent="0">
              <a:buNone/>
            </a:pPr>
            <a:r>
              <a:rPr lang="en-US" dirty="0" smtClean="0"/>
              <a:t>	-------------- *  --------------  * -------------    	= ---- </a:t>
            </a:r>
            <a:r>
              <a:rPr lang="en-US" dirty="0" err="1" smtClean="0"/>
              <a:t>hz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	1 second 	update 	2^N values 	  2^N</a:t>
            </a:r>
            <a:endParaRPr lang="en-US" b="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046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Assuming </a:t>
            </a:r>
            <a:r>
              <a:rPr lang="en-US" b="0" dirty="0"/>
              <a:t>an update rate of 48kHz, a LUT with 1024 entries, and a phase increment of x, expressed as a 10.6 fixed point number. Answer the following questions</a:t>
            </a:r>
            <a:r>
              <a:rPr lang="en-US" b="0" dirty="0" smtClean="0"/>
              <a:t>.</a:t>
            </a:r>
          </a:p>
          <a:p>
            <a:pPr lvl="1"/>
            <a:r>
              <a:rPr lang="en-US" sz="2400" b="0" dirty="0" smtClean="0"/>
              <a:t>What </a:t>
            </a:r>
            <a:r>
              <a:rPr lang="en-US" sz="2400" b="0" dirty="0"/>
              <a:t>is the maximum frequency we could </a:t>
            </a:r>
            <a:r>
              <a:rPr lang="en-US" sz="2400" b="0" dirty="0" smtClean="0"/>
              <a:t>generate?</a:t>
            </a:r>
          </a:p>
          <a:p>
            <a:pPr lvl="1"/>
            <a:r>
              <a:rPr lang="en-US" sz="2400" b="0" dirty="0" smtClean="0"/>
              <a:t>What </a:t>
            </a:r>
            <a:r>
              <a:rPr lang="en-US" sz="2400" b="0" dirty="0"/>
              <a:t>is the minimum frequency we can </a:t>
            </a:r>
            <a:r>
              <a:rPr lang="en-US" sz="2400" b="0" dirty="0" smtClean="0"/>
              <a:t>generate?</a:t>
            </a:r>
          </a:p>
          <a:p>
            <a:pPr lvl="1"/>
            <a:r>
              <a:rPr lang="en-US" sz="2400" b="0" dirty="0" smtClean="0"/>
              <a:t>What </a:t>
            </a:r>
            <a:r>
              <a:rPr lang="en-US" sz="2400" b="0" dirty="0"/>
              <a:t>is the smallest change in frequency we can make with the phase </a:t>
            </a:r>
            <a:r>
              <a:rPr lang="en-US" sz="2400" b="0" dirty="0" smtClean="0"/>
              <a:t>increment?</a:t>
            </a:r>
          </a:p>
          <a:p>
            <a:pPr lvl="1"/>
            <a:r>
              <a:rPr lang="en-US" sz="2400" b="0" dirty="0" smtClean="0"/>
              <a:t>What </a:t>
            </a:r>
            <a:r>
              <a:rPr lang="en-US" sz="2400" b="0" dirty="0"/>
              <a:t>phase increment generates a frequency of </a:t>
            </a:r>
            <a:r>
              <a:rPr lang="en-US" sz="2400" b="0" dirty="0" smtClean="0"/>
              <a:t>440hz?</a:t>
            </a:r>
          </a:p>
          <a:p>
            <a:pPr lvl="1"/>
            <a:r>
              <a:rPr lang="en-US" sz="2400" b="0" dirty="0" smtClean="0"/>
              <a:t>How </a:t>
            </a:r>
            <a:r>
              <a:rPr lang="en-US" sz="2400" b="0" dirty="0"/>
              <a:t>did I arrive at the format of the phase increment</a:t>
            </a:r>
            <a:r>
              <a:rPr lang="en-US" sz="2400" b="0" dirty="0" smtClean="0"/>
              <a:t>?</a:t>
            </a:r>
            <a:r>
              <a:rPr lang="en-US" b="0" dirty="0" smtClean="0"/>
              <a:t> 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44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US" cap="none" dirty="0"/>
              <a:t>Direct Digital Synthesis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01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Digital Synthesis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Direct Digital Synthesis (DDS) is a technique to create periodic waveforms with very precise frequency control using a system with a fixed clock frequency</a:t>
            </a:r>
            <a:r>
              <a:rPr lang="en-US" b="0" dirty="0" smtClean="0"/>
              <a:t>. </a:t>
            </a:r>
          </a:p>
          <a:p>
            <a:r>
              <a:rPr lang="en-US" b="0" dirty="0" smtClean="0"/>
              <a:t>The periodic function is stored in a look-up table like the following for a sin wave.</a:t>
            </a:r>
          </a:p>
          <a:p>
            <a:endParaRPr lang="en-US" b="0" dirty="0" smtClean="0"/>
          </a:p>
          <a:p>
            <a:pPr marL="0" indent="0">
              <a:buNone/>
            </a:pPr>
            <a:r>
              <a:rPr lang="sv-SE" sz="1600" dirty="0"/>
              <a:t>int8 sin[64] </a:t>
            </a:r>
            <a:r>
              <a:rPr lang="sv-SE" sz="1600" dirty="0" smtClean="0"/>
              <a:t>= {</a:t>
            </a:r>
            <a:r>
              <a:rPr lang="sv-SE" sz="1600" dirty="0"/>
              <a:t>128,141,153,165,177,189,200,210,219,227,235,241,246,250,253,255, </a:t>
            </a:r>
            <a:r>
              <a:rPr lang="sv-SE" sz="1600" dirty="0" smtClean="0"/>
              <a:t>255,254,252,248,244,238,231,223,214,205,194,183,171,159,147,134, 122,109</a:t>
            </a:r>
            <a:r>
              <a:rPr lang="sv-SE" sz="1600" dirty="0"/>
              <a:t>, 97, 85, 73, 62, 51, 42, 33, 25, 18, 12, 8, 4, 2, 1, 1, 3, 6, 10, 15, 21, 29, 37, 46, 56, 67, 79, 91,103,115,128};</a:t>
            </a:r>
            <a:endParaRPr lang="en-US" sz="1600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69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US" cap="none" dirty="0" smtClean="0"/>
              <a:t>Fixed Point</a:t>
            </a: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01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Point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Binary Coded Number: 10010</a:t>
            </a:r>
          </a:p>
          <a:p>
            <a:r>
              <a:rPr lang="en-US" b="0" dirty="0" smtClean="0"/>
              <a:t>How </a:t>
            </a:r>
            <a:r>
              <a:rPr lang="en-US" b="0" dirty="0"/>
              <a:t>do you (formally) determine what decimal value it represents</a:t>
            </a:r>
            <a:r>
              <a:rPr lang="en-US" b="0" dirty="0" smtClean="0"/>
              <a:t>?</a:t>
            </a:r>
          </a:p>
          <a:p>
            <a:r>
              <a:rPr lang="en-US" b="0" dirty="0" smtClean="0"/>
              <a:t>You need the Equation:</a:t>
            </a:r>
          </a:p>
          <a:p>
            <a:pPr lvl="1"/>
            <a:r>
              <a:rPr lang="en-US" sz="2400" b="0" dirty="0" smtClean="0"/>
              <a:t>Decimal value </a:t>
            </a:r>
            <a:r>
              <a:rPr lang="en-US" sz="2400" b="0" dirty="0"/>
              <a:t>= sum(b</a:t>
            </a:r>
            <a:r>
              <a:rPr lang="en-US" sz="2400" b="0" baseline="-25000" dirty="0"/>
              <a:t>i</a:t>
            </a:r>
            <a:r>
              <a:rPr lang="en-US" sz="2400" b="0" dirty="0"/>
              <a:t>*2</a:t>
            </a:r>
            <a:r>
              <a:rPr lang="en-US" sz="2400" b="0" baseline="30000" dirty="0"/>
              <a:t>i</a:t>
            </a:r>
            <a:r>
              <a:rPr lang="en-US" sz="2400" b="0" dirty="0" smtClean="0"/>
              <a:t>)</a:t>
            </a:r>
          </a:p>
          <a:p>
            <a:r>
              <a:rPr lang="en-US" b="0" dirty="0"/>
              <a:t>Where the sum ranges over all the bit positions i</a:t>
            </a:r>
            <a:r>
              <a:rPr lang="en-US" b="0" dirty="0" smtClean="0"/>
              <a:t>.</a:t>
            </a:r>
          </a:p>
          <a:p>
            <a:r>
              <a:rPr lang="en-US" b="0" dirty="0"/>
              <a:t>Remember that the LSB (the one closest to the decimal point) is ALWAYS index 0</a:t>
            </a:r>
            <a:r>
              <a:rPr lang="en-US" b="0" dirty="0" smtClean="0"/>
              <a:t>.</a:t>
            </a:r>
          </a:p>
          <a:p>
            <a:pPr marL="0" indent="0">
              <a:buNone/>
            </a:pPr>
            <a:r>
              <a:rPr lang="en-US" b="0" dirty="0" smtClean="0"/>
              <a:t>	1*2</a:t>
            </a:r>
            <a:r>
              <a:rPr lang="en-US" b="0" baseline="30000" dirty="0" smtClean="0"/>
              <a:t>4</a:t>
            </a:r>
            <a:r>
              <a:rPr lang="en-US" b="0" dirty="0"/>
              <a:t> + 0*2</a:t>
            </a:r>
            <a:r>
              <a:rPr lang="en-US" b="0" baseline="30000" dirty="0"/>
              <a:t>3</a:t>
            </a:r>
            <a:r>
              <a:rPr lang="en-US" b="0" dirty="0"/>
              <a:t> + 0*2</a:t>
            </a:r>
            <a:r>
              <a:rPr lang="en-US" b="0" baseline="30000" dirty="0"/>
              <a:t>2</a:t>
            </a:r>
            <a:r>
              <a:rPr lang="en-US" b="0" dirty="0"/>
              <a:t> + 1*2</a:t>
            </a:r>
            <a:r>
              <a:rPr lang="en-US" b="0" baseline="30000" dirty="0"/>
              <a:t>1</a:t>
            </a:r>
            <a:r>
              <a:rPr lang="en-US" b="0" dirty="0"/>
              <a:t> + 0*2</a:t>
            </a:r>
            <a:r>
              <a:rPr lang="en-US" b="0" baseline="30000" dirty="0"/>
              <a:t>0</a:t>
            </a:r>
            <a:r>
              <a:rPr lang="en-US" b="0" dirty="0"/>
              <a:t> = 16 + 2 = 18</a:t>
            </a:r>
            <a:endParaRPr lang="en-US" b="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414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Point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Well now generalize this idea to the right of the decimal point and take a stab at what 1.11 means? </a:t>
            </a:r>
            <a:endParaRPr lang="en-US" b="0" dirty="0" smtClean="0"/>
          </a:p>
          <a:p>
            <a:r>
              <a:rPr lang="en-US" b="0" dirty="0" smtClean="0"/>
              <a:t>Well </a:t>
            </a:r>
            <a:r>
              <a:rPr lang="en-US" b="0" dirty="0"/>
              <a:t>for this number you would have indices that are negative (to the right of the decimal point). </a:t>
            </a:r>
            <a:endParaRPr lang="en-US" b="0" dirty="0" smtClean="0"/>
          </a:p>
          <a:p>
            <a:pPr marL="0" indent="0">
              <a:buNone/>
            </a:pPr>
            <a:r>
              <a:rPr lang="en-US" b="0" dirty="0" smtClean="0"/>
              <a:t>	1*2</a:t>
            </a:r>
            <a:r>
              <a:rPr lang="en-US" b="0" baseline="30000" dirty="0" smtClean="0"/>
              <a:t>0</a:t>
            </a:r>
            <a:r>
              <a:rPr lang="en-US" b="0" dirty="0"/>
              <a:t> + 1*2</a:t>
            </a:r>
            <a:r>
              <a:rPr lang="en-US" b="0" baseline="30000" dirty="0"/>
              <a:t>-1</a:t>
            </a:r>
            <a:r>
              <a:rPr lang="en-US" b="0" dirty="0"/>
              <a:t> + 1*2</a:t>
            </a:r>
            <a:r>
              <a:rPr lang="en-US" b="0" baseline="30000" dirty="0"/>
              <a:t>-2</a:t>
            </a:r>
            <a:r>
              <a:rPr lang="en-US" b="0" dirty="0"/>
              <a:t> = 1 + 0.5 + 0.25 = 1.75</a:t>
            </a:r>
            <a:endParaRPr lang="en-US" b="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327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Point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Lets now convert 1.53125 into binary</a:t>
            </a:r>
            <a:r>
              <a:rPr lang="en-US" b="0" dirty="0" smtClean="0"/>
              <a:t>.</a:t>
            </a:r>
          </a:p>
          <a:p>
            <a:r>
              <a:rPr lang="en-US" b="0" dirty="0"/>
              <a:t>This is done by using </a:t>
            </a:r>
            <a:r>
              <a:rPr lang="en-US" b="0" dirty="0" smtClean="0"/>
              <a:t>by finding </a:t>
            </a:r>
            <a:r>
              <a:rPr lang="en-US" b="0" dirty="0"/>
              <a:t>the largest power of 2 that will fit into the number, subtracting it and then continuing the conversion with the difference. </a:t>
            </a:r>
            <a:endParaRPr lang="en-US" b="0" dirty="0" smtClean="0"/>
          </a:p>
          <a:p>
            <a:r>
              <a:rPr lang="en-US" b="0" dirty="0" smtClean="0"/>
              <a:t>This </a:t>
            </a:r>
            <a:r>
              <a:rPr lang="en-US" b="0" dirty="0"/>
              <a:t>process stops when you get down to zero. </a:t>
            </a:r>
            <a:endParaRPr lang="en-US" b="0" dirty="0" smtClean="0"/>
          </a:p>
          <a:p>
            <a:r>
              <a:rPr lang="en-US" b="0" dirty="0" smtClean="0"/>
              <a:t>To </a:t>
            </a:r>
            <a:r>
              <a:rPr lang="en-US" b="0" dirty="0"/>
              <a:t>illustrate</a:t>
            </a:r>
            <a:r>
              <a:rPr lang="en-US" b="0" dirty="0" smtClean="0"/>
              <a:t>:</a:t>
            </a:r>
          </a:p>
          <a:p>
            <a:r>
              <a:rPr lang="en-US" b="0" dirty="0"/>
              <a:t>The largest power of two that fits into 1.53125 is 2</a:t>
            </a:r>
            <a:r>
              <a:rPr lang="en-US" b="0" baseline="30000" dirty="0"/>
              <a:t>0</a:t>
            </a:r>
            <a:r>
              <a:rPr lang="en-US" b="0" dirty="0"/>
              <a:t> = 1.0</a:t>
            </a:r>
          </a:p>
          <a:p>
            <a:r>
              <a:rPr lang="en-US" b="0" dirty="0"/>
              <a:t>The largest power of two that fits into 0.53125 is 2</a:t>
            </a:r>
            <a:r>
              <a:rPr lang="en-US" b="0" baseline="30000" dirty="0"/>
              <a:t>-1</a:t>
            </a:r>
            <a:r>
              <a:rPr lang="en-US" b="0" dirty="0"/>
              <a:t> = 0.5</a:t>
            </a:r>
          </a:p>
          <a:p>
            <a:r>
              <a:rPr lang="en-US" b="0" dirty="0"/>
              <a:t>The largest power of two that fits into 0.03125 is 2</a:t>
            </a:r>
            <a:r>
              <a:rPr lang="en-US" b="0" baseline="30000" dirty="0"/>
              <a:t>-5</a:t>
            </a:r>
            <a:r>
              <a:rPr lang="en-US" b="0" dirty="0"/>
              <a:t> = </a:t>
            </a:r>
            <a:r>
              <a:rPr lang="en-US" b="0" dirty="0" smtClean="0"/>
              <a:t>0.03125</a:t>
            </a:r>
          </a:p>
          <a:p>
            <a:r>
              <a:rPr lang="en-US" b="0" dirty="0"/>
              <a:t>Thus the binary representation of 1.53125 is 1.10001 </a:t>
            </a:r>
          </a:p>
          <a:p>
            <a:endParaRPr lang="en-US" b="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982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US" cap="none" dirty="0" smtClean="0"/>
              <a:t>Fixed Point Arithmetic</a:t>
            </a: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27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12327</TotalTime>
  <Words>894</Words>
  <Application>Microsoft Office PowerPoint</Application>
  <PresentationFormat>On-screen Show (4:3)</PresentationFormat>
  <Paragraphs>141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Office Theme</vt:lpstr>
      <vt:lpstr>1_Blank Presentation</vt:lpstr>
      <vt:lpstr>ECE 383 – Embedded Computer Systems II Lecture 23 - Direct Digital Synthesis</vt:lpstr>
      <vt:lpstr>Lesson Outline</vt:lpstr>
      <vt:lpstr>Direct Digital Synthesis</vt:lpstr>
      <vt:lpstr>Direct Digital Synthesis</vt:lpstr>
      <vt:lpstr>Fixed Point</vt:lpstr>
      <vt:lpstr>Fixed Point</vt:lpstr>
      <vt:lpstr>Fixed Point</vt:lpstr>
      <vt:lpstr>Fixed Point</vt:lpstr>
      <vt:lpstr>Fixed Point Arithmetic</vt:lpstr>
      <vt:lpstr>Fixed Point Arithmetic</vt:lpstr>
      <vt:lpstr>Fixed Point Arithmetic</vt:lpstr>
      <vt:lpstr>Fixed Point Multiplication</vt:lpstr>
      <vt:lpstr>Fixed Point Multiplication</vt:lpstr>
      <vt:lpstr>Fixed Point Multiplication</vt:lpstr>
      <vt:lpstr>Phase Increment</vt:lpstr>
      <vt:lpstr>Phase Increment</vt:lpstr>
      <vt:lpstr>Phase Increment</vt:lpstr>
      <vt:lpstr>Phase Increment</vt:lpstr>
      <vt:lpstr>Questions</vt:lpstr>
      <vt:lpstr>Phase Increment</vt:lpstr>
      <vt:lpstr>Questions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Falkinburg, Jeffrey L Capt USAF USAFA USAFA/DFEC</dc:creator>
  <cp:lastModifiedBy>Capt Jeff Falkinburg</cp:lastModifiedBy>
  <cp:revision>590</cp:revision>
  <cp:lastPrinted>2014-08-12T17:37:01Z</cp:lastPrinted>
  <dcterms:created xsi:type="dcterms:W3CDTF">2001-06-27T14:08:57Z</dcterms:created>
  <dcterms:modified xsi:type="dcterms:W3CDTF">2016-03-18T00:07:40Z</dcterms:modified>
</cp:coreProperties>
</file>