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  <p:sldMasterId id="2147483687" r:id="rId2"/>
  </p:sldMasterIdLst>
  <p:notesMasterIdLst>
    <p:notesMasterId r:id="rId71"/>
  </p:notesMasterIdLst>
  <p:handoutMasterIdLst>
    <p:handoutMasterId r:id="rId72"/>
  </p:handoutMasterIdLst>
  <p:sldIdLst>
    <p:sldId id="433" r:id="rId3"/>
    <p:sldId id="300" r:id="rId4"/>
    <p:sldId id="356" r:id="rId5"/>
    <p:sldId id="358" r:id="rId6"/>
    <p:sldId id="485" r:id="rId7"/>
    <p:sldId id="401" r:id="rId8"/>
    <p:sldId id="436" r:id="rId9"/>
    <p:sldId id="402" r:id="rId10"/>
    <p:sldId id="437" r:id="rId11"/>
    <p:sldId id="438" r:id="rId12"/>
    <p:sldId id="439" r:id="rId13"/>
    <p:sldId id="440" r:id="rId14"/>
    <p:sldId id="441" r:id="rId15"/>
    <p:sldId id="442" r:id="rId16"/>
    <p:sldId id="452" r:id="rId17"/>
    <p:sldId id="488" r:id="rId18"/>
    <p:sldId id="468" r:id="rId19"/>
    <p:sldId id="475" r:id="rId20"/>
    <p:sldId id="467" r:id="rId21"/>
    <p:sldId id="469" r:id="rId22"/>
    <p:sldId id="476" r:id="rId23"/>
    <p:sldId id="470" r:id="rId24"/>
    <p:sldId id="471" r:id="rId25"/>
    <p:sldId id="454" r:id="rId26"/>
    <p:sldId id="455" r:id="rId27"/>
    <p:sldId id="456" r:id="rId28"/>
    <p:sldId id="457" r:id="rId29"/>
    <p:sldId id="473" r:id="rId30"/>
    <p:sldId id="477" r:id="rId31"/>
    <p:sldId id="446" r:id="rId32"/>
    <p:sldId id="474" r:id="rId33"/>
    <p:sldId id="453" r:id="rId34"/>
    <p:sldId id="458" r:id="rId35"/>
    <p:sldId id="459" r:id="rId36"/>
    <p:sldId id="444" r:id="rId37"/>
    <p:sldId id="445" r:id="rId38"/>
    <p:sldId id="447" r:id="rId39"/>
    <p:sldId id="451" r:id="rId40"/>
    <p:sldId id="450" r:id="rId41"/>
    <p:sldId id="460" r:id="rId42"/>
    <p:sldId id="462" r:id="rId43"/>
    <p:sldId id="464" r:id="rId44"/>
    <p:sldId id="465" r:id="rId45"/>
    <p:sldId id="411" r:id="rId46"/>
    <p:sldId id="487" r:id="rId47"/>
    <p:sldId id="483" r:id="rId48"/>
    <p:sldId id="484" r:id="rId49"/>
    <p:sldId id="482" r:id="rId50"/>
    <p:sldId id="486" r:id="rId51"/>
    <p:sldId id="391" r:id="rId52"/>
    <p:sldId id="414" r:id="rId53"/>
    <p:sldId id="392" r:id="rId54"/>
    <p:sldId id="393" r:id="rId55"/>
    <p:sldId id="394" r:id="rId56"/>
    <p:sldId id="395" r:id="rId57"/>
    <p:sldId id="396" r:id="rId58"/>
    <p:sldId id="422" r:id="rId59"/>
    <p:sldId id="423" r:id="rId60"/>
    <p:sldId id="478" r:id="rId61"/>
    <p:sldId id="479" r:id="rId62"/>
    <p:sldId id="481" r:id="rId63"/>
    <p:sldId id="480" r:id="rId64"/>
    <p:sldId id="416" r:id="rId65"/>
    <p:sldId id="397" r:id="rId66"/>
    <p:sldId id="418" r:id="rId67"/>
    <p:sldId id="417" r:id="rId68"/>
    <p:sldId id="400" r:id="rId69"/>
    <p:sldId id="412" r:id="rId70"/>
  </p:sldIdLst>
  <p:sldSz cx="9144000" cy="6858000" type="screen4x3"/>
  <p:notesSz cx="6985000" cy="9283700"/>
  <p:defaultTextStyle>
    <a:defPPr>
      <a:defRPr lang="en-US"/>
    </a:defPPr>
    <a:lvl1pPr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1pPr>
    <a:lvl2pPr marL="4572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2pPr>
    <a:lvl3pPr marL="9144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3pPr>
    <a:lvl4pPr marL="13716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4pPr>
    <a:lvl5pPr marL="18288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927" autoAdjust="0"/>
    <p:restoredTop sz="94660"/>
  </p:normalViewPr>
  <p:slideViewPr>
    <p:cSldViewPr snapToGrid="0">
      <p:cViewPr varScale="1">
        <p:scale>
          <a:sx n="70" d="100"/>
          <a:sy n="70" d="100"/>
        </p:scale>
        <p:origin x="1396" y="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-1134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76" Type="http://schemas.openxmlformats.org/officeDocument/2006/relationships/tableStyles" Target="tableStyles.xml"/><Relationship Id="rId7" Type="http://schemas.openxmlformats.org/officeDocument/2006/relationships/slide" Target="slides/slide5.xml"/><Relationship Id="rId71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slide" Target="slides/slide59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58378" y="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882015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58378" y="882015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fld id="{0FCD54C7-7181-400D-9449-EBC4D4A203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0536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58378" y="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93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157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756" y="4410076"/>
            <a:ext cx="5121488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882015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58378" y="882015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fld id="{B521704A-D1DF-485C-B173-B5BBD5DDB5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35578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2/23/2018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8437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2/23/2018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4587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2/23/2018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44757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4"/>
          <p:cNvSpPr>
            <a:spLocks noChangeShapeType="1"/>
          </p:cNvSpPr>
          <p:nvPr/>
        </p:nvSpPr>
        <p:spPr bwMode="auto">
          <a:xfrm>
            <a:off x="381000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Line 28"/>
          <p:cNvSpPr>
            <a:spLocks noChangeShapeType="1"/>
          </p:cNvSpPr>
          <p:nvPr/>
        </p:nvSpPr>
        <p:spPr bwMode="auto">
          <a:xfrm>
            <a:off x="381000" y="12319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802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4533900" y="5162550"/>
            <a:ext cx="4038600" cy="116205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en-US"/>
              <a:t>Briefer’s Name</a:t>
            </a:r>
          </a:p>
          <a:p>
            <a:r>
              <a:rPr lang="en-US"/>
              <a:t>Office Symbol</a:t>
            </a:r>
          </a:p>
        </p:txBody>
      </p:sp>
      <p:sp>
        <p:nvSpPr>
          <p:cNvPr id="33805" name="Rectangle 13"/>
          <p:cNvSpPr>
            <a:spLocks noGrp="1" noChangeArrowheads="1"/>
          </p:cNvSpPr>
          <p:nvPr>
            <p:ph type="ctrTitle"/>
          </p:nvPr>
        </p:nvSpPr>
        <p:spPr>
          <a:xfrm>
            <a:off x="3848100" y="2286000"/>
            <a:ext cx="4762500" cy="1905000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/>
              <a:t>Briefing Topic 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31065482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896941" y="6381750"/>
            <a:ext cx="2133600" cy="47625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D957A480-45FD-4E4A-ABAC-1E7EB071E91C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23 February 2018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20180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683EF015-741B-43DE-8A3A-BDAB0992138F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2E6BC4E5-C517-43F2-870E-64EFEEF1198A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23 February 2018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14831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0100" y="1536700"/>
            <a:ext cx="3989388" cy="43243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1888" y="1536700"/>
            <a:ext cx="3989387" cy="43243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04E23353-4FEE-4528-8A35-E06682B0B952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3C7A53D6-9E1F-476B-811C-8B0D7D6C129D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23 February 2018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85542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E8D331FD-6F1F-4D9B-AF9A-483E3CAF767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7620B285-4050-43FA-AADB-0920DF539A7F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23 February 2018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42420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7FF413A6-C1B6-4F62-8CFB-187CFCE2157E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0EA175A4-5690-4F6B-983E-B173AF56C5D4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23 February 2018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193248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4B30F739-B175-493E-BCB7-A2F184EDE3C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6FB5E55D-52CC-4139-85F7-657F2B75D194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23 February 2018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8949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AA4FB6B9-BF17-439A-AF11-BF4CD9B977C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085EA206-6CCF-4F3A-B44D-6D7AD10113F2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23 February 2018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7730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2/23/2018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79571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549A2477-CE7E-45C6-B43D-4B971EC74F5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F98E6776-D5C5-46E4-88B5-BCF57C743C82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23 February 2018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24527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C567F1F5-194A-4EF4-8702-89EFF55C2EA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144E03DF-8FF9-4CC1-81A9-7D65C03EA82B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23 February 2018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573381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9275" y="76200"/>
            <a:ext cx="2032000" cy="5784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76200"/>
            <a:ext cx="5946775" cy="5784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51B54694-5A4F-4DDE-A246-90E7B842FB9E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60DCB877-6D3E-4BCA-8EC7-D4670F81984A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23 February 2018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209819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1350" y="76200"/>
            <a:ext cx="6781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800100" y="1536700"/>
            <a:ext cx="8131175" cy="432435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C4A63687-7E6C-4DE0-9BEB-8789448141D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E43D8F38-5EEC-4D31-B27F-2563D8A07911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23 February 2018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7678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2/23/2018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158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2/23/2018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4749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2/23/2018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5717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2/23/2018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0296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2/23/2018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5254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2/23/2018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0674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2/23/2018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3497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F3BB1F19-4BA3-4ED5-9FA4-8D8D35FFE7BA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2/23/2018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4D8D7F36-4D84-4D9B-8FFC-A04433F045BE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0499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00100" y="1536700"/>
            <a:ext cx="8131175" cy="432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11350" y="76200"/>
            <a:ext cx="6781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9" name="Line 15"/>
          <p:cNvSpPr>
            <a:spLocks noChangeShapeType="1"/>
          </p:cNvSpPr>
          <p:nvPr/>
        </p:nvSpPr>
        <p:spPr bwMode="auto">
          <a:xfrm>
            <a:off x="381000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1" name="Line 17"/>
          <p:cNvSpPr>
            <a:spLocks noChangeShapeType="1"/>
          </p:cNvSpPr>
          <p:nvPr/>
        </p:nvSpPr>
        <p:spPr bwMode="auto">
          <a:xfrm>
            <a:off x="422275" y="1414463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7" name="Text Box 43"/>
          <p:cNvSpPr txBox="1">
            <a:spLocks noChangeArrowheads="1"/>
          </p:cNvSpPr>
          <p:nvPr userDrawn="1"/>
        </p:nvSpPr>
        <p:spPr bwMode="auto">
          <a:xfrm>
            <a:off x="1295400" y="6491288"/>
            <a:ext cx="6553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1600" b="1" i="1">
                <a:solidFill>
                  <a:srgbClr val="000000"/>
                </a:solidFill>
                <a:latin typeface="Century Schoolbook" pitchFamily="18" charset="0"/>
              </a:rPr>
              <a:t>I n t e g r i t y  -  S e r v i c e  -  E x c e l </a:t>
            </a:r>
            <a:r>
              <a:rPr lang="en-US" sz="1600" b="1" i="1" dirty="0" err="1">
                <a:solidFill>
                  <a:srgbClr val="000000"/>
                </a:solidFill>
                <a:latin typeface="Century Schoolbook" pitchFamily="18" charset="0"/>
              </a:rPr>
              <a:t>l</a:t>
            </a:r>
            <a:r>
              <a:rPr lang="en-US" sz="1600" b="1" i="1" dirty="0">
                <a:solidFill>
                  <a:srgbClr val="000000"/>
                </a:solidFill>
                <a:latin typeface="Century Schoolbook" pitchFamily="18" charset="0"/>
              </a:rPr>
              <a:t> e n c e</a:t>
            </a:r>
          </a:p>
        </p:txBody>
      </p:sp>
      <p:sp>
        <p:nvSpPr>
          <p:cNvPr id="1068" name="Rectangle 4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10388" y="6253163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mtClean="0">
                <a:latin typeface="Times New Roman" pitchFamily="18" charset="0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F49C0791-D0EA-4F3B-9503-D0DBAFE8CE0E}" type="slidenum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800">
              <a:solidFill>
                <a:srgbClr val="000000"/>
              </a:solidFill>
            </a:endParaRPr>
          </a:p>
        </p:txBody>
      </p:sp>
      <p:pic>
        <p:nvPicPr>
          <p:cNvPr id="9" name="Picture 2" descr="C:\Users\Ashley.Murphy\Desktop\USAFA%20Logo%20v%203%20line%20CMYK.pn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601" y="76202"/>
            <a:ext cx="1065031" cy="1213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0196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iming>
    <p:tnLst>
      <p:par>
        <p:cTn id="1" dur="indefinite" restart="never" nodeType="tmRoot"/>
      </p:par>
    </p:tnLst>
  </p:timing>
  <p:hf hdr="0" ftr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5pPr>
      <a:lvl6pPr marL="457200"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6pPr>
      <a:lvl7pPr marL="914400"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7pPr>
      <a:lvl8pPr marL="1371600"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8pPr>
      <a:lvl9pPr marL="1828800"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9pPr>
    </p:titleStyle>
    <p:bodyStyle>
      <a:lvl1pPr marL="285750" indent="-285750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688975" indent="-282575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200" b="1">
          <a:solidFill>
            <a:schemeClr val="tx1"/>
          </a:solidFill>
          <a:latin typeface="+mn-lt"/>
        </a:defRPr>
      </a:lvl2pPr>
      <a:lvl3pPr marL="1027113" indent="-223838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400" b="1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7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3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3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reference.digilentinc.com/learn/programmable-logic/tutorials/nexys-video-getting-started-with-microblaze/start" TargetMode="Externa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reference.digilentinc.com/learn/programmable-logic/tutorials/zedboard-creating-custom-ip-cores/start" TargetMode="Externa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4"/>
          <p:cNvSpPr>
            <a:spLocks noChangeShapeType="1"/>
          </p:cNvSpPr>
          <p:nvPr/>
        </p:nvSpPr>
        <p:spPr bwMode="auto">
          <a:xfrm>
            <a:off x="381000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lIns="91440" tIns="45720" rIns="91440" bIns="45720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" name="Rectangle 13"/>
          <p:cNvSpPr txBox="1">
            <a:spLocks noChangeArrowheads="1"/>
          </p:cNvSpPr>
          <p:nvPr/>
        </p:nvSpPr>
        <p:spPr bwMode="auto">
          <a:xfrm>
            <a:off x="3070748" y="1774211"/>
            <a:ext cx="5581888" cy="28540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C2D8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9pPr>
          </a:lstStyle>
          <a:p>
            <a:pPr algn="ctr"/>
            <a:r>
              <a:rPr lang="en-US" sz="4000" kern="0" dirty="0">
                <a:effectLst/>
                <a:latin typeface="Trebuchet MS" panose="020B0603020202020204" pitchFamily="34" charset="0"/>
              </a:rPr>
              <a:t>ECE 383 – Embedded Computer Systems II</a:t>
            </a:r>
            <a:br>
              <a:rPr lang="en-US" sz="4000" kern="0" dirty="0">
                <a:effectLst/>
                <a:latin typeface="Trebuchet MS" panose="020B0603020202020204" pitchFamily="34" charset="0"/>
              </a:rPr>
            </a:br>
            <a:r>
              <a:rPr lang="en-US" sz="3600" kern="0" dirty="0">
                <a:effectLst/>
                <a:latin typeface="Trebuchet MS" panose="020B0603020202020204" pitchFamily="34" charset="0"/>
              </a:rPr>
              <a:t>Lecture </a:t>
            </a:r>
            <a:r>
              <a:rPr lang="en-US" sz="3600" kern="0" dirty="0" smtClean="0">
                <a:effectLst/>
                <a:latin typeface="Trebuchet MS" panose="020B0603020202020204" pitchFamily="34" charset="0"/>
              </a:rPr>
              <a:t>18 – Soft Core (</a:t>
            </a:r>
            <a:r>
              <a:rPr lang="en-US" sz="3600" kern="0" dirty="0" err="1" smtClean="0">
                <a:effectLst/>
                <a:latin typeface="Trebuchet MS" panose="020B0603020202020204" pitchFamily="34" charset="0"/>
              </a:rPr>
              <a:t>MicroBlaze</a:t>
            </a:r>
            <a:r>
              <a:rPr lang="en-US" sz="3600" kern="0" dirty="0" smtClean="0">
                <a:effectLst/>
                <a:latin typeface="Trebuchet MS" panose="020B0603020202020204" pitchFamily="34" charset="0"/>
              </a:rPr>
              <a:t>) + Custom IP</a:t>
            </a:r>
            <a:endParaRPr lang="en-US" sz="3600" kern="0" dirty="0">
              <a:effectLst/>
              <a:latin typeface="Trebuchet MS" panose="020B0603020202020204" pitchFamily="34" charset="0"/>
            </a:endParaRPr>
          </a:p>
        </p:txBody>
      </p:sp>
      <p:sp>
        <p:nvSpPr>
          <p:cNvPr id="6" name="Slide Number Placeholder 21"/>
          <p:cNvSpPr txBox="1">
            <a:spLocks/>
          </p:cNvSpPr>
          <p:nvPr/>
        </p:nvSpPr>
        <p:spPr>
          <a:xfrm>
            <a:off x="8551335" y="6521450"/>
            <a:ext cx="592667" cy="336550"/>
          </a:xfrm>
          <a:prstGeom prst="rect">
            <a:avLst/>
          </a:prstGeom>
        </p:spPr>
        <p:txBody>
          <a:bodyPr lIns="91440" tIns="45720" rIns="91440" bIns="4572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D7580031-58D8-4E1D-BF97-18519902E6F9}" type="slidenum">
              <a:rPr lang="en-US" smtClean="0">
                <a:solidFill>
                  <a:srgbClr val="000000"/>
                </a:solidFill>
                <a:latin typeface="Trebuchet MS" panose="020B0603020202020204" pitchFamily="34" charset="0"/>
              </a:rPr>
              <a:pPr algn="ctr">
                <a:defRPr/>
              </a:pPr>
              <a:t>1</a:t>
            </a:fld>
            <a:endParaRPr lang="en-US" dirty="0">
              <a:solidFill>
                <a:srgbClr val="000000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Line 14"/>
          <p:cNvSpPr>
            <a:spLocks noChangeShapeType="1"/>
          </p:cNvSpPr>
          <p:nvPr/>
        </p:nvSpPr>
        <p:spPr bwMode="auto">
          <a:xfrm>
            <a:off x="382200" y="6316000"/>
            <a:ext cx="8382000" cy="0"/>
          </a:xfrm>
          <a:prstGeom prst="line">
            <a:avLst/>
          </a:prstGeom>
          <a:noFill/>
          <a:ln w="57150">
            <a:solidFill>
              <a:schemeClr val="bg1">
                <a:lumMod val="65000"/>
              </a:schemeClr>
            </a:solidFill>
            <a:round/>
            <a:headEnd/>
            <a:tailEnd/>
          </a:ln>
          <a:effectLst/>
        </p:spPr>
        <p:txBody>
          <a:bodyPr wrap="none" lIns="91440" tIns="45720" rIns="91440" bIns="45720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" name="Line 14"/>
          <p:cNvSpPr>
            <a:spLocks noChangeShapeType="1"/>
          </p:cNvSpPr>
          <p:nvPr/>
        </p:nvSpPr>
        <p:spPr bwMode="auto">
          <a:xfrm>
            <a:off x="382200" y="1567588"/>
            <a:ext cx="8382000" cy="0"/>
          </a:xfrm>
          <a:prstGeom prst="line">
            <a:avLst/>
          </a:prstGeom>
          <a:noFill/>
          <a:ln w="57150">
            <a:solidFill>
              <a:schemeClr val="bg1">
                <a:lumMod val="65000"/>
              </a:schemeClr>
            </a:solidFill>
            <a:round/>
            <a:headEnd/>
            <a:tailEnd/>
          </a:ln>
          <a:effectLst/>
        </p:spPr>
        <p:txBody>
          <a:bodyPr wrap="none" lIns="91440" tIns="45720" rIns="91440" bIns="45720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pic>
        <p:nvPicPr>
          <p:cNvPr id="1026" name="Picture 2" descr="https://sharepoint.usafa.edu/hq/CM/Shared%20Documents/Logo/USAFA%20Logo%20v%203%20line%20CMYK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812" y="2281517"/>
            <a:ext cx="2973096" cy="3389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0621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Xilinx </a:t>
            </a:r>
            <a:r>
              <a:rPr lang="en-US" dirty="0" err="1"/>
              <a:t>Vivado</a:t>
            </a:r>
            <a:r>
              <a:rPr lang="en-US" dirty="0"/>
              <a:t> – </a:t>
            </a:r>
            <a:r>
              <a:rPr lang="en-US" dirty="0" smtClean="0"/>
              <a:t>Create and Package Custom IP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dirty="0"/>
              <a:t>2. Create your custom IP </a:t>
            </a:r>
            <a:r>
              <a:rPr lang="en-US" dirty="0" smtClean="0"/>
              <a:t>project</a:t>
            </a:r>
          </a:p>
          <a:p>
            <a:pPr lvl="1"/>
            <a:r>
              <a:rPr lang="en-US" b="0" dirty="0"/>
              <a:t>2.1) Select </a:t>
            </a:r>
            <a:r>
              <a:rPr lang="en-US" dirty="0"/>
              <a:t>Create a new AXI4 peripheral</a:t>
            </a:r>
            <a:r>
              <a:rPr lang="en-US" b="0" dirty="0"/>
              <a:t> and click </a:t>
            </a:r>
            <a:r>
              <a:rPr lang="en-US" dirty="0"/>
              <a:t>Next</a:t>
            </a:r>
            <a:endParaRPr lang="en-US" b="0" dirty="0" smtClean="0"/>
          </a:p>
          <a:p>
            <a:endParaRPr lang="en-US" b="0" dirty="0" smtClean="0"/>
          </a:p>
          <a:p>
            <a:endParaRPr lang="en-US" b="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964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10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3074" name="Picture 2" descr="https://reference.digilentinc.com/_media/zybo/zybo/image_10.png?w=600&amp;tok=d2f50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0" y="2486025"/>
            <a:ext cx="5715000" cy="437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7165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Xilinx </a:t>
            </a:r>
            <a:r>
              <a:rPr lang="en-US" dirty="0" err="1"/>
              <a:t>Vivado</a:t>
            </a:r>
            <a:r>
              <a:rPr lang="en-US" dirty="0"/>
              <a:t> – </a:t>
            </a:r>
            <a:r>
              <a:rPr lang="en-US" dirty="0" smtClean="0"/>
              <a:t>Create and Package Custom IP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pPr lvl="1"/>
            <a:r>
              <a:rPr lang="en-US" b="0" dirty="0" smtClean="0"/>
              <a:t>2.2</a:t>
            </a:r>
            <a:r>
              <a:rPr lang="en-US" b="0" dirty="0"/>
              <a:t>) Input “</a:t>
            </a:r>
            <a:r>
              <a:rPr lang="en-US" b="0" dirty="0" err="1" smtClean="0"/>
              <a:t>My_Counter_IP</a:t>
            </a:r>
            <a:r>
              <a:rPr lang="en-US" b="0" dirty="0" smtClean="0"/>
              <a:t>” </a:t>
            </a:r>
            <a:r>
              <a:rPr lang="en-US" b="0" dirty="0"/>
              <a:t>in the name field and click </a:t>
            </a:r>
            <a:r>
              <a:rPr lang="en-US" dirty="0"/>
              <a:t>Next</a:t>
            </a:r>
            <a:br>
              <a:rPr lang="en-US" dirty="0"/>
            </a:br>
            <a:endParaRPr lang="en-US" b="0" dirty="0" smtClean="0"/>
          </a:p>
          <a:p>
            <a:endParaRPr lang="en-US" b="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964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11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3354" y="2260082"/>
            <a:ext cx="5977293" cy="45979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1408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Xilinx </a:t>
            </a:r>
            <a:r>
              <a:rPr lang="en-US" dirty="0" err="1"/>
              <a:t>Vivado</a:t>
            </a:r>
            <a:r>
              <a:rPr lang="en-US" dirty="0"/>
              <a:t> – </a:t>
            </a:r>
            <a:r>
              <a:rPr lang="en-US" dirty="0" smtClean="0"/>
              <a:t>Create and Package Custom IP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pPr lvl="1"/>
            <a:r>
              <a:rPr lang="en-US" b="0" dirty="0"/>
              <a:t>2.3) </a:t>
            </a:r>
            <a:r>
              <a:rPr lang="en-US" b="0" dirty="0" smtClean="0"/>
              <a:t>Change the number of Registers to 32 on </a:t>
            </a:r>
            <a:r>
              <a:rPr lang="en-US" b="0" dirty="0"/>
              <a:t>the AXI </a:t>
            </a:r>
            <a:r>
              <a:rPr lang="en-US" b="0" dirty="0" smtClean="0"/>
              <a:t>interface and </a:t>
            </a:r>
            <a:r>
              <a:rPr lang="en-US" b="0" dirty="0"/>
              <a:t>click </a:t>
            </a:r>
            <a:r>
              <a:rPr lang="en-US" dirty="0"/>
              <a:t>Next</a:t>
            </a:r>
            <a:br>
              <a:rPr lang="en-US" dirty="0"/>
            </a:br>
            <a:endParaRPr lang="en-US" b="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964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12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8120" y="2234434"/>
            <a:ext cx="6027760" cy="46235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Oval 7"/>
          <p:cNvSpPr/>
          <p:nvPr/>
        </p:nvSpPr>
        <p:spPr bwMode="auto">
          <a:xfrm>
            <a:off x="4572000" y="4128993"/>
            <a:ext cx="2442949" cy="386658"/>
          </a:xfrm>
          <a:prstGeom prst="ellipse">
            <a:avLst/>
          </a:prstGeom>
          <a:noFill/>
          <a:ln w="2540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4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0510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Xilinx </a:t>
            </a:r>
            <a:r>
              <a:rPr lang="en-US" dirty="0" err="1"/>
              <a:t>Vivado</a:t>
            </a:r>
            <a:r>
              <a:rPr lang="en-US" dirty="0"/>
              <a:t> – </a:t>
            </a:r>
            <a:r>
              <a:rPr lang="en-US" dirty="0" smtClean="0"/>
              <a:t>Create and Package Custom IP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pPr lvl="1"/>
            <a:r>
              <a:rPr lang="en-US" b="0" dirty="0"/>
              <a:t>2.4) Select </a:t>
            </a:r>
            <a:r>
              <a:rPr lang="en-US" dirty="0"/>
              <a:t>Edit IP</a:t>
            </a:r>
            <a:r>
              <a:rPr lang="en-US" b="0" dirty="0"/>
              <a:t> and click </a:t>
            </a:r>
            <a:r>
              <a:rPr lang="en-US" dirty="0"/>
              <a:t>Finish</a:t>
            </a:r>
            <a:br>
              <a:rPr lang="en-US" dirty="0"/>
            </a:br>
            <a:endParaRPr lang="en-US" b="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964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13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8194" name="Picture 2" descr="https://reference.digilentinc.com/_media/zybo/zybo/image_13.png?w=600&amp;tok=d5a7a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0" y="2067067"/>
            <a:ext cx="5715000" cy="437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5196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Xilinx </a:t>
            </a:r>
            <a:r>
              <a:rPr lang="en-US" dirty="0" err="1"/>
              <a:t>Vivado</a:t>
            </a:r>
            <a:r>
              <a:rPr lang="en-US" dirty="0"/>
              <a:t> – </a:t>
            </a:r>
            <a:r>
              <a:rPr lang="en-US" dirty="0" smtClean="0"/>
              <a:t>Create and Package Custom IP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dirty="0"/>
              <a:t>3. Designing the IP </a:t>
            </a:r>
            <a:r>
              <a:rPr lang="en-US" dirty="0" smtClean="0"/>
              <a:t>core</a:t>
            </a:r>
          </a:p>
          <a:p>
            <a:pPr lvl="1"/>
            <a:r>
              <a:rPr lang="en-US" b="0" dirty="0"/>
              <a:t>3.1) A new instance of </a:t>
            </a:r>
            <a:r>
              <a:rPr lang="en-US" b="0" dirty="0" err="1"/>
              <a:t>Vivado</a:t>
            </a:r>
            <a:r>
              <a:rPr lang="en-US" b="0" dirty="0"/>
              <a:t> will open up for the new IP core. Expand the top level file </a:t>
            </a:r>
            <a:r>
              <a:rPr lang="en-US" dirty="0" smtClean="0"/>
              <a:t>My_Counter_IP_v1_0</a:t>
            </a:r>
            <a:r>
              <a:rPr lang="en-US" b="0" dirty="0"/>
              <a:t>. </a:t>
            </a:r>
            <a:r>
              <a:rPr lang="en-US" b="0" dirty="0" smtClean="0"/>
              <a:t>Then </a:t>
            </a:r>
            <a:r>
              <a:rPr lang="en-US" b="0" dirty="0"/>
              <a:t>double-click on </a:t>
            </a:r>
            <a:r>
              <a:rPr lang="en-US" dirty="0" smtClean="0"/>
              <a:t>My_Counter_IP_v1_0_S00_AXI</a:t>
            </a:r>
            <a:r>
              <a:rPr lang="en-US" b="0" dirty="0"/>
              <a:t> to open it in the editor</a:t>
            </a:r>
            <a:r>
              <a:rPr lang="en-US" b="0" dirty="0" smtClean="0"/>
              <a:t>.</a:t>
            </a:r>
            <a:endParaRPr lang="en-US" b="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964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14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7169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6388" y="3725839"/>
            <a:ext cx="5211224" cy="2689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53911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Xilinx </a:t>
            </a:r>
            <a:r>
              <a:rPr lang="en-US" dirty="0" err="1"/>
              <a:t>Vivado</a:t>
            </a:r>
            <a:r>
              <a:rPr lang="en-US" dirty="0"/>
              <a:t> – </a:t>
            </a:r>
            <a:r>
              <a:rPr lang="en-US" dirty="0" smtClean="0"/>
              <a:t>Create and Package Custom IP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462252" cy="4324350"/>
          </a:xfrm>
        </p:spPr>
        <p:txBody>
          <a:bodyPr/>
          <a:lstStyle/>
          <a:p>
            <a:r>
              <a:rPr lang="en-US" dirty="0"/>
              <a:t>4. </a:t>
            </a:r>
            <a:r>
              <a:rPr lang="en-US" dirty="0" smtClean="0"/>
              <a:t>Add </a:t>
            </a:r>
            <a:r>
              <a:rPr lang="en-US" dirty="0" smtClean="0"/>
              <a:t>the </a:t>
            </a:r>
            <a:r>
              <a:rPr lang="en-US" dirty="0" err="1" smtClean="0"/>
              <a:t>Lec</a:t>
            </a:r>
            <a:r>
              <a:rPr lang="en-US" dirty="0" smtClean="0"/>
              <a:t> 10 Counter to </a:t>
            </a:r>
            <a:r>
              <a:rPr lang="en-US" dirty="0" smtClean="0"/>
              <a:t>th</a:t>
            </a:r>
            <a:r>
              <a:rPr lang="en-US" dirty="0" smtClean="0"/>
              <a:t>e </a:t>
            </a:r>
            <a:r>
              <a:rPr lang="en-US" dirty="0" smtClean="0"/>
              <a:t>My_Counter_IP_v1_0</a:t>
            </a:r>
          </a:p>
          <a:p>
            <a:pPr lvl="1"/>
            <a:r>
              <a:rPr lang="en-US" b="0" dirty="0" smtClean="0"/>
              <a:t>by</a:t>
            </a:r>
            <a:r>
              <a:rPr lang="en-US" dirty="0" smtClean="0"/>
              <a:t> “Add Sources”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smtClean="0"/>
              <a:t>lec18.vhd </a:t>
            </a:r>
            <a:r>
              <a:rPr lang="en-US" dirty="0" smtClean="0"/>
              <a:t>file</a:t>
            </a:r>
          </a:p>
          <a:p>
            <a:pPr lvl="1"/>
            <a:r>
              <a:rPr lang="en-US" b="0" dirty="0" smtClean="0"/>
              <a:t>Your counter will not yet be connected to the top level design</a:t>
            </a:r>
          </a:p>
          <a:p>
            <a:pPr lvl="1"/>
            <a:endParaRPr lang="en-US" b="0" dirty="0" smtClean="0"/>
          </a:p>
          <a:p>
            <a:pPr marL="406400" lvl="1" indent="0">
              <a:buNone/>
            </a:pPr>
            <a:r>
              <a:rPr lang="en-US" b="0" dirty="0"/>
              <a:t/>
            </a:r>
            <a:br>
              <a:rPr lang="en-US" b="0" dirty="0"/>
            </a:br>
            <a:endParaRPr lang="en-US" b="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964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15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24577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7963" y="3557232"/>
            <a:ext cx="5066438" cy="2393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99173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Xilinx </a:t>
            </a:r>
            <a:r>
              <a:rPr lang="en-US" dirty="0" err="1"/>
              <a:t>Vivado</a:t>
            </a:r>
            <a:r>
              <a:rPr lang="en-US" dirty="0"/>
              <a:t> – </a:t>
            </a:r>
            <a:r>
              <a:rPr lang="en-US" dirty="0" smtClean="0"/>
              <a:t>Create and Package Custom IP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562264" cy="4324350"/>
          </a:xfrm>
        </p:spPr>
        <p:txBody>
          <a:bodyPr/>
          <a:lstStyle/>
          <a:p>
            <a:r>
              <a:rPr lang="en-US" dirty="0" smtClean="0"/>
              <a:t>4. </a:t>
            </a:r>
            <a:r>
              <a:rPr lang="en-US" b="0" dirty="0"/>
              <a:t>The </a:t>
            </a:r>
            <a:r>
              <a:rPr lang="en-US" dirty="0"/>
              <a:t>lec18.vhd </a:t>
            </a:r>
            <a:r>
              <a:rPr lang="en-US" dirty="0" smtClean="0"/>
              <a:t>file </a:t>
            </a:r>
            <a:r>
              <a:rPr lang="en-US" b="0" dirty="0" smtClean="0"/>
              <a:t>does not need to be modified</a:t>
            </a:r>
            <a:endParaRPr lang="en-US" b="0" dirty="0"/>
          </a:p>
          <a:p>
            <a:r>
              <a:rPr lang="en-US" dirty="0" smtClean="0"/>
              <a:t>5. </a:t>
            </a:r>
            <a:r>
              <a:rPr lang="en-US" b="0" dirty="0" smtClean="0"/>
              <a:t>The</a:t>
            </a:r>
            <a:r>
              <a:rPr lang="en-US" dirty="0" smtClean="0"/>
              <a:t> My_Counter_IP_v1_0_S00_AXI.vhd </a:t>
            </a:r>
            <a:r>
              <a:rPr lang="en-US" b="0" dirty="0" smtClean="0"/>
              <a:t>file</a:t>
            </a:r>
            <a:r>
              <a:rPr lang="en-US" dirty="0" smtClean="0"/>
              <a:t> </a:t>
            </a:r>
            <a:r>
              <a:rPr lang="en-US" b="0" dirty="0" smtClean="0"/>
              <a:t>needs to be modified with the changes seen in the Ninja version to support your counter (line numbers from Ninja version) </a:t>
            </a:r>
          </a:p>
          <a:p>
            <a:pPr lvl="1"/>
            <a:r>
              <a:rPr lang="en-US" b="0" dirty="0" smtClean="0"/>
              <a:t>Lines 20, 112-122, 671, 759-766</a:t>
            </a:r>
            <a:endParaRPr lang="en-US" b="0" dirty="0" smtClean="0"/>
          </a:p>
          <a:p>
            <a:r>
              <a:rPr lang="en-US" dirty="0" smtClean="0"/>
              <a:t>6. </a:t>
            </a:r>
            <a:r>
              <a:rPr lang="en-US" b="0" dirty="0"/>
              <a:t>The</a:t>
            </a:r>
            <a:r>
              <a:rPr lang="en-US" dirty="0"/>
              <a:t> </a:t>
            </a:r>
            <a:r>
              <a:rPr lang="en-US" dirty="0" smtClean="0"/>
              <a:t>My_Counter_IP_v1_0.vhd </a:t>
            </a:r>
            <a:r>
              <a:rPr lang="en-US" b="0" dirty="0" smtClean="0"/>
              <a:t>file</a:t>
            </a:r>
            <a:r>
              <a:rPr lang="en-US" dirty="0" smtClean="0"/>
              <a:t> </a:t>
            </a:r>
            <a:r>
              <a:rPr lang="en-US" b="0" dirty="0"/>
              <a:t>needs to be modified with the changes seen in the version on </a:t>
            </a:r>
            <a:r>
              <a:rPr lang="en-US" b="0" dirty="0" smtClean="0"/>
              <a:t>Ninja</a:t>
            </a:r>
            <a:r>
              <a:rPr lang="en-US" b="0" dirty="0"/>
              <a:t> </a:t>
            </a:r>
          </a:p>
          <a:p>
            <a:pPr lvl="1"/>
            <a:r>
              <a:rPr lang="en-US" b="0" dirty="0"/>
              <a:t>Lines </a:t>
            </a:r>
            <a:r>
              <a:rPr lang="en-US" b="0" dirty="0" smtClean="0"/>
              <a:t>19, 59, 93</a:t>
            </a:r>
          </a:p>
          <a:p>
            <a:pPr lvl="1"/>
            <a:endParaRPr lang="en-US" b="0" dirty="0"/>
          </a:p>
          <a:p>
            <a:r>
              <a:rPr lang="en-US" b="0" dirty="0" smtClean="0"/>
              <a:t>The following slides, diagram, and worksheet are intended to teach you what these modifications mean…</a:t>
            </a:r>
          </a:p>
          <a:p>
            <a:r>
              <a:rPr lang="en-US" b="0" dirty="0" smtClean="0"/>
              <a:t>Installation resumes on slide titled “</a:t>
            </a:r>
            <a:r>
              <a:rPr lang="en-US" dirty="0"/>
              <a:t>Packaging the IP </a:t>
            </a:r>
            <a:r>
              <a:rPr lang="en-US" dirty="0" smtClean="0"/>
              <a:t>core</a:t>
            </a:r>
            <a:r>
              <a:rPr lang="en-US" b="0" dirty="0" smtClean="0"/>
              <a:t>”</a:t>
            </a:r>
            <a:endParaRPr lang="en-US" b="0" dirty="0"/>
          </a:p>
          <a:p>
            <a:pPr marL="406400" lvl="1" indent="0">
              <a:buNone/>
            </a:pPr>
            <a:r>
              <a:rPr lang="en-US" b="0" dirty="0"/>
              <a:t/>
            </a:r>
            <a:br>
              <a:rPr lang="en-US" b="0" dirty="0"/>
            </a:br>
            <a:endParaRPr lang="en-US" b="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964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16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658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</a:t>
            </a:r>
            <a:r>
              <a:rPr lang="en-US" dirty="0" smtClean="0"/>
              <a:t>1a: </a:t>
            </a:r>
            <a:r>
              <a:rPr lang="en-US" dirty="0"/>
              <a:t>Hardware </a:t>
            </a:r>
            <a:r>
              <a:rPr lang="en-US" dirty="0" smtClean="0"/>
              <a:t>Questions/ Notes </a:t>
            </a:r>
            <a:r>
              <a:rPr lang="en-US" dirty="0"/>
              <a:t>related to handout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b="0" dirty="0"/>
              <a:t>Note: the truth table for the counter is in the comments</a:t>
            </a:r>
            <a:r>
              <a:rPr lang="en-US" b="0" dirty="0" smtClean="0"/>
              <a:t>.</a:t>
            </a:r>
            <a:endParaRPr lang="en-US" b="0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1750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17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6743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MicroBlaze</a:t>
            </a:r>
            <a:r>
              <a:rPr lang="en-US" dirty="0"/>
              <a:t> + Custom IP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endParaRPr lang="en-US" b="0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590" y="1473958"/>
            <a:ext cx="9045195" cy="4890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1750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18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3557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Lec18.vhdl – </a:t>
            </a:r>
            <a:r>
              <a:rPr lang="en-US" dirty="0" err="1" smtClean="0"/>
              <a:t>Lec</a:t>
            </a:r>
            <a:r>
              <a:rPr lang="en-US" dirty="0" smtClean="0"/>
              <a:t> 10 Counter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endParaRPr lang="en-US" b="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103" y="1464289"/>
            <a:ext cx="7441794" cy="53937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1750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19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4806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Outline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dirty="0" smtClean="0"/>
              <a:t>Time Logs!</a:t>
            </a:r>
          </a:p>
          <a:p>
            <a:pPr eaLnBrk="1" hangingPunct="1">
              <a:lnSpc>
                <a:spcPct val="80000"/>
              </a:lnSpc>
            </a:pPr>
            <a:r>
              <a:rPr lang="en-US" dirty="0" err="1"/>
              <a:t>MicroBlaze</a:t>
            </a:r>
            <a:r>
              <a:rPr lang="en-US" dirty="0"/>
              <a:t> + Custom IP</a:t>
            </a:r>
            <a:endParaRPr lang="en-US" dirty="0" smtClean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1750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1601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</a:t>
            </a:r>
            <a:r>
              <a:rPr lang="en-US" dirty="0" smtClean="0"/>
              <a:t>1b: </a:t>
            </a:r>
            <a:r>
              <a:rPr lang="en-US" dirty="0"/>
              <a:t>Hardware </a:t>
            </a:r>
            <a:r>
              <a:rPr lang="en-US" dirty="0" smtClean="0"/>
              <a:t>Questions/ Notes </a:t>
            </a:r>
            <a:r>
              <a:rPr lang="en-US" dirty="0"/>
              <a:t>related to handout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462252" cy="4324350"/>
          </a:xfrm>
        </p:spPr>
        <p:txBody>
          <a:bodyPr/>
          <a:lstStyle/>
          <a:p>
            <a:r>
              <a:rPr lang="en-US" b="0" dirty="0" smtClean="0"/>
              <a:t>Q</a:t>
            </a:r>
            <a:r>
              <a:rPr lang="en-US" b="0" dirty="0"/>
              <a:t>: In my_counter_ip_v1_0_S00_AXI.vhd, what do the generics </a:t>
            </a:r>
            <a:r>
              <a:rPr lang="en-US" b="0" dirty="0" smtClean="0"/>
              <a:t>..AXI_DATA_WIDTH, ..AXI_ADDR_WIDTH </a:t>
            </a:r>
            <a:r>
              <a:rPr lang="en-US" b="0" dirty="0"/>
              <a:t>do?</a:t>
            </a:r>
          </a:p>
          <a:p>
            <a:r>
              <a:rPr lang="en-US" b="0" dirty="0"/>
              <a:t>Q: In my_counter_ip_v1_0_S00_AXI.vhd, what two roles is slv_reg0 serving?</a:t>
            </a:r>
          </a:p>
          <a:p>
            <a:r>
              <a:rPr lang="en-US" b="0" dirty="0"/>
              <a:t>Q: In my_counter_ip_v1_0_S00_AXI.vhd, what roles does slv_reg1 serve?</a:t>
            </a:r>
          </a:p>
          <a:p>
            <a:r>
              <a:rPr lang="en-US" b="0" dirty="0"/>
              <a:t>Q: In my_counter_ip_v1_0_S00_AXI.vhd, slv_reg0 is on the left and right-hand side of an assignment. Identify the two lines where this happens</a:t>
            </a:r>
            <a:r>
              <a:rPr lang="en-US" b="0" dirty="0" smtClean="0"/>
              <a:t>.</a:t>
            </a:r>
          </a:p>
          <a:p>
            <a:r>
              <a:rPr lang="en-US" b="0" dirty="0"/>
              <a:t>Q: In my_counter_ip_v1_0_S00_AXI.vhd, on line 62, what is the role does X"000000" serve?</a:t>
            </a:r>
          </a:p>
          <a:p>
            <a:endParaRPr lang="en-US" b="0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1750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20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6942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MicroBlaze</a:t>
            </a:r>
            <a:r>
              <a:rPr lang="en-US" dirty="0"/>
              <a:t> + Custom IP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endParaRPr lang="en-US" b="0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590" y="1473958"/>
            <a:ext cx="9045195" cy="4890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1750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21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3557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1504" y="76200"/>
            <a:ext cx="6891646" cy="1143000"/>
          </a:xfrm>
        </p:spPr>
        <p:txBody>
          <a:bodyPr/>
          <a:lstStyle/>
          <a:p>
            <a:r>
              <a:rPr lang="en-US" dirty="0"/>
              <a:t>my_counter_ip_v1_0_S00_AXI.vhd – User Logic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endParaRPr lang="en-US" b="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231" y="1127830"/>
            <a:ext cx="7069540" cy="5730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1750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22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0859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1504" y="76200"/>
            <a:ext cx="6891646" cy="1143000"/>
          </a:xfrm>
        </p:spPr>
        <p:txBody>
          <a:bodyPr/>
          <a:lstStyle/>
          <a:p>
            <a:r>
              <a:rPr lang="en-US" dirty="0" smtClean="0"/>
              <a:t>my_counter_ip_v1_0_S00_AXI.vhd – User Logic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endParaRPr lang="en-US" b="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799" y="2713868"/>
            <a:ext cx="7888404" cy="36957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1750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23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06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Xilinx </a:t>
            </a:r>
            <a:r>
              <a:rPr lang="en-US" dirty="0" err="1"/>
              <a:t>Vivado</a:t>
            </a:r>
            <a:r>
              <a:rPr lang="en-US" dirty="0"/>
              <a:t> – </a:t>
            </a:r>
            <a:r>
              <a:rPr lang="en-US" dirty="0" smtClean="0"/>
              <a:t>Create and Package Custom IP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dirty="0" smtClean="0"/>
              <a:t>5. </a:t>
            </a:r>
            <a:r>
              <a:rPr lang="en-US" dirty="0"/>
              <a:t>Modifying </a:t>
            </a:r>
            <a:r>
              <a:rPr lang="en-US" dirty="0" smtClean="0"/>
              <a:t>My_Counter_IP_v1_0_S00_AXI </a:t>
            </a:r>
            <a:r>
              <a:rPr lang="en-US" dirty="0" err="1" smtClean="0"/>
              <a:t>axi</a:t>
            </a:r>
            <a:r>
              <a:rPr lang="en-US" dirty="0" smtClean="0"/>
              <a:t> bus interface file</a:t>
            </a:r>
          </a:p>
          <a:p>
            <a:pPr lvl="1"/>
            <a:r>
              <a:rPr lang="en-US" b="0" dirty="0"/>
              <a:t>Add </a:t>
            </a:r>
            <a:r>
              <a:rPr lang="en-US" b="0" dirty="0" smtClean="0"/>
              <a:t>a port for the LEDs </a:t>
            </a:r>
            <a:r>
              <a:rPr lang="en-US" b="0" dirty="0"/>
              <a:t>in the </a:t>
            </a:r>
            <a:r>
              <a:rPr lang="en-US" b="0" dirty="0" smtClean="0"/>
              <a:t>my_counter_ip_v1_0_S00_AXI entity between the comments:</a:t>
            </a:r>
          </a:p>
          <a:p>
            <a:pPr marL="406400" lvl="1" indent="0">
              <a:buNone/>
            </a:pPr>
            <a:r>
              <a:rPr lang="en-US" b="0" dirty="0" smtClean="0"/>
              <a:t>	port </a:t>
            </a:r>
            <a:r>
              <a:rPr lang="en-US" b="0" dirty="0"/>
              <a:t>(</a:t>
            </a:r>
          </a:p>
          <a:p>
            <a:pPr marL="406400" lvl="1" indent="0">
              <a:buNone/>
            </a:pPr>
            <a:r>
              <a:rPr lang="en-US" b="0" dirty="0" smtClean="0">
                <a:solidFill>
                  <a:srgbClr val="00B050"/>
                </a:solidFill>
              </a:rPr>
              <a:t>		-- </a:t>
            </a:r>
            <a:r>
              <a:rPr lang="en-US" b="0" dirty="0">
                <a:solidFill>
                  <a:srgbClr val="00B050"/>
                </a:solidFill>
              </a:rPr>
              <a:t>Users to add ports here</a:t>
            </a:r>
          </a:p>
          <a:p>
            <a:pPr marL="406400" lvl="1" indent="0">
              <a:buNone/>
            </a:pPr>
            <a:r>
              <a:rPr lang="en-US" b="0" dirty="0"/>
              <a:t>	</a:t>
            </a:r>
            <a:r>
              <a:rPr lang="en-US" b="0" dirty="0" smtClean="0"/>
              <a:t>	LED</a:t>
            </a:r>
            <a:r>
              <a:rPr lang="en-US" b="0" dirty="0"/>
              <a:t>	  : out </a:t>
            </a:r>
            <a:r>
              <a:rPr lang="en-US" b="0" dirty="0" err="1"/>
              <a:t>std_logic_vector</a:t>
            </a:r>
            <a:r>
              <a:rPr lang="en-US" b="0" dirty="0"/>
              <a:t>(7 </a:t>
            </a:r>
            <a:r>
              <a:rPr lang="en-US" b="0" dirty="0" err="1"/>
              <a:t>downto</a:t>
            </a:r>
            <a:r>
              <a:rPr lang="en-US" b="0" dirty="0"/>
              <a:t> 0);</a:t>
            </a:r>
          </a:p>
          <a:p>
            <a:pPr marL="406400" lvl="1" indent="0">
              <a:buNone/>
            </a:pPr>
            <a:r>
              <a:rPr lang="en-US" b="0" dirty="0">
                <a:solidFill>
                  <a:srgbClr val="00B050"/>
                </a:solidFill>
              </a:rPr>
              <a:t>	</a:t>
            </a:r>
            <a:r>
              <a:rPr lang="en-US" b="0" dirty="0" smtClean="0">
                <a:solidFill>
                  <a:srgbClr val="00B050"/>
                </a:solidFill>
              </a:rPr>
              <a:t>	-- </a:t>
            </a:r>
            <a:r>
              <a:rPr lang="en-US" b="0" dirty="0">
                <a:solidFill>
                  <a:srgbClr val="00B050"/>
                </a:solidFill>
              </a:rPr>
              <a:t>User ports ends</a:t>
            </a:r>
          </a:p>
          <a:p>
            <a:pPr marL="406400" lvl="1" indent="0">
              <a:buNone/>
            </a:pPr>
            <a:r>
              <a:rPr lang="en-US" b="0" dirty="0">
                <a:solidFill>
                  <a:srgbClr val="00B050"/>
                </a:solidFill>
              </a:rPr>
              <a:t>		-- Do not modify the ports beyond this line</a:t>
            </a:r>
          </a:p>
          <a:p>
            <a:pPr marL="406400" lvl="1" indent="0">
              <a:buNone/>
            </a:pPr>
            <a:r>
              <a:rPr lang="en-US" b="0" dirty="0">
                <a:solidFill>
                  <a:srgbClr val="00B050"/>
                </a:solidFill>
              </a:rPr>
              <a:t>		-- Global Clock Signal</a:t>
            </a:r>
          </a:p>
          <a:p>
            <a:pPr marL="406400" lvl="1" indent="0">
              <a:buNone/>
            </a:pPr>
            <a:r>
              <a:rPr lang="en-US" b="0" dirty="0"/>
              <a:t>		S_AXI_ACLK	: in </a:t>
            </a:r>
            <a:r>
              <a:rPr lang="en-US" b="0" dirty="0" err="1"/>
              <a:t>std_logic</a:t>
            </a:r>
            <a:r>
              <a:rPr lang="en-US" b="0" dirty="0"/>
              <a:t>;</a:t>
            </a:r>
          </a:p>
          <a:p>
            <a:pPr marL="406400" lvl="1" indent="0">
              <a:buNone/>
            </a:pPr>
            <a:r>
              <a:rPr lang="en-US" b="0" dirty="0"/>
              <a:t/>
            </a:r>
            <a:br>
              <a:rPr lang="en-US" b="0" dirty="0"/>
            </a:br>
            <a:endParaRPr lang="en-US" b="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964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24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001"/>
          <a:stretch/>
        </p:blipFill>
        <p:spPr bwMode="auto">
          <a:xfrm>
            <a:off x="723332" y="2397072"/>
            <a:ext cx="7683688" cy="3799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39622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Xilinx </a:t>
            </a:r>
            <a:r>
              <a:rPr lang="en-US" dirty="0" err="1"/>
              <a:t>Vivado</a:t>
            </a:r>
            <a:r>
              <a:rPr lang="en-US" dirty="0"/>
              <a:t> – </a:t>
            </a:r>
            <a:r>
              <a:rPr lang="en-US" dirty="0" smtClean="0"/>
              <a:t>Create and Package Custom IP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dirty="0"/>
              <a:t>5</a:t>
            </a:r>
            <a:r>
              <a:rPr lang="en-US" dirty="0" smtClean="0"/>
              <a:t>. </a:t>
            </a:r>
            <a:r>
              <a:rPr lang="en-US" dirty="0"/>
              <a:t>Modifying </a:t>
            </a:r>
            <a:r>
              <a:rPr lang="en-US" dirty="0" smtClean="0"/>
              <a:t>My_Counter_IP_v1_0_S00_AXI </a:t>
            </a:r>
            <a:r>
              <a:rPr lang="en-US" dirty="0" err="1" smtClean="0"/>
              <a:t>axi</a:t>
            </a:r>
            <a:r>
              <a:rPr lang="en-US" dirty="0" smtClean="0"/>
              <a:t> bus interface file</a:t>
            </a:r>
          </a:p>
          <a:p>
            <a:pPr lvl="1"/>
            <a:r>
              <a:rPr lang="en-US" b="0" dirty="0"/>
              <a:t>Add </a:t>
            </a:r>
            <a:r>
              <a:rPr lang="en-US" b="0" dirty="0" smtClean="0"/>
              <a:t>the counter declaration and a signal for Q before begin in the my_counter_ip_v1_0_S00_AXI architecture:</a:t>
            </a:r>
          </a:p>
          <a:p>
            <a:pPr marL="406400" lvl="1" indent="0">
              <a:buNone/>
            </a:pPr>
            <a:r>
              <a:rPr lang="en-US" sz="1600" b="0" dirty="0"/>
              <a:t>	component lec10 is</a:t>
            </a:r>
          </a:p>
          <a:p>
            <a:pPr marL="406400" lvl="1" indent="0">
              <a:buNone/>
            </a:pPr>
            <a:r>
              <a:rPr lang="en-US" sz="1600" b="0" dirty="0"/>
              <a:t>	generic (N: integer := 4);</a:t>
            </a:r>
          </a:p>
          <a:p>
            <a:pPr marL="406400" lvl="1" indent="0">
              <a:buNone/>
            </a:pPr>
            <a:r>
              <a:rPr lang="en-US" sz="1600" b="0" dirty="0"/>
              <a:t>	Port(   </a:t>
            </a:r>
            <a:r>
              <a:rPr lang="en-US" sz="1600" b="0" dirty="0" err="1"/>
              <a:t>clk</a:t>
            </a:r>
            <a:r>
              <a:rPr lang="en-US" sz="1600" b="0" dirty="0"/>
              <a:t>: in  STD_LOGIC;</a:t>
            </a:r>
          </a:p>
          <a:p>
            <a:pPr marL="406400" lvl="1" indent="0">
              <a:buNone/>
            </a:pPr>
            <a:r>
              <a:rPr lang="en-US" sz="1600" b="0" dirty="0" smtClean="0"/>
              <a:t>                </a:t>
            </a:r>
            <a:r>
              <a:rPr lang="en-US" sz="1600" b="0" dirty="0" err="1"/>
              <a:t>reset_n</a:t>
            </a:r>
            <a:r>
              <a:rPr lang="en-US" sz="1600" b="0" dirty="0"/>
              <a:t> : in  STD_LOGIC;</a:t>
            </a:r>
          </a:p>
          <a:p>
            <a:pPr marL="406400" lvl="1" indent="0">
              <a:buNone/>
            </a:pPr>
            <a:r>
              <a:rPr lang="en-US" sz="1600" b="0" dirty="0"/>
              <a:t>                roll : out  STD_LOGIC;</a:t>
            </a:r>
          </a:p>
          <a:p>
            <a:pPr marL="406400" lvl="1" indent="0">
              <a:buNone/>
            </a:pPr>
            <a:r>
              <a:rPr lang="en-US" sz="1600" b="0" dirty="0"/>
              <a:t>                ctrl: in </a:t>
            </a:r>
            <a:r>
              <a:rPr lang="en-US" sz="1600" b="0" dirty="0" err="1"/>
              <a:t>std_logic_vector</a:t>
            </a:r>
            <a:r>
              <a:rPr lang="en-US" sz="1600" b="0" dirty="0"/>
              <a:t>(1 </a:t>
            </a:r>
            <a:r>
              <a:rPr lang="en-US" sz="1600" b="0" dirty="0" err="1"/>
              <a:t>downto</a:t>
            </a:r>
            <a:r>
              <a:rPr lang="en-US" sz="1600" b="0" dirty="0"/>
              <a:t> 0);</a:t>
            </a:r>
          </a:p>
          <a:p>
            <a:pPr marL="406400" lvl="1" indent="0">
              <a:buNone/>
            </a:pPr>
            <a:r>
              <a:rPr lang="en-US" sz="1600" b="0" dirty="0"/>
              <a:t>                D: in unsigned (N-1 </a:t>
            </a:r>
            <a:r>
              <a:rPr lang="en-US" sz="1600" b="0" dirty="0" err="1"/>
              <a:t>downto</a:t>
            </a:r>
            <a:r>
              <a:rPr lang="en-US" sz="1600" b="0" dirty="0"/>
              <a:t> 0);</a:t>
            </a:r>
          </a:p>
          <a:p>
            <a:pPr marL="406400" lvl="1" indent="0">
              <a:buNone/>
            </a:pPr>
            <a:r>
              <a:rPr lang="en-US" sz="1600" b="0" dirty="0"/>
              <a:t>                Q: out unsigned (N-1 </a:t>
            </a:r>
            <a:r>
              <a:rPr lang="en-US" sz="1600" b="0" dirty="0" err="1"/>
              <a:t>downto</a:t>
            </a:r>
            <a:r>
              <a:rPr lang="en-US" sz="1600" b="0" dirty="0"/>
              <a:t> 0));</a:t>
            </a:r>
          </a:p>
          <a:p>
            <a:pPr marL="406400" lvl="1" indent="0">
              <a:buNone/>
            </a:pPr>
            <a:r>
              <a:rPr lang="en-US" sz="1600" b="0" dirty="0"/>
              <a:t>    </a:t>
            </a:r>
            <a:r>
              <a:rPr lang="en-US" sz="1600" b="0" dirty="0" smtClean="0"/>
              <a:t>	end </a:t>
            </a:r>
            <a:r>
              <a:rPr lang="en-US" sz="1600" b="0" dirty="0"/>
              <a:t>component;</a:t>
            </a:r>
          </a:p>
          <a:p>
            <a:pPr marL="406400" lvl="1" indent="0">
              <a:buNone/>
            </a:pPr>
            <a:endParaRPr lang="en-US" sz="1600" b="0" dirty="0"/>
          </a:p>
          <a:p>
            <a:pPr marL="406400" lvl="1" indent="0">
              <a:buNone/>
            </a:pPr>
            <a:r>
              <a:rPr lang="en-US" sz="1600" b="0" dirty="0" smtClean="0"/>
              <a:t>	signal </a:t>
            </a:r>
            <a:r>
              <a:rPr lang="en-US" sz="1600" b="0" dirty="0"/>
              <a:t>Q : unsigned (7 </a:t>
            </a:r>
            <a:r>
              <a:rPr lang="en-US" sz="1600" b="0" dirty="0" err="1"/>
              <a:t>downto</a:t>
            </a:r>
            <a:r>
              <a:rPr lang="en-US" sz="1600" b="0" dirty="0"/>
              <a:t> 0);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964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25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779" b="-1210"/>
          <a:stretch/>
        </p:blipFill>
        <p:spPr bwMode="auto">
          <a:xfrm>
            <a:off x="668741" y="3804314"/>
            <a:ext cx="7683688" cy="2518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75787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Xilinx </a:t>
            </a:r>
            <a:r>
              <a:rPr lang="en-US" dirty="0" err="1"/>
              <a:t>Vivado</a:t>
            </a:r>
            <a:r>
              <a:rPr lang="en-US" dirty="0"/>
              <a:t> – </a:t>
            </a:r>
            <a:r>
              <a:rPr lang="en-US" dirty="0" smtClean="0"/>
              <a:t>Create and Package Custom IP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dirty="0" smtClean="0"/>
              <a:t>5. </a:t>
            </a:r>
            <a:r>
              <a:rPr lang="en-US" dirty="0"/>
              <a:t>Modifying </a:t>
            </a:r>
            <a:r>
              <a:rPr lang="en-US" dirty="0" smtClean="0"/>
              <a:t>My_Counter_IP_v1_0_S00_AXI </a:t>
            </a:r>
            <a:r>
              <a:rPr lang="en-US" dirty="0" err="1" smtClean="0"/>
              <a:t>axi</a:t>
            </a:r>
            <a:r>
              <a:rPr lang="en-US" dirty="0" smtClean="0"/>
              <a:t> bus interface file</a:t>
            </a:r>
          </a:p>
          <a:p>
            <a:pPr lvl="1"/>
            <a:r>
              <a:rPr lang="en-US" b="0" dirty="0"/>
              <a:t>Add </a:t>
            </a:r>
            <a:r>
              <a:rPr lang="en-US" b="0" dirty="0" smtClean="0"/>
              <a:t>the counter implementation and connect the wires within the my_counter_ip_v1_0_S00_AXI architecture:</a:t>
            </a:r>
          </a:p>
          <a:p>
            <a:pPr marL="406400" lvl="1" indent="0">
              <a:buNone/>
            </a:pPr>
            <a:r>
              <a:rPr lang="en-US" sz="1600" b="0" dirty="0" smtClean="0">
                <a:solidFill>
                  <a:srgbClr val="00B050"/>
                </a:solidFill>
              </a:rPr>
              <a:t>	-- </a:t>
            </a:r>
            <a:r>
              <a:rPr lang="en-US" sz="1600" b="0" dirty="0">
                <a:solidFill>
                  <a:srgbClr val="00B050"/>
                </a:solidFill>
              </a:rPr>
              <a:t>Add user logic here</a:t>
            </a:r>
          </a:p>
          <a:p>
            <a:pPr marL="406400" lvl="1" indent="0">
              <a:buNone/>
            </a:pPr>
            <a:r>
              <a:rPr lang="en-US" sz="1600" b="0" dirty="0"/>
              <a:t>	counter: lec10 </a:t>
            </a:r>
          </a:p>
          <a:p>
            <a:pPr marL="406400" lvl="1" indent="0">
              <a:buNone/>
            </a:pPr>
            <a:r>
              <a:rPr lang="en-US" sz="1600" b="0" dirty="0" smtClean="0"/>
              <a:t>	generic </a:t>
            </a:r>
            <a:r>
              <a:rPr lang="en-US" sz="1600" b="0" dirty="0"/>
              <a:t>map (8)</a:t>
            </a:r>
          </a:p>
          <a:p>
            <a:pPr marL="406400" lvl="1" indent="0">
              <a:buNone/>
            </a:pPr>
            <a:r>
              <a:rPr lang="en-US" sz="1600" b="0" dirty="0" smtClean="0"/>
              <a:t>	port </a:t>
            </a:r>
            <a:r>
              <a:rPr lang="en-US" sz="1600" b="0" dirty="0"/>
              <a:t>map(    </a:t>
            </a:r>
            <a:r>
              <a:rPr lang="en-US" sz="1600" b="0" dirty="0" err="1"/>
              <a:t>clk</a:t>
            </a:r>
            <a:r>
              <a:rPr lang="en-US" sz="1600" b="0" dirty="0"/>
              <a:t> =&gt; S_AXI_ACLK, </a:t>
            </a:r>
          </a:p>
          <a:p>
            <a:pPr marL="406400" lvl="1" indent="0">
              <a:buNone/>
            </a:pPr>
            <a:r>
              <a:rPr lang="en-US" sz="1600" b="0" dirty="0"/>
              <a:t>                        </a:t>
            </a:r>
            <a:r>
              <a:rPr lang="en-US" sz="1600" b="0" dirty="0" err="1"/>
              <a:t>reset_n</a:t>
            </a:r>
            <a:r>
              <a:rPr lang="en-US" sz="1600" b="0" dirty="0"/>
              <a:t> =&gt; S_AXI_ARESETN, </a:t>
            </a:r>
          </a:p>
          <a:p>
            <a:pPr marL="406400" lvl="1" indent="0">
              <a:buNone/>
            </a:pPr>
            <a:r>
              <a:rPr lang="en-US" sz="1600" b="0" dirty="0"/>
              <a:t>                        roll =&gt; </a:t>
            </a:r>
            <a:r>
              <a:rPr lang="en-US" sz="1600" b="0" dirty="0" err="1"/>
              <a:t>roll_sig</a:t>
            </a:r>
            <a:r>
              <a:rPr lang="en-US" sz="1600" b="0" dirty="0"/>
              <a:t>, </a:t>
            </a:r>
          </a:p>
          <a:p>
            <a:pPr marL="406400" lvl="1" indent="0">
              <a:buNone/>
            </a:pPr>
            <a:r>
              <a:rPr lang="en-US" sz="1600" b="0" dirty="0"/>
              <a:t>                        ctrl =&gt;    slv_reg1(1 </a:t>
            </a:r>
            <a:r>
              <a:rPr lang="en-US" sz="1600" b="0" dirty="0" err="1"/>
              <a:t>downto</a:t>
            </a:r>
            <a:r>
              <a:rPr lang="en-US" sz="1600" b="0" dirty="0"/>
              <a:t> 0),</a:t>
            </a:r>
          </a:p>
          <a:p>
            <a:pPr marL="406400" lvl="1" indent="0">
              <a:buNone/>
            </a:pPr>
            <a:r>
              <a:rPr lang="en-US" sz="1600" b="0" dirty="0"/>
              <a:t>                        D =&gt; unsigned(slv_reg0(7 </a:t>
            </a:r>
            <a:r>
              <a:rPr lang="en-US" sz="1600" b="0" dirty="0" err="1"/>
              <a:t>downto</a:t>
            </a:r>
            <a:r>
              <a:rPr lang="en-US" sz="1600" b="0" dirty="0"/>
              <a:t> 0)), </a:t>
            </a:r>
          </a:p>
          <a:p>
            <a:pPr marL="406400" lvl="1" indent="0">
              <a:buNone/>
            </a:pPr>
            <a:r>
              <a:rPr lang="en-US" sz="1600" b="0" dirty="0"/>
              <a:t>                        Q =&gt; Q);</a:t>
            </a:r>
          </a:p>
          <a:p>
            <a:pPr marL="406400" lvl="1" indent="0">
              <a:buNone/>
            </a:pPr>
            <a:r>
              <a:rPr lang="en-US" sz="1600" b="0" dirty="0" smtClean="0"/>
              <a:t>	LED </a:t>
            </a:r>
            <a:r>
              <a:rPr lang="en-US" sz="1600" b="0" dirty="0"/>
              <a:t>&lt;= </a:t>
            </a:r>
            <a:r>
              <a:rPr lang="en-US" sz="1600" b="0" dirty="0" err="1"/>
              <a:t>std_logic_vector</a:t>
            </a:r>
            <a:r>
              <a:rPr lang="en-US" sz="1600" b="0" dirty="0"/>
              <a:t>(Q);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964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26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447"/>
          <a:stretch/>
        </p:blipFill>
        <p:spPr bwMode="auto">
          <a:xfrm>
            <a:off x="286607" y="3954200"/>
            <a:ext cx="8488906" cy="177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6465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Xilinx </a:t>
            </a:r>
            <a:r>
              <a:rPr lang="en-US" dirty="0" err="1"/>
              <a:t>Vivado</a:t>
            </a:r>
            <a:r>
              <a:rPr lang="en-US" dirty="0"/>
              <a:t> – </a:t>
            </a:r>
            <a:r>
              <a:rPr lang="en-US" dirty="0" smtClean="0"/>
              <a:t>Create and Package Custom IP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234718" cy="4324350"/>
          </a:xfrm>
        </p:spPr>
        <p:txBody>
          <a:bodyPr/>
          <a:lstStyle/>
          <a:p>
            <a:r>
              <a:rPr lang="en-US" dirty="0" smtClean="0"/>
              <a:t>5. </a:t>
            </a:r>
            <a:r>
              <a:rPr lang="en-US" dirty="0"/>
              <a:t>Modifying </a:t>
            </a:r>
            <a:r>
              <a:rPr lang="en-US" dirty="0" smtClean="0"/>
              <a:t>My_Counter_IP_v1_0_S00_AXI </a:t>
            </a:r>
            <a:r>
              <a:rPr lang="en-US" dirty="0" err="1" smtClean="0"/>
              <a:t>axi</a:t>
            </a:r>
            <a:r>
              <a:rPr lang="en-US" dirty="0" smtClean="0"/>
              <a:t> bus interface file</a:t>
            </a:r>
          </a:p>
          <a:p>
            <a:pPr lvl="1"/>
            <a:r>
              <a:rPr lang="en-US" b="0" dirty="0" smtClean="0"/>
              <a:t>Connect the counter implementation Q output signal to slave register 0 (slv_reg0) in the my_counter_ip_v1_0_S00_AXI architecture:</a:t>
            </a:r>
          </a:p>
          <a:p>
            <a:pPr marL="406400" lvl="1" indent="0">
              <a:buNone/>
            </a:pPr>
            <a:r>
              <a:rPr lang="en-US" sz="1600" b="0" dirty="0" err="1" smtClean="0"/>
              <a:t>loc_addr</a:t>
            </a:r>
            <a:r>
              <a:rPr lang="en-US" sz="1600" b="0" dirty="0" smtClean="0"/>
              <a:t> </a:t>
            </a:r>
            <a:r>
              <a:rPr lang="en-US" sz="1600" b="0" dirty="0"/>
              <a:t>:= </a:t>
            </a:r>
            <a:r>
              <a:rPr lang="en-US" sz="1600" b="0" dirty="0" err="1"/>
              <a:t>axi_araddr</a:t>
            </a:r>
            <a:r>
              <a:rPr lang="en-US" sz="1600" b="0" dirty="0"/>
              <a:t>(ADDR_LSB + OPT_MEM_ADDR_BITS </a:t>
            </a:r>
            <a:r>
              <a:rPr lang="en-US" sz="1600" b="0" dirty="0" err="1"/>
              <a:t>downto</a:t>
            </a:r>
            <a:r>
              <a:rPr lang="en-US" sz="1600" b="0" dirty="0"/>
              <a:t> ADDR_LSB</a:t>
            </a:r>
            <a:r>
              <a:rPr lang="en-US" sz="1600" b="0" dirty="0" smtClean="0"/>
              <a:t>);	 </a:t>
            </a:r>
            <a:r>
              <a:rPr lang="en-US" sz="1400" b="0" dirty="0" smtClean="0"/>
              <a:t>case </a:t>
            </a:r>
            <a:r>
              <a:rPr lang="en-US" sz="1400" b="0" dirty="0" err="1" smtClean="0"/>
              <a:t>loc_addr</a:t>
            </a:r>
            <a:r>
              <a:rPr lang="en-US" sz="1400" b="0" dirty="0" smtClean="0"/>
              <a:t> is</a:t>
            </a:r>
          </a:p>
          <a:p>
            <a:pPr marL="406400" lvl="1" indent="0">
              <a:buNone/>
            </a:pPr>
            <a:r>
              <a:rPr lang="en-US" sz="1600" b="0" dirty="0" smtClean="0"/>
              <a:t>		when </a:t>
            </a:r>
            <a:r>
              <a:rPr lang="en-US" sz="1600" b="0" dirty="0"/>
              <a:t>b"00000" =&gt;</a:t>
            </a:r>
          </a:p>
          <a:p>
            <a:pPr marL="406400" lvl="1" indent="0">
              <a:buNone/>
            </a:pPr>
            <a:r>
              <a:rPr lang="en-US" sz="1600" dirty="0" smtClean="0"/>
              <a:t>			</a:t>
            </a:r>
            <a:r>
              <a:rPr lang="en-US" sz="1600" dirty="0" err="1" smtClean="0"/>
              <a:t>reg_data_out</a:t>
            </a:r>
            <a:r>
              <a:rPr lang="en-US" sz="1600" dirty="0" smtClean="0"/>
              <a:t> </a:t>
            </a:r>
            <a:r>
              <a:rPr lang="en-US" sz="1600" dirty="0"/>
              <a:t>&lt;= </a:t>
            </a:r>
            <a:r>
              <a:rPr lang="en-US" sz="1600" dirty="0" smtClean="0"/>
              <a:t>x"000000</a:t>
            </a:r>
            <a:r>
              <a:rPr lang="en-US" sz="1600" dirty="0"/>
              <a:t>" &amp; </a:t>
            </a:r>
            <a:r>
              <a:rPr lang="en-US" sz="1600" dirty="0" err="1"/>
              <a:t>std_logic_vector</a:t>
            </a:r>
            <a:r>
              <a:rPr lang="en-US" sz="1600" dirty="0"/>
              <a:t>(Q);</a:t>
            </a:r>
          </a:p>
          <a:p>
            <a:pPr marL="406400" lvl="1" indent="0">
              <a:buNone/>
            </a:pPr>
            <a:r>
              <a:rPr lang="en-US" sz="1600" b="0" dirty="0" smtClean="0"/>
              <a:t>		when </a:t>
            </a:r>
            <a:r>
              <a:rPr lang="en-US" sz="1600" b="0" dirty="0"/>
              <a:t>b"00001" =&gt;</a:t>
            </a:r>
          </a:p>
          <a:p>
            <a:pPr marL="406400" lvl="1" indent="0">
              <a:buNone/>
            </a:pPr>
            <a:r>
              <a:rPr lang="en-US" sz="1600" b="0" dirty="0"/>
              <a:t>	</a:t>
            </a:r>
            <a:r>
              <a:rPr lang="en-US" sz="1600" b="0" dirty="0" smtClean="0"/>
              <a:t>		</a:t>
            </a:r>
            <a:r>
              <a:rPr lang="en-US" sz="1600" b="0" dirty="0" err="1" smtClean="0"/>
              <a:t>reg_data_out</a:t>
            </a:r>
            <a:r>
              <a:rPr lang="en-US" sz="1600" b="0" dirty="0" smtClean="0"/>
              <a:t> </a:t>
            </a:r>
            <a:r>
              <a:rPr lang="en-US" sz="1600" b="0" dirty="0"/>
              <a:t>&lt;= slv_reg1</a:t>
            </a:r>
            <a:r>
              <a:rPr lang="en-US" sz="1600" b="0" dirty="0" smtClean="0"/>
              <a:t>;</a:t>
            </a:r>
          </a:p>
          <a:p>
            <a:pPr marL="406400" lvl="1" indent="0">
              <a:buNone/>
            </a:pPr>
            <a:r>
              <a:rPr lang="en-US" sz="1600" b="0" dirty="0" smtClean="0"/>
              <a:t>		when </a:t>
            </a:r>
            <a:r>
              <a:rPr lang="en-US" sz="1600" b="0" dirty="0"/>
              <a:t>b"00010" =&gt;</a:t>
            </a:r>
          </a:p>
          <a:p>
            <a:pPr marL="406400" lvl="1" indent="0">
              <a:buNone/>
            </a:pPr>
            <a:r>
              <a:rPr lang="en-US" sz="1600" b="0" dirty="0"/>
              <a:t>	</a:t>
            </a:r>
            <a:r>
              <a:rPr lang="en-US" sz="1600" b="0" dirty="0" smtClean="0"/>
              <a:t>		</a:t>
            </a:r>
            <a:r>
              <a:rPr lang="en-US" sz="1600" b="0" dirty="0" err="1" smtClean="0"/>
              <a:t>reg_data_out</a:t>
            </a:r>
            <a:r>
              <a:rPr lang="en-US" sz="1600" b="0" dirty="0" smtClean="0"/>
              <a:t> </a:t>
            </a:r>
            <a:r>
              <a:rPr lang="en-US" sz="1600" b="0" dirty="0"/>
              <a:t>&lt;= </a:t>
            </a:r>
            <a:r>
              <a:rPr lang="en-US" sz="1600" b="0" dirty="0" smtClean="0"/>
              <a:t>slv_reg2;</a:t>
            </a:r>
            <a:endParaRPr lang="en-US" sz="1600" b="0" dirty="0"/>
          </a:p>
          <a:p>
            <a:pPr marL="406400" lvl="1" indent="0">
              <a:buNone/>
            </a:pPr>
            <a:endParaRPr lang="en-US" sz="1600" b="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964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27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 bwMode="auto">
          <a:xfrm>
            <a:off x="2" y="3494854"/>
            <a:ext cx="9143998" cy="21420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29829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</a:t>
            </a:r>
            <a:r>
              <a:rPr lang="en-US" dirty="0" smtClean="0"/>
              <a:t>1c: </a:t>
            </a:r>
            <a:r>
              <a:rPr lang="en-US" dirty="0"/>
              <a:t>Hardware </a:t>
            </a:r>
            <a:r>
              <a:rPr lang="en-US" dirty="0" smtClean="0"/>
              <a:t>Questions/ Notes </a:t>
            </a:r>
            <a:r>
              <a:rPr lang="en-US" dirty="0"/>
              <a:t>related to handout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b="0" dirty="0" smtClean="0"/>
              <a:t>Q</a:t>
            </a:r>
            <a:r>
              <a:rPr lang="en-US" b="0" dirty="0"/>
              <a:t>: If you want a signal to go outside the </a:t>
            </a:r>
            <a:r>
              <a:rPr lang="en-US" b="0" dirty="0" err="1" smtClean="0"/>
              <a:t>Artix</a:t>
            </a:r>
            <a:r>
              <a:rPr lang="en-US" b="0" dirty="0" smtClean="0"/>
              <a:t> 7 chip</a:t>
            </a:r>
            <a:r>
              <a:rPr lang="en-US" b="0" dirty="0"/>
              <a:t>...</a:t>
            </a:r>
          </a:p>
          <a:p>
            <a:pPr lvl="1"/>
            <a:r>
              <a:rPr lang="en-US" b="0" dirty="0"/>
              <a:t>What files must it appear on the entity description?</a:t>
            </a:r>
          </a:p>
          <a:p>
            <a:pPr lvl="1"/>
            <a:r>
              <a:rPr lang="en-US" b="0" dirty="0"/>
              <a:t>What other files must contain information about the signal?</a:t>
            </a:r>
          </a:p>
          <a:p>
            <a:r>
              <a:rPr lang="en-US" b="0" dirty="0"/>
              <a:t>Q: If you want a signal to go to the </a:t>
            </a:r>
            <a:r>
              <a:rPr lang="en-US" b="0" dirty="0" err="1" smtClean="0"/>
              <a:t>MicroBlaze</a:t>
            </a:r>
            <a:r>
              <a:rPr lang="en-US" b="0" dirty="0"/>
              <a:t>...</a:t>
            </a:r>
          </a:p>
          <a:p>
            <a:pPr lvl="1"/>
            <a:r>
              <a:rPr lang="en-US" b="0" dirty="0"/>
              <a:t>What files must it appear on the entity description?</a:t>
            </a:r>
          </a:p>
          <a:p>
            <a:pPr lvl="1"/>
            <a:r>
              <a:rPr lang="en-US" b="0" dirty="0"/>
              <a:t>In order for the </a:t>
            </a:r>
            <a:r>
              <a:rPr lang="en-US" b="0" dirty="0" err="1" smtClean="0"/>
              <a:t>MicroBlaze</a:t>
            </a:r>
            <a:r>
              <a:rPr lang="en-US" b="0" dirty="0" smtClean="0"/>
              <a:t> </a:t>
            </a:r>
            <a:r>
              <a:rPr lang="en-US" b="0" dirty="0"/>
              <a:t>to read the signal, what must you do?</a:t>
            </a:r>
          </a:p>
          <a:p>
            <a:pPr lvl="1"/>
            <a:r>
              <a:rPr lang="en-US" b="0" dirty="0"/>
              <a:t>In order for the </a:t>
            </a:r>
            <a:r>
              <a:rPr lang="en-US" b="0" dirty="0" err="1" smtClean="0"/>
              <a:t>MicroBlaze</a:t>
            </a:r>
            <a:r>
              <a:rPr lang="en-US" b="0" dirty="0" smtClean="0"/>
              <a:t> </a:t>
            </a:r>
            <a:r>
              <a:rPr lang="en-US" b="0" dirty="0"/>
              <a:t>to write to the signal, what must you do?</a:t>
            </a:r>
          </a:p>
          <a:p>
            <a:endParaRPr lang="en-US" b="0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1750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28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0551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MicroBlaze</a:t>
            </a:r>
            <a:r>
              <a:rPr lang="en-US" dirty="0"/>
              <a:t> + Custom IP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endParaRPr lang="en-US" b="0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590" y="1473958"/>
            <a:ext cx="9045195" cy="4890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1750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29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3557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en-US" cap="none" dirty="0" err="1"/>
              <a:t>MicroBlaze</a:t>
            </a:r>
            <a:r>
              <a:rPr lang="en-US" cap="none" dirty="0"/>
              <a:t> + Custom IP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1750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0013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My_Counter_IP_v1_0.vhd – Top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endParaRPr lang="en-US" b="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964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30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128"/>
          <a:stretch/>
        </p:blipFill>
        <p:spPr bwMode="auto">
          <a:xfrm>
            <a:off x="763390" y="1464193"/>
            <a:ext cx="7617220" cy="49502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8214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My_Counter_IP_v1_0.vhd – Top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endParaRPr lang="en-US" b="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964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31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021"/>
          <a:stretch/>
        </p:blipFill>
        <p:spPr bwMode="auto">
          <a:xfrm>
            <a:off x="672763" y="2019868"/>
            <a:ext cx="7798473" cy="4394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65021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Xilinx </a:t>
            </a:r>
            <a:r>
              <a:rPr lang="en-US" dirty="0" err="1"/>
              <a:t>Vivado</a:t>
            </a:r>
            <a:r>
              <a:rPr lang="en-US" dirty="0"/>
              <a:t> – </a:t>
            </a:r>
            <a:r>
              <a:rPr lang="en-US" dirty="0" smtClean="0"/>
              <a:t>Create and Package Custom IP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dirty="0" smtClean="0"/>
              <a:t>6. </a:t>
            </a:r>
            <a:r>
              <a:rPr lang="en-US" dirty="0"/>
              <a:t>Modifying </a:t>
            </a:r>
            <a:r>
              <a:rPr lang="en-US" dirty="0" smtClean="0"/>
              <a:t>My_Counter_IP_v1_0 top level file</a:t>
            </a:r>
          </a:p>
          <a:p>
            <a:pPr lvl="1"/>
            <a:r>
              <a:rPr lang="en-US" b="0" dirty="0"/>
              <a:t>Add a port for the LEDs in the </a:t>
            </a:r>
            <a:r>
              <a:rPr lang="en-US" b="0" dirty="0" smtClean="0"/>
              <a:t>my_counter_ip_v1_0 entity </a:t>
            </a:r>
            <a:r>
              <a:rPr lang="en-US" b="0" dirty="0"/>
              <a:t>between the comments </a:t>
            </a:r>
            <a:r>
              <a:rPr lang="en-US" b="0" dirty="0" smtClean="0"/>
              <a:t>to expose it to externally:</a:t>
            </a:r>
          </a:p>
          <a:p>
            <a:pPr marL="406400" lvl="1" indent="0">
              <a:buNone/>
            </a:pPr>
            <a:r>
              <a:rPr lang="en-US" b="0" dirty="0" smtClean="0"/>
              <a:t>	port </a:t>
            </a:r>
            <a:r>
              <a:rPr lang="en-US" b="0" dirty="0"/>
              <a:t>(</a:t>
            </a:r>
          </a:p>
          <a:p>
            <a:pPr marL="406400" lvl="1" indent="0">
              <a:buNone/>
            </a:pPr>
            <a:r>
              <a:rPr lang="en-US" b="0" dirty="0" smtClean="0">
                <a:solidFill>
                  <a:srgbClr val="00B050"/>
                </a:solidFill>
              </a:rPr>
              <a:t>		-- </a:t>
            </a:r>
            <a:r>
              <a:rPr lang="en-US" b="0" dirty="0">
                <a:solidFill>
                  <a:srgbClr val="00B050"/>
                </a:solidFill>
              </a:rPr>
              <a:t>Users to add ports here</a:t>
            </a:r>
          </a:p>
          <a:p>
            <a:pPr marL="406400" lvl="1" indent="0">
              <a:buNone/>
            </a:pPr>
            <a:r>
              <a:rPr lang="en-US" dirty="0"/>
              <a:t>	</a:t>
            </a:r>
            <a:r>
              <a:rPr lang="en-US" dirty="0" smtClean="0"/>
              <a:t>	LED </a:t>
            </a:r>
            <a:r>
              <a:rPr lang="en-US" dirty="0"/>
              <a:t>: out </a:t>
            </a:r>
            <a:r>
              <a:rPr lang="en-US" dirty="0" err="1"/>
              <a:t>std_logic_vector</a:t>
            </a:r>
            <a:r>
              <a:rPr lang="en-US" dirty="0"/>
              <a:t>(7 </a:t>
            </a:r>
            <a:r>
              <a:rPr lang="en-US" dirty="0" err="1"/>
              <a:t>downto</a:t>
            </a:r>
            <a:r>
              <a:rPr lang="en-US" dirty="0"/>
              <a:t> 0); </a:t>
            </a:r>
          </a:p>
          <a:p>
            <a:pPr marL="406400" lvl="1" indent="0">
              <a:buNone/>
            </a:pPr>
            <a:r>
              <a:rPr lang="en-US" b="0" dirty="0" smtClean="0">
                <a:solidFill>
                  <a:srgbClr val="00B050"/>
                </a:solidFill>
              </a:rPr>
              <a:t>		-- </a:t>
            </a:r>
            <a:r>
              <a:rPr lang="en-US" b="0" dirty="0">
                <a:solidFill>
                  <a:srgbClr val="00B050"/>
                </a:solidFill>
              </a:rPr>
              <a:t>User ports ends</a:t>
            </a:r>
          </a:p>
          <a:p>
            <a:pPr marL="406400" lvl="1" indent="0">
              <a:buNone/>
            </a:pPr>
            <a:r>
              <a:rPr lang="en-US" b="0" dirty="0"/>
              <a:t>		s00_axi_aclk	: in </a:t>
            </a:r>
            <a:r>
              <a:rPr lang="en-US" b="0" dirty="0" err="1"/>
              <a:t>std_logic</a:t>
            </a:r>
            <a:r>
              <a:rPr lang="en-US" b="0" dirty="0"/>
              <a:t>;</a:t>
            </a:r>
          </a:p>
          <a:p>
            <a:pPr marL="406400" lvl="1" indent="0">
              <a:buNone/>
            </a:pPr>
            <a:endParaRPr lang="en-US" b="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964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32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502" y="3078659"/>
            <a:ext cx="7929349" cy="3333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02699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Xilinx </a:t>
            </a:r>
            <a:r>
              <a:rPr lang="en-US" dirty="0" err="1"/>
              <a:t>Vivado</a:t>
            </a:r>
            <a:r>
              <a:rPr lang="en-US" dirty="0"/>
              <a:t> – </a:t>
            </a:r>
            <a:r>
              <a:rPr lang="en-US" dirty="0" smtClean="0"/>
              <a:t>Create and Package Custom IP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dirty="0" smtClean="0"/>
              <a:t>6. </a:t>
            </a:r>
            <a:r>
              <a:rPr lang="en-US" dirty="0"/>
              <a:t>Modifying </a:t>
            </a:r>
            <a:r>
              <a:rPr lang="en-US" dirty="0" smtClean="0"/>
              <a:t>My_Counter_IP_v1_0 top level file</a:t>
            </a:r>
          </a:p>
          <a:p>
            <a:pPr lvl="1"/>
            <a:r>
              <a:rPr lang="en-US" b="0" dirty="0"/>
              <a:t>Add a port for the LEDs in the my_counter_ip_v1_0_S00_AXI </a:t>
            </a:r>
            <a:r>
              <a:rPr lang="en-US" b="0" dirty="0" smtClean="0"/>
              <a:t>component declaration:</a:t>
            </a:r>
          </a:p>
          <a:p>
            <a:pPr marL="406400" lvl="1" indent="0">
              <a:buNone/>
            </a:pPr>
            <a:r>
              <a:rPr lang="en-US" b="0" dirty="0" smtClean="0"/>
              <a:t>	port </a:t>
            </a:r>
            <a:r>
              <a:rPr lang="en-US" b="0" dirty="0"/>
              <a:t>(</a:t>
            </a:r>
          </a:p>
          <a:p>
            <a:pPr marL="406400" lvl="1" indent="0">
              <a:buNone/>
            </a:pPr>
            <a:r>
              <a:rPr lang="en-US" dirty="0"/>
              <a:t>	</a:t>
            </a:r>
            <a:r>
              <a:rPr lang="en-US" dirty="0" smtClean="0"/>
              <a:t>	LED </a:t>
            </a:r>
            <a:r>
              <a:rPr lang="en-US" dirty="0"/>
              <a:t>: out </a:t>
            </a:r>
            <a:r>
              <a:rPr lang="en-US" dirty="0" err="1"/>
              <a:t>std_logic_vector</a:t>
            </a:r>
            <a:r>
              <a:rPr lang="en-US" dirty="0"/>
              <a:t>(7 </a:t>
            </a:r>
            <a:r>
              <a:rPr lang="en-US" dirty="0" err="1"/>
              <a:t>downto</a:t>
            </a:r>
            <a:r>
              <a:rPr lang="en-US" dirty="0"/>
              <a:t> 0); </a:t>
            </a:r>
          </a:p>
          <a:p>
            <a:pPr marL="406400" lvl="1" indent="0">
              <a:buNone/>
            </a:pPr>
            <a:r>
              <a:rPr lang="en-US" b="0" dirty="0"/>
              <a:t>		S_AXI_ACLK	: in </a:t>
            </a:r>
            <a:r>
              <a:rPr lang="en-US" b="0" dirty="0" err="1"/>
              <a:t>std_logic</a:t>
            </a:r>
            <a:r>
              <a:rPr lang="en-US" b="0" dirty="0"/>
              <a:t>;</a:t>
            </a:r>
          </a:p>
          <a:p>
            <a:pPr marL="406400" lvl="1" indent="0">
              <a:buNone/>
            </a:pPr>
            <a:endParaRPr lang="en-US" b="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964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33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68" y="4319551"/>
            <a:ext cx="7943866" cy="2094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01218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Xilinx </a:t>
            </a:r>
            <a:r>
              <a:rPr lang="en-US" dirty="0" err="1"/>
              <a:t>Vivado</a:t>
            </a:r>
            <a:r>
              <a:rPr lang="en-US" dirty="0"/>
              <a:t> – </a:t>
            </a:r>
            <a:r>
              <a:rPr lang="en-US" dirty="0" smtClean="0"/>
              <a:t>Create and Package Custom IP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dirty="0" smtClean="0"/>
              <a:t>6. </a:t>
            </a:r>
            <a:r>
              <a:rPr lang="en-US" dirty="0"/>
              <a:t>Modifying </a:t>
            </a:r>
            <a:r>
              <a:rPr lang="en-US" dirty="0" smtClean="0"/>
              <a:t>My_Counter_IP_v1_0 top level file</a:t>
            </a:r>
          </a:p>
          <a:p>
            <a:pPr lvl="1"/>
            <a:r>
              <a:rPr lang="en-US" b="0" dirty="0"/>
              <a:t>Add a port </a:t>
            </a:r>
            <a:r>
              <a:rPr lang="en-US" b="0" dirty="0" smtClean="0"/>
              <a:t>map for </a:t>
            </a:r>
            <a:r>
              <a:rPr lang="en-US" b="0" dirty="0"/>
              <a:t>the LEDs in the my_counter_ip_v1_0_S00_AXI </a:t>
            </a:r>
            <a:r>
              <a:rPr lang="en-US" b="0" dirty="0" smtClean="0"/>
              <a:t>component instantiation:</a:t>
            </a:r>
          </a:p>
          <a:p>
            <a:pPr marL="406400" lvl="1" indent="0">
              <a:buNone/>
            </a:pPr>
            <a:r>
              <a:rPr lang="en-US" b="0" dirty="0" smtClean="0"/>
              <a:t>	port map </a:t>
            </a:r>
            <a:r>
              <a:rPr lang="en-US" b="0" dirty="0"/>
              <a:t>(</a:t>
            </a:r>
          </a:p>
          <a:p>
            <a:pPr marL="406400" lvl="1" indent="0">
              <a:buNone/>
            </a:pPr>
            <a:r>
              <a:rPr lang="en-US" dirty="0" smtClean="0"/>
              <a:t> </a:t>
            </a:r>
            <a:r>
              <a:rPr lang="en-US" dirty="0"/>
              <a:t>		LED =&gt; LED,		</a:t>
            </a:r>
          </a:p>
          <a:p>
            <a:pPr marL="406400" lvl="1" indent="0">
              <a:buNone/>
            </a:pPr>
            <a:r>
              <a:rPr lang="en-US" b="0" dirty="0"/>
              <a:t>		S_AXI_ACLK	=&gt; s00_axi_aclk,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964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34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866" y="3857646"/>
            <a:ext cx="8015519" cy="946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515" y="4746736"/>
            <a:ext cx="7843452" cy="1663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15267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Packaging the IP core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dirty="0" smtClean="0"/>
              <a:t>7. </a:t>
            </a:r>
            <a:r>
              <a:rPr lang="en-US" dirty="0"/>
              <a:t>Packaging the IP core</a:t>
            </a:r>
          </a:p>
          <a:p>
            <a:pPr lvl="1"/>
            <a:r>
              <a:rPr lang="en-US" b="0" dirty="0"/>
              <a:t>Now that we have written the core, it is time to package up the HDL to create a complete IP package.</a:t>
            </a:r>
          </a:p>
          <a:p>
            <a:pPr lvl="1"/>
            <a:r>
              <a:rPr lang="en-US" b="0" dirty="0" smtClean="0"/>
              <a:t>7.1</a:t>
            </a:r>
            <a:r>
              <a:rPr lang="en-US" b="0" dirty="0"/>
              <a:t>) Now click on </a:t>
            </a:r>
            <a:r>
              <a:rPr lang="en-US" dirty="0"/>
              <a:t>Package IP</a:t>
            </a:r>
            <a:r>
              <a:rPr lang="en-US" b="0" dirty="0"/>
              <a:t> in the Flow Navigator and you should see the Package IP tab. </a:t>
            </a:r>
            <a:endParaRPr lang="en-US" b="0" dirty="0" smtClean="0"/>
          </a:p>
          <a:p>
            <a:pPr lvl="1"/>
            <a:r>
              <a:rPr lang="en-US" b="0" dirty="0" smtClean="0"/>
              <a:t>Select</a:t>
            </a:r>
            <a:r>
              <a:rPr lang="en-US" b="0" dirty="0"/>
              <a:t> </a:t>
            </a:r>
            <a:r>
              <a:rPr lang="en-US" dirty="0"/>
              <a:t>Compatibility</a:t>
            </a:r>
            <a:r>
              <a:rPr lang="en-US" b="0" dirty="0"/>
              <a:t> </a:t>
            </a:r>
            <a:r>
              <a:rPr lang="en-US" b="0" dirty="0" smtClean="0"/>
              <a:t>(under Packaging Steps) and </a:t>
            </a:r>
            <a:r>
              <a:rPr lang="en-US" b="0" dirty="0"/>
              <a:t>make sure “Artix7” </a:t>
            </a:r>
            <a:r>
              <a:rPr lang="en-US" b="0" dirty="0" smtClean="0"/>
              <a:t>are </a:t>
            </a:r>
            <a:r>
              <a:rPr lang="en-US" b="0" dirty="0"/>
              <a:t>present. If those are not there, you can add them by clicking the plus button. The Life Cycle does not matter at this point.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b="0" dirty="0"/>
              <a:t/>
            </a:r>
            <a:br>
              <a:rPr lang="en-US" b="0" dirty="0"/>
            </a:br>
            <a:endParaRPr lang="en-US" b="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964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35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8811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Xilinx </a:t>
            </a:r>
            <a:r>
              <a:rPr lang="en-US" dirty="0" err="1"/>
              <a:t>Vivado</a:t>
            </a:r>
            <a:r>
              <a:rPr lang="en-US" dirty="0"/>
              <a:t> – </a:t>
            </a:r>
            <a:r>
              <a:rPr lang="en-US" dirty="0" smtClean="0"/>
              <a:t>Create and Package Custom IP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b="0" dirty="0" smtClean="0"/>
              <a:t>7. </a:t>
            </a:r>
            <a:r>
              <a:rPr lang="en-US" b="0" dirty="0"/>
              <a:t>Packaging the IP </a:t>
            </a:r>
            <a:r>
              <a:rPr lang="en-US" b="0" dirty="0" smtClean="0"/>
              <a:t>core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b="0" dirty="0"/>
              <a:t/>
            </a:r>
            <a:br>
              <a:rPr lang="en-US" b="0" dirty="0"/>
            </a:br>
            <a:endParaRPr lang="en-US" b="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964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36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9540" y="2136015"/>
            <a:ext cx="5364921" cy="4286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43703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Xilinx </a:t>
            </a:r>
            <a:r>
              <a:rPr lang="en-US" dirty="0" err="1"/>
              <a:t>Vivado</a:t>
            </a:r>
            <a:r>
              <a:rPr lang="en-US" dirty="0"/>
              <a:t> – </a:t>
            </a:r>
            <a:r>
              <a:rPr lang="en-US" dirty="0" smtClean="0"/>
              <a:t>Create and Package Custom IP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b="0" dirty="0" smtClean="0"/>
              <a:t>7.2</a:t>
            </a:r>
            <a:r>
              <a:rPr lang="en-US" b="0" dirty="0"/>
              <a:t>) Select </a:t>
            </a:r>
            <a:r>
              <a:rPr lang="en-US" dirty="0"/>
              <a:t>Customization Parameters</a:t>
            </a:r>
            <a:r>
              <a:rPr lang="en-US" b="0" dirty="0"/>
              <a:t> and select the line for </a:t>
            </a:r>
            <a:r>
              <a:rPr lang="en-US" dirty="0"/>
              <a:t>Merge Changes from Customization Parameters </a:t>
            </a:r>
            <a:r>
              <a:rPr lang="en-US" dirty="0" smtClean="0"/>
              <a:t>Wizard</a:t>
            </a:r>
            <a:r>
              <a:rPr lang="en-US" b="0" dirty="0" smtClean="0"/>
              <a:t>. This will have the </a:t>
            </a:r>
            <a:r>
              <a:rPr lang="en-US" b="0" dirty="0" err="1" smtClean="0"/>
              <a:t>My_Counter_IP</a:t>
            </a:r>
            <a:r>
              <a:rPr lang="en-US" b="0" dirty="0" smtClean="0"/>
              <a:t> parameters from the top file.</a:t>
            </a:r>
            <a:r>
              <a:rPr lang="en-US" dirty="0"/>
              <a:t/>
            </a:r>
            <a:br>
              <a:rPr lang="en-US" dirty="0"/>
            </a:br>
            <a:endParaRPr lang="en-US" b="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964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37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700" y="3155476"/>
            <a:ext cx="7086600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38965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1750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38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Xilinx </a:t>
            </a:r>
            <a:r>
              <a:rPr lang="en-US" dirty="0" err="1"/>
              <a:t>Vivado</a:t>
            </a:r>
            <a:r>
              <a:rPr lang="en-US" dirty="0"/>
              <a:t> – </a:t>
            </a:r>
            <a:r>
              <a:rPr lang="en-US" dirty="0" smtClean="0"/>
              <a:t>Create and Package Custom IP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b="0" dirty="0" smtClean="0"/>
              <a:t>7.3</a:t>
            </a:r>
            <a:r>
              <a:rPr lang="en-US" b="0" dirty="0"/>
              <a:t>) Select </a:t>
            </a:r>
            <a:r>
              <a:rPr lang="en-US" dirty="0"/>
              <a:t>Customization GUI</a:t>
            </a:r>
            <a:r>
              <a:rPr lang="en-US" b="0" dirty="0"/>
              <a:t>. This is were we get to change our graphical </a:t>
            </a:r>
            <a:r>
              <a:rPr lang="en-US" b="0" dirty="0" smtClean="0"/>
              <a:t>interface.  No changes at this time.</a:t>
            </a:r>
            <a:endParaRPr lang="en-US" b="0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429599"/>
            <a:ext cx="9144000" cy="47150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19791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Xilinx </a:t>
            </a:r>
            <a:r>
              <a:rPr lang="en-US" dirty="0" err="1"/>
              <a:t>Vivado</a:t>
            </a:r>
            <a:r>
              <a:rPr lang="en-US" dirty="0"/>
              <a:t> – </a:t>
            </a:r>
            <a:r>
              <a:rPr lang="en-US" dirty="0" smtClean="0"/>
              <a:t>Create and Package Custom IP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b="0" dirty="0" smtClean="0"/>
              <a:t>7.4) </a:t>
            </a:r>
            <a:r>
              <a:rPr lang="en-US" b="0" dirty="0"/>
              <a:t>Now the core should be complete so select </a:t>
            </a:r>
            <a:r>
              <a:rPr lang="en-US" dirty="0"/>
              <a:t>Review and Package</a:t>
            </a:r>
            <a:r>
              <a:rPr lang="en-US" b="0" dirty="0"/>
              <a:t> and click the </a:t>
            </a:r>
            <a:r>
              <a:rPr lang="en-US" dirty="0"/>
              <a:t>Re-package IP</a:t>
            </a:r>
            <a:r>
              <a:rPr lang="en-US" b="0" dirty="0"/>
              <a:t> button.</a:t>
            </a:r>
            <a:r>
              <a:rPr lang="en-US" dirty="0"/>
              <a:t/>
            </a:r>
            <a:br>
              <a:rPr lang="en-US" dirty="0"/>
            </a:br>
            <a:endParaRPr lang="en-US" b="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964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39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798" y="2378231"/>
            <a:ext cx="7888405" cy="405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Oval 6"/>
          <p:cNvSpPr/>
          <p:nvPr/>
        </p:nvSpPr>
        <p:spPr bwMode="auto">
          <a:xfrm>
            <a:off x="4367284" y="6127844"/>
            <a:ext cx="1869744" cy="290013"/>
          </a:xfrm>
          <a:prstGeom prst="ellipse">
            <a:avLst/>
          </a:prstGeom>
          <a:noFill/>
          <a:ln w="2540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4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757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MicroBlaze</a:t>
            </a:r>
            <a:r>
              <a:rPr lang="en-US" dirty="0"/>
              <a:t> + Custom </a:t>
            </a:r>
            <a:r>
              <a:rPr lang="en-US" dirty="0" smtClean="0"/>
              <a:t>IP</a:t>
            </a:r>
            <a:br>
              <a:rPr lang="en-US" dirty="0" smtClean="0"/>
            </a:br>
            <a:r>
              <a:rPr lang="en-US" dirty="0" smtClean="0"/>
              <a:t>what you are building today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2723752" y="1796897"/>
            <a:ext cx="4697837" cy="678761"/>
          </a:xfrm>
          <a:prstGeom prst="roundRect">
            <a:avLst>
              <a:gd name="adj" fmla="val 1349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800"/>
          </a:p>
        </p:txBody>
      </p:sp>
      <p:sp>
        <p:nvSpPr>
          <p:cNvPr id="8" name="TextBox 7"/>
          <p:cNvSpPr txBox="1"/>
          <p:nvPr/>
        </p:nvSpPr>
        <p:spPr>
          <a:xfrm>
            <a:off x="2806995" y="1796897"/>
            <a:ext cx="325579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b="1" dirty="0" smtClean="0"/>
              <a:t>axi_uartlite_0 </a:t>
            </a:r>
            <a:r>
              <a:rPr lang="en-US" sz="1800" b="1" dirty="0"/>
              <a:t>@ 40600000</a:t>
            </a:r>
            <a:endParaRPr lang="en-US" sz="4400" b="1" dirty="0"/>
          </a:p>
        </p:txBody>
      </p:sp>
      <p:cxnSp>
        <p:nvCxnSpPr>
          <p:cNvPr id="9" name="Straight Connector 8"/>
          <p:cNvCxnSpPr>
            <a:endCxn id="17" idx="1"/>
          </p:cNvCxnSpPr>
          <p:nvPr/>
        </p:nvCxnSpPr>
        <p:spPr>
          <a:xfrm>
            <a:off x="3628519" y="4143847"/>
            <a:ext cx="2167568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338671" y="3832569"/>
            <a:ext cx="1438967" cy="338554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600" dirty="0"/>
              <a:t>S_AXI_ACLK</a:t>
            </a:r>
          </a:p>
        </p:txBody>
      </p:sp>
      <p:cxnSp>
        <p:nvCxnSpPr>
          <p:cNvPr id="11" name="Straight Connector 10"/>
          <p:cNvCxnSpPr>
            <a:endCxn id="18" idx="1"/>
          </p:cNvCxnSpPr>
          <p:nvPr/>
        </p:nvCxnSpPr>
        <p:spPr>
          <a:xfrm>
            <a:off x="3590419" y="4447709"/>
            <a:ext cx="2167567" cy="0"/>
          </a:xfrm>
          <a:prstGeom prst="line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817751" y="4136431"/>
            <a:ext cx="1957430" cy="338554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600" dirty="0"/>
              <a:t>S_AXI_ARESETN</a:t>
            </a:r>
          </a:p>
        </p:txBody>
      </p:sp>
      <p:cxnSp>
        <p:nvCxnSpPr>
          <p:cNvPr id="13" name="Straight Connector 12"/>
          <p:cNvCxnSpPr>
            <a:endCxn id="19" idx="1"/>
          </p:cNvCxnSpPr>
          <p:nvPr/>
        </p:nvCxnSpPr>
        <p:spPr>
          <a:xfrm flipV="1">
            <a:off x="3628519" y="4759796"/>
            <a:ext cx="2177093" cy="8158"/>
          </a:xfrm>
          <a:prstGeom prst="line">
            <a:avLst/>
          </a:prstGeom>
          <a:ln w="508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338671" y="4448518"/>
            <a:ext cx="1446034" cy="338554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600" dirty="0" smtClean="0"/>
              <a:t>slv_reg1</a:t>
            </a:r>
            <a:endParaRPr lang="en-US" sz="2000" dirty="0"/>
          </a:p>
        </p:txBody>
      </p:sp>
      <p:sp>
        <p:nvSpPr>
          <p:cNvPr id="17" name="TextBox 16"/>
          <p:cNvSpPr txBox="1"/>
          <p:nvPr/>
        </p:nvSpPr>
        <p:spPr>
          <a:xfrm>
            <a:off x="5796087" y="3959181"/>
            <a:ext cx="5334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 smtClean="0"/>
              <a:t>clk</a:t>
            </a:r>
            <a:endParaRPr lang="en-US" sz="1800" dirty="0"/>
          </a:p>
        </p:txBody>
      </p:sp>
      <p:sp>
        <p:nvSpPr>
          <p:cNvPr id="18" name="TextBox 17"/>
          <p:cNvSpPr txBox="1"/>
          <p:nvPr/>
        </p:nvSpPr>
        <p:spPr>
          <a:xfrm>
            <a:off x="5757986" y="4263043"/>
            <a:ext cx="992856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smtClean="0"/>
              <a:t> </a:t>
            </a:r>
            <a:r>
              <a:rPr lang="en-US" sz="1800" dirty="0" err="1" smtClean="0"/>
              <a:t>reset_n</a:t>
            </a:r>
            <a:endParaRPr lang="en-US" sz="1800" dirty="0"/>
          </a:p>
        </p:txBody>
      </p:sp>
      <p:sp>
        <p:nvSpPr>
          <p:cNvPr id="19" name="TextBox 18"/>
          <p:cNvSpPr txBox="1"/>
          <p:nvPr/>
        </p:nvSpPr>
        <p:spPr>
          <a:xfrm>
            <a:off x="5805612" y="4575130"/>
            <a:ext cx="75954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smtClean="0"/>
              <a:t>ctrl</a:t>
            </a:r>
            <a:endParaRPr lang="en-US" sz="1800" dirty="0"/>
          </a:p>
        </p:txBody>
      </p:sp>
      <p:sp>
        <p:nvSpPr>
          <p:cNvPr id="21" name="Rounded Rectangle 20"/>
          <p:cNvSpPr/>
          <p:nvPr/>
        </p:nvSpPr>
        <p:spPr>
          <a:xfrm>
            <a:off x="183773" y="1594531"/>
            <a:ext cx="8003422" cy="4755435"/>
          </a:xfrm>
          <a:prstGeom prst="roundRect">
            <a:avLst>
              <a:gd name="adj" fmla="val 624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800"/>
          </a:p>
        </p:txBody>
      </p:sp>
      <p:sp>
        <p:nvSpPr>
          <p:cNvPr id="22" name="TextBox 21"/>
          <p:cNvSpPr txBox="1"/>
          <p:nvPr/>
        </p:nvSpPr>
        <p:spPr>
          <a:xfrm>
            <a:off x="178080" y="1609301"/>
            <a:ext cx="2400532" cy="400110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2000" b="1" dirty="0" err="1" smtClean="0"/>
              <a:t>Artix</a:t>
            </a:r>
            <a:r>
              <a:rPr lang="en-US" sz="2000" b="1" dirty="0" smtClean="0"/>
              <a:t> 7 (design_1)</a:t>
            </a:r>
            <a:endParaRPr lang="en-US" sz="4800" b="1" dirty="0"/>
          </a:p>
        </p:txBody>
      </p:sp>
      <p:sp>
        <p:nvSpPr>
          <p:cNvPr id="23" name="Rounded Rectangle 22"/>
          <p:cNvSpPr/>
          <p:nvPr/>
        </p:nvSpPr>
        <p:spPr>
          <a:xfrm>
            <a:off x="349288" y="2821246"/>
            <a:ext cx="1868328" cy="3368542"/>
          </a:xfrm>
          <a:prstGeom prst="roundRect">
            <a:avLst>
              <a:gd name="adj" fmla="val 1349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800"/>
          </a:p>
        </p:txBody>
      </p:sp>
      <p:sp>
        <p:nvSpPr>
          <p:cNvPr id="24" name="TextBox 23"/>
          <p:cNvSpPr txBox="1"/>
          <p:nvPr/>
        </p:nvSpPr>
        <p:spPr>
          <a:xfrm>
            <a:off x="589405" y="2836413"/>
            <a:ext cx="15240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b="1" dirty="0" err="1" smtClean="0"/>
              <a:t>MicroBlaze</a:t>
            </a:r>
            <a:endParaRPr lang="en-US" sz="4400" b="1" dirty="0"/>
          </a:p>
        </p:txBody>
      </p:sp>
      <p:sp>
        <p:nvSpPr>
          <p:cNvPr id="25" name="Rounded Rectangle 24"/>
          <p:cNvSpPr/>
          <p:nvPr/>
        </p:nvSpPr>
        <p:spPr>
          <a:xfrm>
            <a:off x="533996" y="3242037"/>
            <a:ext cx="1490615" cy="1937938"/>
          </a:xfrm>
          <a:prstGeom prst="roundRect">
            <a:avLst>
              <a:gd name="adj" fmla="val 1349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800"/>
          </a:p>
        </p:txBody>
      </p:sp>
      <p:sp>
        <p:nvSpPr>
          <p:cNvPr id="26" name="TextBox 25"/>
          <p:cNvSpPr txBox="1"/>
          <p:nvPr/>
        </p:nvSpPr>
        <p:spPr>
          <a:xfrm>
            <a:off x="531371" y="3242037"/>
            <a:ext cx="15240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b="1" dirty="0" smtClean="0"/>
              <a:t>Lec18.c</a:t>
            </a:r>
            <a:endParaRPr lang="en-US" sz="4400" b="1" dirty="0"/>
          </a:p>
        </p:txBody>
      </p:sp>
      <p:sp>
        <p:nvSpPr>
          <p:cNvPr id="27" name="Rounded Rectangle 26"/>
          <p:cNvSpPr/>
          <p:nvPr/>
        </p:nvSpPr>
        <p:spPr>
          <a:xfrm>
            <a:off x="2498963" y="2821246"/>
            <a:ext cx="5132825" cy="3368542"/>
          </a:xfrm>
          <a:prstGeom prst="roundRect">
            <a:avLst>
              <a:gd name="adj" fmla="val 956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800"/>
          </a:p>
        </p:txBody>
      </p:sp>
      <p:sp>
        <p:nvSpPr>
          <p:cNvPr id="28" name="TextBox 27"/>
          <p:cNvSpPr txBox="1"/>
          <p:nvPr/>
        </p:nvSpPr>
        <p:spPr>
          <a:xfrm>
            <a:off x="2507263" y="2836413"/>
            <a:ext cx="5478103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b="1" dirty="0" smtClean="0"/>
              <a:t>my_counter_ip_v1_0.vhd </a:t>
            </a:r>
            <a:r>
              <a:rPr lang="en-US" sz="1800" b="1" dirty="0"/>
              <a:t>@ 0x44a00000</a:t>
            </a:r>
            <a:endParaRPr lang="en-US" sz="4400" b="1" dirty="0"/>
          </a:p>
        </p:txBody>
      </p:sp>
      <p:sp>
        <p:nvSpPr>
          <p:cNvPr id="30" name="Rounded Rectangle 29"/>
          <p:cNvSpPr/>
          <p:nvPr/>
        </p:nvSpPr>
        <p:spPr>
          <a:xfrm>
            <a:off x="2723753" y="3242037"/>
            <a:ext cx="904766" cy="2778934"/>
          </a:xfrm>
          <a:prstGeom prst="roundRect">
            <a:avLst>
              <a:gd name="adj" fmla="val 1349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800"/>
          </a:p>
        </p:txBody>
      </p:sp>
      <p:sp>
        <p:nvSpPr>
          <p:cNvPr id="31" name="TextBox 30"/>
          <p:cNvSpPr txBox="1"/>
          <p:nvPr/>
        </p:nvSpPr>
        <p:spPr>
          <a:xfrm>
            <a:off x="2727689" y="3239689"/>
            <a:ext cx="900829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b="1" dirty="0" err="1" smtClean="0"/>
              <a:t>axi_lite</a:t>
            </a:r>
            <a:endParaRPr lang="en-US" sz="4400" b="1" dirty="0"/>
          </a:p>
        </p:txBody>
      </p:sp>
      <p:sp>
        <p:nvSpPr>
          <p:cNvPr id="32" name="Rounded Rectangle 31"/>
          <p:cNvSpPr/>
          <p:nvPr/>
        </p:nvSpPr>
        <p:spPr>
          <a:xfrm>
            <a:off x="4014699" y="3239689"/>
            <a:ext cx="3406891" cy="2781282"/>
          </a:xfrm>
          <a:prstGeom prst="roundRect">
            <a:avLst>
              <a:gd name="adj" fmla="val 813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800"/>
          </a:p>
        </p:txBody>
      </p:sp>
      <p:sp>
        <p:nvSpPr>
          <p:cNvPr id="33" name="TextBox 32"/>
          <p:cNvSpPr txBox="1"/>
          <p:nvPr/>
        </p:nvSpPr>
        <p:spPr>
          <a:xfrm>
            <a:off x="4018937" y="3239689"/>
            <a:ext cx="3672046" cy="338554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600" b="1" dirty="0"/>
              <a:t>my_counter_ip_v1_0_S00_AXI.vhd</a:t>
            </a:r>
            <a:endParaRPr lang="en-US" sz="4000" b="1" dirty="0"/>
          </a:p>
        </p:txBody>
      </p:sp>
      <p:sp>
        <p:nvSpPr>
          <p:cNvPr id="34" name="Rounded Rectangle 33"/>
          <p:cNvSpPr/>
          <p:nvPr/>
        </p:nvSpPr>
        <p:spPr>
          <a:xfrm>
            <a:off x="5805612" y="3730265"/>
            <a:ext cx="1490615" cy="1863315"/>
          </a:xfrm>
          <a:prstGeom prst="roundRect">
            <a:avLst>
              <a:gd name="adj" fmla="val 1349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800"/>
          </a:p>
        </p:txBody>
      </p:sp>
      <p:sp>
        <p:nvSpPr>
          <p:cNvPr id="35" name="TextBox 34"/>
          <p:cNvSpPr txBox="1"/>
          <p:nvPr/>
        </p:nvSpPr>
        <p:spPr>
          <a:xfrm>
            <a:off x="5783570" y="3728002"/>
            <a:ext cx="149324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b="1" dirty="0" smtClean="0"/>
              <a:t>Lec18.vhd</a:t>
            </a:r>
            <a:endParaRPr lang="en-US" sz="44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4121473" y="4731559"/>
            <a:ext cx="57068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smtClean="0"/>
              <a:t>32</a:t>
            </a:r>
            <a:endParaRPr lang="en-US" sz="1800" dirty="0"/>
          </a:p>
        </p:txBody>
      </p:sp>
      <p:cxnSp>
        <p:nvCxnSpPr>
          <p:cNvPr id="41" name="Straight Connector 40"/>
          <p:cNvCxnSpPr/>
          <p:nvPr/>
        </p:nvCxnSpPr>
        <p:spPr>
          <a:xfrm flipV="1">
            <a:off x="4471176" y="4615554"/>
            <a:ext cx="323623" cy="3048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endCxn id="44" idx="1"/>
          </p:cNvCxnSpPr>
          <p:nvPr/>
        </p:nvCxnSpPr>
        <p:spPr>
          <a:xfrm flipV="1">
            <a:off x="3628519" y="5066944"/>
            <a:ext cx="2174745" cy="8158"/>
          </a:xfrm>
          <a:prstGeom prst="line">
            <a:avLst/>
          </a:prstGeom>
          <a:ln w="508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4336323" y="4755666"/>
            <a:ext cx="1446034" cy="338554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600" dirty="0" smtClean="0"/>
              <a:t>slv_reg0</a:t>
            </a:r>
            <a:endParaRPr lang="en-US" sz="2000" dirty="0"/>
          </a:p>
        </p:txBody>
      </p:sp>
      <p:sp>
        <p:nvSpPr>
          <p:cNvPr id="44" name="TextBox 43"/>
          <p:cNvSpPr txBox="1"/>
          <p:nvPr/>
        </p:nvSpPr>
        <p:spPr>
          <a:xfrm>
            <a:off x="5803264" y="4882278"/>
            <a:ext cx="75954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smtClean="0"/>
              <a:t>Q/D</a:t>
            </a:r>
            <a:endParaRPr lang="en-US" sz="1800" dirty="0"/>
          </a:p>
        </p:txBody>
      </p:sp>
      <p:sp>
        <p:nvSpPr>
          <p:cNvPr id="45" name="TextBox 44"/>
          <p:cNvSpPr txBox="1"/>
          <p:nvPr/>
        </p:nvSpPr>
        <p:spPr>
          <a:xfrm>
            <a:off x="4119125" y="5038707"/>
            <a:ext cx="57068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smtClean="0"/>
              <a:t>32</a:t>
            </a:r>
            <a:endParaRPr lang="en-US" sz="1800" dirty="0"/>
          </a:p>
        </p:txBody>
      </p:sp>
      <p:cxnSp>
        <p:nvCxnSpPr>
          <p:cNvPr id="46" name="Straight Connector 45"/>
          <p:cNvCxnSpPr/>
          <p:nvPr/>
        </p:nvCxnSpPr>
        <p:spPr>
          <a:xfrm flipV="1">
            <a:off x="4468828" y="4922702"/>
            <a:ext cx="323623" cy="3048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5246314" y="5755683"/>
            <a:ext cx="2779498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ounded Rectangle 66"/>
          <p:cNvSpPr/>
          <p:nvPr/>
        </p:nvSpPr>
        <p:spPr>
          <a:xfrm>
            <a:off x="7772388" y="4263042"/>
            <a:ext cx="821493" cy="1926745"/>
          </a:xfrm>
          <a:prstGeom prst="roundRect">
            <a:avLst>
              <a:gd name="adj" fmla="val 1349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800"/>
          </a:p>
        </p:txBody>
      </p:sp>
      <p:sp>
        <p:nvSpPr>
          <p:cNvPr id="68" name="TextBox 67"/>
          <p:cNvSpPr txBox="1"/>
          <p:nvPr/>
        </p:nvSpPr>
        <p:spPr>
          <a:xfrm rot="16200000">
            <a:off x="7327030" y="4957567"/>
            <a:ext cx="1720330" cy="338554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600" b="1" dirty="0" smtClean="0"/>
              <a:t>Lec18.xdc</a:t>
            </a:r>
            <a:endParaRPr lang="en-US" sz="4000" b="1" dirty="0"/>
          </a:p>
        </p:txBody>
      </p:sp>
      <p:cxnSp>
        <p:nvCxnSpPr>
          <p:cNvPr id="70" name="Straight Connector 69"/>
          <p:cNvCxnSpPr/>
          <p:nvPr/>
        </p:nvCxnSpPr>
        <p:spPr>
          <a:xfrm flipV="1">
            <a:off x="5246314" y="5090258"/>
            <a:ext cx="0" cy="665425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5298597" y="5708655"/>
            <a:ext cx="57068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smtClean="0"/>
              <a:t>8</a:t>
            </a:r>
            <a:endParaRPr lang="en-US" sz="1800" dirty="0"/>
          </a:p>
        </p:txBody>
      </p:sp>
      <p:cxnSp>
        <p:nvCxnSpPr>
          <p:cNvPr id="74" name="Straight Connector 73"/>
          <p:cNvCxnSpPr/>
          <p:nvPr/>
        </p:nvCxnSpPr>
        <p:spPr>
          <a:xfrm flipV="1">
            <a:off x="5531337" y="5613916"/>
            <a:ext cx="323623" cy="3048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7772388" y="5571017"/>
            <a:ext cx="82149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smtClean="0"/>
              <a:t>LED</a:t>
            </a:r>
            <a:endParaRPr lang="en-US" sz="1800" dirty="0"/>
          </a:p>
        </p:txBody>
      </p:sp>
      <p:cxnSp>
        <p:nvCxnSpPr>
          <p:cNvPr id="76" name="Straight Connector 75"/>
          <p:cNvCxnSpPr>
            <a:stCxn id="75" idx="3"/>
          </p:cNvCxnSpPr>
          <p:nvPr/>
        </p:nvCxnSpPr>
        <p:spPr>
          <a:xfrm>
            <a:off x="8593880" y="5755683"/>
            <a:ext cx="379999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8527313" y="3930029"/>
            <a:ext cx="576930" cy="181588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sz="1400" dirty="0" smtClean="0"/>
              <a:t>T14</a:t>
            </a:r>
          </a:p>
          <a:p>
            <a:pPr algn="ctr">
              <a:spcBef>
                <a:spcPts val="0"/>
              </a:spcBef>
            </a:pPr>
            <a:r>
              <a:rPr lang="en-US" sz="1400" dirty="0" smtClean="0"/>
              <a:t>T15</a:t>
            </a:r>
          </a:p>
          <a:p>
            <a:pPr algn="ctr">
              <a:spcBef>
                <a:spcPts val="0"/>
              </a:spcBef>
            </a:pPr>
            <a:r>
              <a:rPr lang="en-US" sz="1400" dirty="0" smtClean="0"/>
              <a:t>T16</a:t>
            </a:r>
          </a:p>
          <a:p>
            <a:pPr algn="ctr">
              <a:spcBef>
                <a:spcPts val="0"/>
              </a:spcBef>
            </a:pPr>
            <a:r>
              <a:rPr lang="en-US" sz="1400" dirty="0" smtClean="0"/>
              <a:t>U16</a:t>
            </a:r>
          </a:p>
          <a:p>
            <a:pPr algn="ctr">
              <a:spcBef>
                <a:spcPts val="0"/>
              </a:spcBef>
            </a:pPr>
            <a:r>
              <a:rPr lang="en-US" sz="1400" dirty="0" smtClean="0"/>
              <a:t>V15</a:t>
            </a:r>
          </a:p>
          <a:p>
            <a:pPr algn="ctr">
              <a:spcBef>
                <a:spcPts val="0"/>
              </a:spcBef>
            </a:pPr>
            <a:r>
              <a:rPr lang="en-US" sz="1400" dirty="0" smtClean="0"/>
              <a:t>W16</a:t>
            </a:r>
          </a:p>
          <a:p>
            <a:pPr algn="ctr">
              <a:spcBef>
                <a:spcPts val="0"/>
              </a:spcBef>
            </a:pPr>
            <a:r>
              <a:rPr lang="en-US" sz="1400" dirty="0" smtClean="0"/>
              <a:t>W15</a:t>
            </a:r>
          </a:p>
          <a:p>
            <a:pPr algn="ctr">
              <a:spcBef>
                <a:spcPts val="0"/>
              </a:spcBef>
            </a:pPr>
            <a:r>
              <a:rPr lang="en-US" sz="1400" dirty="0" smtClean="0"/>
              <a:t>Y13</a:t>
            </a:r>
            <a:endParaRPr lang="en-US" sz="1400" dirty="0"/>
          </a:p>
        </p:txBody>
      </p:sp>
      <p:sp>
        <p:nvSpPr>
          <p:cNvPr id="80" name="Rounded Rectangle 79"/>
          <p:cNvSpPr/>
          <p:nvPr/>
        </p:nvSpPr>
        <p:spPr>
          <a:xfrm>
            <a:off x="7775926" y="1809230"/>
            <a:ext cx="821493" cy="2288104"/>
          </a:xfrm>
          <a:prstGeom prst="roundRect">
            <a:avLst>
              <a:gd name="adj" fmla="val 1349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800"/>
          </a:p>
        </p:txBody>
      </p:sp>
      <p:sp>
        <p:nvSpPr>
          <p:cNvPr id="81" name="TextBox 80"/>
          <p:cNvSpPr txBox="1"/>
          <p:nvPr/>
        </p:nvSpPr>
        <p:spPr>
          <a:xfrm rot="16200000">
            <a:off x="7279374" y="2874509"/>
            <a:ext cx="1354867" cy="338554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600" b="1" dirty="0" smtClean="0"/>
              <a:t>Design_1.xdc</a:t>
            </a:r>
            <a:endParaRPr lang="en-US" sz="4000" b="1" dirty="0"/>
          </a:p>
        </p:txBody>
      </p:sp>
      <p:sp>
        <p:nvSpPr>
          <p:cNvPr id="84" name="TextBox 83"/>
          <p:cNvSpPr txBox="1"/>
          <p:nvPr/>
        </p:nvSpPr>
        <p:spPr>
          <a:xfrm>
            <a:off x="8417932" y="1743169"/>
            <a:ext cx="743014" cy="523220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>
              <a:spcBef>
                <a:spcPts val="0"/>
              </a:spcBef>
            </a:pPr>
            <a:r>
              <a:rPr lang="en-US" sz="1400" dirty="0" smtClean="0"/>
              <a:t>AA19</a:t>
            </a:r>
          </a:p>
          <a:p>
            <a:pPr algn="r">
              <a:spcBef>
                <a:spcPts val="0"/>
              </a:spcBef>
            </a:pPr>
            <a:r>
              <a:rPr lang="en-US" sz="1400" dirty="0" smtClean="0"/>
              <a:t>V18</a:t>
            </a:r>
            <a:endParaRPr lang="en-US" sz="1400" dirty="0"/>
          </a:p>
        </p:txBody>
      </p:sp>
      <p:cxnSp>
        <p:nvCxnSpPr>
          <p:cNvPr id="85" name="Straight Connector 84"/>
          <p:cNvCxnSpPr>
            <a:stCxn id="88" idx="3"/>
            <a:endCxn id="86" idx="1"/>
          </p:cNvCxnSpPr>
          <p:nvPr/>
        </p:nvCxnSpPr>
        <p:spPr>
          <a:xfrm>
            <a:off x="7411689" y="1988145"/>
            <a:ext cx="361496" cy="0"/>
          </a:xfrm>
          <a:prstGeom prst="line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7773185" y="1803479"/>
            <a:ext cx="5334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smtClean="0"/>
              <a:t>RX</a:t>
            </a:r>
            <a:endParaRPr lang="en-US" sz="1800" dirty="0"/>
          </a:p>
        </p:txBody>
      </p:sp>
      <p:sp>
        <p:nvSpPr>
          <p:cNvPr id="88" name="TextBox 87"/>
          <p:cNvSpPr txBox="1"/>
          <p:nvPr/>
        </p:nvSpPr>
        <p:spPr>
          <a:xfrm>
            <a:off x="6878289" y="1803479"/>
            <a:ext cx="5334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smtClean="0"/>
              <a:t>RX</a:t>
            </a:r>
            <a:endParaRPr lang="en-US" sz="1800" dirty="0"/>
          </a:p>
        </p:txBody>
      </p:sp>
      <p:cxnSp>
        <p:nvCxnSpPr>
          <p:cNvPr id="92" name="Straight Connector 91"/>
          <p:cNvCxnSpPr>
            <a:stCxn id="94" idx="3"/>
            <a:endCxn id="93" idx="1"/>
          </p:cNvCxnSpPr>
          <p:nvPr/>
        </p:nvCxnSpPr>
        <p:spPr>
          <a:xfrm>
            <a:off x="7415227" y="2214976"/>
            <a:ext cx="361496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7776723" y="2030310"/>
            <a:ext cx="5334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smtClean="0"/>
              <a:t>TX</a:t>
            </a:r>
            <a:endParaRPr lang="en-US" sz="1800" dirty="0"/>
          </a:p>
        </p:txBody>
      </p:sp>
      <p:sp>
        <p:nvSpPr>
          <p:cNvPr id="94" name="TextBox 93"/>
          <p:cNvSpPr txBox="1"/>
          <p:nvPr/>
        </p:nvSpPr>
        <p:spPr>
          <a:xfrm>
            <a:off x="6881827" y="2030310"/>
            <a:ext cx="5334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smtClean="0"/>
              <a:t>TX</a:t>
            </a:r>
            <a:endParaRPr lang="en-US" sz="1800" dirty="0"/>
          </a:p>
        </p:txBody>
      </p:sp>
      <p:cxnSp>
        <p:nvCxnSpPr>
          <p:cNvPr id="95" name="Straight Connector 94"/>
          <p:cNvCxnSpPr>
            <a:stCxn id="86" idx="3"/>
          </p:cNvCxnSpPr>
          <p:nvPr/>
        </p:nvCxnSpPr>
        <p:spPr>
          <a:xfrm>
            <a:off x="8306585" y="1988145"/>
            <a:ext cx="767265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V="1">
            <a:off x="8310123" y="2204205"/>
            <a:ext cx="763727" cy="138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 flipV="1">
            <a:off x="2217615" y="4505517"/>
            <a:ext cx="506137" cy="1"/>
          </a:xfrm>
          <a:prstGeom prst="line">
            <a:avLst/>
          </a:prstGeom>
          <a:ln w="508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 flipV="1">
            <a:off x="2356366" y="2136278"/>
            <a:ext cx="0" cy="2369240"/>
          </a:xfrm>
          <a:prstGeom prst="line">
            <a:avLst/>
          </a:prstGeom>
          <a:ln w="508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>
            <a:endCxn id="7" idx="1"/>
          </p:cNvCxnSpPr>
          <p:nvPr/>
        </p:nvCxnSpPr>
        <p:spPr>
          <a:xfrm>
            <a:off x="2335100" y="2136277"/>
            <a:ext cx="388652" cy="1"/>
          </a:xfrm>
          <a:prstGeom prst="line">
            <a:avLst/>
          </a:prstGeom>
          <a:ln w="508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8063814" y="3428941"/>
            <a:ext cx="5334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 smtClean="0"/>
              <a:t>clk</a:t>
            </a:r>
            <a:endParaRPr lang="en-US" sz="1800" dirty="0"/>
          </a:p>
        </p:txBody>
      </p:sp>
      <p:sp>
        <p:nvSpPr>
          <p:cNvPr id="122" name="TextBox 121"/>
          <p:cNvSpPr txBox="1"/>
          <p:nvPr/>
        </p:nvSpPr>
        <p:spPr>
          <a:xfrm>
            <a:off x="7690983" y="3634506"/>
            <a:ext cx="909769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 smtClean="0"/>
              <a:t>reset_n</a:t>
            </a:r>
            <a:endParaRPr lang="en-US" sz="1800" dirty="0"/>
          </a:p>
        </p:txBody>
      </p:sp>
      <p:cxnSp>
        <p:nvCxnSpPr>
          <p:cNvPr id="123" name="Straight Connector 122"/>
          <p:cNvCxnSpPr/>
          <p:nvPr/>
        </p:nvCxnSpPr>
        <p:spPr>
          <a:xfrm>
            <a:off x="8600752" y="3608975"/>
            <a:ext cx="476636" cy="4633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 flipV="1">
            <a:off x="8600752" y="3819036"/>
            <a:ext cx="476636" cy="136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8272608" y="3347365"/>
            <a:ext cx="743014" cy="523220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>
              <a:spcBef>
                <a:spcPts val="0"/>
              </a:spcBef>
            </a:pPr>
            <a:r>
              <a:rPr lang="en-US" sz="1400" dirty="0" smtClean="0"/>
              <a:t>R4</a:t>
            </a:r>
          </a:p>
          <a:p>
            <a:pPr algn="r">
              <a:spcBef>
                <a:spcPts val="0"/>
              </a:spcBef>
            </a:pPr>
            <a:r>
              <a:rPr lang="en-US" sz="1400" dirty="0"/>
              <a:t>G4</a:t>
            </a:r>
          </a:p>
        </p:txBody>
      </p:sp>
      <p:sp>
        <p:nvSpPr>
          <p:cNvPr id="6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1750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4</a:t>
            </a:fld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65" name="Straight Connector 64"/>
          <p:cNvCxnSpPr>
            <a:endCxn id="66" idx="1"/>
          </p:cNvCxnSpPr>
          <p:nvPr/>
        </p:nvCxnSpPr>
        <p:spPr>
          <a:xfrm>
            <a:off x="3628518" y="5364640"/>
            <a:ext cx="2183483" cy="0"/>
          </a:xfrm>
          <a:prstGeom prst="line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5812001" y="5179974"/>
            <a:ext cx="992856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smtClean="0"/>
              <a:t>roll</a:t>
            </a:r>
            <a:endParaRPr lang="en-US" sz="1800" dirty="0"/>
          </a:p>
        </p:txBody>
      </p:sp>
      <p:sp>
        <p:nvSpPr>
          <p:cNvPr id="72" name="TextBox 71"/>
          <p:cNvSpPr txBox="1"/>
          <p:nvPr/>
        </p:nvSpPr>
        <p:spPr>
          <a:xfrm>
            <a:off x="4338671" y="5058118"/>
            <a:ext cx="1446034" cy="338554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600" dirty="0" smtClean="0"/>
              <a:t>slv_reg2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17696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/>
      <p:bldP spid="72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Xilinx </a:t>
            </a:r>
            <a:r>
              <a:rPr lang="en-US" dirty="0" err="1"/>
              <a:t>Vivado</a:t>
            </a:r>
            <a:r>
              <a:rPr lang="en-US" dirty="0"/>
              <a:t> – </a:t>
            </a:r>
            <a:r>
              <a:rPr lang="en-US" dirty="0" smtClean="0"/>
              <a:t>Create and Package Custom IP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b="0" dirty="0" smtClean="0"/>
              <a:t>7.5) </a:t>
            </a:r>
            <a:r>
              <a:rPr lang="en-US" b="0" dirty="0"/>
              <a:t>A popup will ask if you want to close the project, Select </a:t>
            </a:r>
            <a:r>
              <a:rPr lang="en-US" dirty="0"/>
              <a:t>Yes</a:t>
            </a:r>
            <a:r>
              <a:rPr lang="en-US" b="0" dirty="0" smtClean="0"/>
              <a:t>.</a:t>
            </a:r>
            <a:endParaRPr lang="en-US" b="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964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40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039" y="2852382"/>
            <a:ext cx="7633922" cy="2572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Oval 6"/>
          <p:cNvSpPr/>
          <p:nvPr/>
        </p:nvSpPr>
        <p:spPr bwMode="auto">
          <a:xfrm>
            <a:off x="3179930" y="4681182"/>
            <a:ext cx="1624082" cy="515196"/>
          </a:xfrm>
          <a:prstGeom prst="ellipse">
            <a:avLst/>
          </a:prstGeom>
          <a:noFill/>
          <a:ln w="2540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4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0841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Xilinx </a:t>
            </a:r>
            <a:r>
              <a:rPr lang="en-US" dirty="0" err="1"/>
              <a:t>Vivado</a:t>
            </a:r>
            <a:r>
              <a:rPr lang="en-US" dirty="0"/>
              <a:t> – </a:t>
            </a:r>
            <a:r>
              <a:rPr lang="en-US" dirty="0" smtClean="0"/>
              <a:t>Create and Package Custom IP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b="0" dirty="0" smtClean="0"/>
              <a:t>8. Add Custom IP to your design</a:t>
            </a:r>
          </a:p>
          <a:p>
            <a:pPr lvl="1"/>
            <a:r>
              <a:rPr lang="en-US" b="0" dirty="0" smtClean="0"/>
              <a:t>8.1</a:t>
            </a:r>
            <a:r>
              <a:rPr lang="en-US" b="0" dirty="0"/>
              <a:t>) In the project manager page of the original window, click </a:t>
            </a:r>
            <a:r>
              <a:rPr lang="en-US" dirty="0" smtClean="0"/>
              <a:t>Open Block </a:t>
            </a:r>
            <a:r>
              <a:rPr lang="en-US" dirty="0"/>
              <a:t>Design</a:t>
            </a:r>
            <a:r>
              <a:rPr lang="en-US" b="0" dirty="0"/>
              <a:t>. This adds a block design to the project</a:t>
            </a:r>
            <a:r>
              <a:rPr lang="en-US" b="0" dirty="0" smtClean="0"/>
              <a:t>.</a:t>
            </a:r>
          </a:p>
          <a:p>
            <a:pPr lvl="1"/>
            <a:r>
              <a:rPr lang="en-US" b="0" dirty="0" smtClean="0"/>
              <a:t>8.2) Use the  </a:t>
            </a:r>
            <a:r>
              <a:rPr lang="en-US" dirty="0" smtClean="0"/>
              <a:t>Add IP</a:t>
            </a:r>
            <a:r>
              <a:rPr lang="en-US" b="0" dirty="0" smtClean="0"/>
              <a:t>      button to add our </a:t>
            </a:r>
            <a:r>
              <a:rPr lang="en-US" dirty="0" err="1" smtClean="0"/>
              <a:t>my_counter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b="0" dirty="0" smtClean="0"/>
          </a:p>
          <a:p>
            <a:pPr marL="0" indent="0">
              <a:buNone/>
            </a:pPr>
            <a:r>
              <a:rPr lang="en-US" b="0" dirty="0"/>
              <a:t/>
            </a:r>
            <a:br>
              <a:rPr lang="en-US" b="0" dirty="0"/>
            </a:br>
            <a:endParaRPr lang="en-US" b="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964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41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15362" name="Picture 2" descr="https://reference.digilentinc.com/_media/genesys2/addip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1829" y="3039082"/>
            <a:ext cx="330864" cy="363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081" y="4090376"/>
            <a:ext cx="2488157" cy="2767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0961" y="4598656"/>
            <a:ext cx="2743200" cy="128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07166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Xilinx </a:t>
            </a:r>
            <a:r>
              <a:rPr lang="en-US" dirty="0" err="1"/>
              <a:t>Vivado</a:t>
            </a:r>
            <a:r>
              <a:rPr lang="en-US" dirty="0"/>
              <a:t> – </a:t>
            </a:r>
            <a:r>
              <a:rPr lang="en-US" dirty="0" smtClean="0"/>
              <a:t>Create and Package Custom IP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b="0" dirty="0" smtClean="0"/>
              <a:t>8. Add Custom IP to your design</a:t>
            </a:r>
          </a:p>
          <a:p>
            <a:pPr lvl="1"/>
            <a:r>
              <a:rPr lang="en-US" b="0" dirty="0" smtClean="0"/>
              <a:t>8.3) Right click </a:t>
            </a:r>
            <a:r>
              <a:rPr lang="en-US" b="0" dirty="0" smtClean="0"/>
              <a:t>on your </a:t>
            </a:r>
            <a:r>
              <a:rPr lang="en-US" dirty="0" err="1" smtClean="0"/>
              <a:t>my_counter</a:t>
            </a:r>
            <a:r>
              <a:rPr lang="en-US" b="0" dirty="0" smtClean="0"/>
              <a:t> output pin </a:t>
            </a:r>
            <a:r>
              <a:rPr lang="en-US" dirty="0" smtClean="0"/>
              <a:t>LEDs</a:t>
            </a:r>
            <a:r>
              <a:rPr lang="en-US" b="0" dirty="0" smtClean="0"/>
              <a:t> and select </a:t>
            </a:r>
            <a:r>
              <a:rPr lang="en-US" dirty="0" smtClean="0"/>
              <a:t>Make External</a:t>
            </a:r>
            <a:r>
              <a:rPr lang="en-US" b="0" dirty="0"/>
              <a:t> </a:t>
            </a:r>
            <a:r>
              <a:rPr lang="en-US" b="0" dirty="0" smtClean="0"/>
              <a:t>and then run </a:t>
            </a:r>
            <a:r>
              <a:rPr lang="en-US" dirty="0" smtClean="0"/>
              <a:t>Connection Automation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b="0" dirty="0" smtClean="0"/>
          </a:p>
          <a:p>
            <a:pPr marL="0" indent="0">
              <a:buNone/>
            </a:pPr>
            <a:r>
              <a:rPr lang="en-US" b="0" dirty="0"/>
              <a:t/>
            </a:r>
            <a:br>
              <a:rPr lang="en-US" b="0" dirty="0"/>
            </a:br>
            <a:endParaRPr lang="en-US" b="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964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42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28674" name="Picture 2" descr="https://reference.digilentinc.com/_media/reference/programmable-logic/zedboard-getting-started-with-zynq/image_15.jpg?w=600&amp;tok=92c50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736" y="4628926"/>
            <a:ext cx="5715000" cy="1895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1095" y="2845995"/>
            <a:ext cx="3190875" cy="140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85973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Xilinx </a:t>
            </a:r>
            <a:r>
              <a:rPr lang="en-US" dirty="0" err="1"/>
              <a:t>Vivado</a:t>
            </a:r>
            <a:r>
              <a:rPr lang="en-US" dirty="0"/>
              <a:t> – </a:t>
            </a:r>
            <a:r>
              <a:rPr lang="en-US" dirty="0" smtClean="0"/>
              <a:t>Create and Package Custom IP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b="0" dirty="0" smtClean="0"/>
              <a:t>8. Add Custom IP to your design</a:t>
            </a:r>
          </a:p>
          <a:p>
            <a:pPr lvl="1"/>
            <a:r>
              <a:rPr lang="en-US" b="0" dirty="0" smtClean="0"/>
              <a:t>8.5) Your custom IP should now be connected.  Now you need to add a constraints file to add the LED net to the pins on the </a:t>
            </a:r>
            <a:r>
              <a:rPr lang="en-US" b="0" dirty="0" err="1" smtClean="0"/>
              <a:t>Artix</a:t>
            </a:r>
            <a:r>
              <a:rPr lang="en-US" b="0" dirty="0" smtClean="0"/>
              <a:t> 7 chip by adding the following lines to the </a:t>
            </a:r>
            <a:r>
              <a:rPr lang="en-US" dirty="0" smtClean="0"/>
              <a:t>Lec18.xdc</a:t>
            </a:r>
            <a:r>
              <a:rPr lang="en-US" b="0" dirty="0" smtClean="0"/>
              <a:t> file.</a:t>
            </a:r>
          </a:p>
          <a:p>
            <a:pPr marL="406400" lvl="1" indent="0">
              <a:buNone/>
            </a:pPr>
            <a:r>
              <a:rPr lang="en-US" b="0" dirty="0" smtClean="0"/>
              <a:t>                      Add sources </a:t>
            </a:r>
            <a:r>
              <a:rPr lang="en-US" b="0" dirty="0" smtClean="0">
                <a:sym typeface="Wingdings" panose="05000000000000000000" pitchFamily="2" charset="2"/>
              </a:rPr>
              <a:t> add or create constraints  </a:t>
            </a:r>
            <a:endParaRPr lang="en-US" b="0" dirty="0" smtClean="0"/>
          </a:p>
          <a:p>
            <a:pPr marL="0" lvl="1" indent="0">
              <a:buNone/>
            </a:pPr>
            <a:r>
              <a:rPr lang="en-US" sz="1000" dirty="0"/>
              <a:t>## LEDs</a:t>
            </a:r>
          </a:p>
          <a:p>
            <a:pPr marL="0" lvl="1" indent="0">
              <a:buNone/>
            </a:pPr>
            <a:r>
              <a:rPr lang="en-US" sz="1000" dirty="0" err="1"/>
              <a:t>set_property</a:t>
            </a:r>
            <a:r>
              <a:rPr lang="en-US" sz="1000" dirty="0"/>
              <a:t> -</a:t>
            </a:r>
            <a:r>
              <a:rPr lang="en-US" sz="1000" dirty="0" err="1"/>
              <a:t>dict</a:t>
            </a:r>
            <a:r>
              <a:rPr lang="en-US" sz="1000" dirty="0"/>
              <a:t> { PACKAGE_PIN T14   IOSTANDARD LVCMOS25 } [</a:t>
            </a:r>
            <a:r>
              <a:rPr lang="en-US" sz="1000" dirty="0" err="1"/>
              <a:t>get_ports</a:t>
            </a:r>
            <a:r>
              <a:rPr lang="en-US" sz="1000" dirty="0"/>
              <a:t> { LED[0] }]; #IO_L15P_T2_DQS_13 </a:t>
            </a:r>
            <a:r>
              <a:rPr lang="en-US" sz="1000" dirty="0" err="1"/>
              <a:t>Sch</a:t>
            </a:r>
            <a:r>
              <a:rPr lang="en-US" sz="1000" dirty="0"/>
              <a:t>=led[0]</a:t>
            </a:r>
          </a:p>
          <a:p>
            <a:pPr marL="0" lvl="1" indent="0">
              <a:buNone/>
            </a:pPr>
            <a:r>
              <a:rPr lang="en-US" sz="1000" dirty="0" err="1"/>
              <a:t>set_property</a:t>
            </a:r>
            <a:r>
              <a:rPr lang="en-US" sz="1000" dirty="0"/>
              <a:t> -</a:t>
            </a:r>
            <a:r>
              <a:rPr lang="en-US" sz="1000" dirty="0" err="1"/>
              <a:t>dict</a:t>
            </a:r>
            <a:r>
              <a:rPr lang="en-US" sz="1000" dirty="0"/>
              <a:t> { PACKAGE_PIN T15   IOSTANDARD LVCMOS25 } [</a:t>
            </a:r>
            <a:r>
              <a:rPr lang="en-US" sz="1000" dirty="0" err="1"/>
              <a:t>get_ports</a:t>
            </a:r>
            <a:r>
              <a:rPr lang="en-US" sz="1000" dirty="0"/>
              <a:t> { LED[1] }]; #IO_L15N_T2_DQS_13 </a:t>
            </a:r>
            <a:r>
              <a:rPr lang="en-US" sz="1000" dirty="0" err="1"/>
              <a:t>Sch</a:t>
            </a:r>
            <a:r>
              <a:rPr lang="en-US" sz="1000" dirty="0"/>
              <a:t>=led[1]</a:t>
            </a:r>
          </a:p>
          <a:p>
            <a:pPr marL="0" lvl="1" indent="0">
              <a:buNone/>
            </a:pPr>
            <a:r>
              <a:rPr lang="en-US" sz="1000" dirty="0" err="1"/>
              <a:t>set_property</a:t>
            </a:r>
            <a:r>
              <a:rPr lang="en-US" sz="1000" dirty="0"/>
              <a:t> -</a:t>
            </a:r>
            <a:r>
              <a:rPr lang="en-US" sz="1000" dirty="0" err="1"/>
              <a:t>dict</a:t>
            </a:r>
            <a:r>
              <a:rPr lang="en-US" sz="1000" dirty="0"/>
              <a:t> { PACKAGE_PIN T16   IOSTANDARD LVCMOS25 } [</a:t>
            </a:r>
            <a:r>
              <a:rPr lang="en-US" sz="1000" dirty="0" err="1"/>
              <a:t>get_ports</a:t>
            </a:r>
            <a:r>
              <a:rPr lang="en-US" sz="1000" dirty="0"/>
              <a:t> { LED[2] }]; #IO_L17P_T2_13 </a:t>
            </a:r>
            <a:r>
              <a:rPr lang="en-US" sz="1000" dirty="0" err="1"/>
              <a:t>Sch</a:t>
            </a:r>
            <a:r>
              <a:rPr lang="en-US" sz="1000" dirty="0"/>
              <a:t>=led[2]</a:t>
            </a:r>
          </a:p>
          <a:p>
            <a:pPr marL="0" lvl="1" indent="0">
              <a:buNone/>
            </a:pPr>
            <a:r>
              <a:rPr lang="en-US" sz="1000" dirty="0" err="1"/>
              <a:t>set_property</a:t>
            </a:r>
            <a:r>
              <a:rPr lang="en-US" sz="1000" dirty="0"/>
              <a:t> -</a:t>
            </a:r>
            <a:r>
              <a:rPr lang="en-US" sz="1000" dirty="0" err="1"/>
              <a:t>dict</a:t>
            </a:r>
            <a:r>
              <a:rPr lang="en-US" sz="1000" dirty="0"/>
              <a:t> { PACKAGE_PIN U16   IOSTANDARD LVCMOS25 } [</a:t>
            </a:r>
            <a:r>
              <a:rPr lang="en-US" sz="1000" dirty="0" err="1"/>
              <a:t>get_ports</a:t>
            </a:r>
            <a:r>
              <a:rPr lang="en-US" sz="1000" dirty="0"/>
              <a:t> { LED[3] }]; #IO_L17N_T2_13 </a:t>
            </a:r>
            <a:r>
              <a:rPr lang="en-US" sz="1000" dirty="0" err="1"/>
              <a:t>Sch</a:t>
            </a:r>
            <a:r>
              <a:rPr lang="en-US" sz="1000" dirty="0"/>
              <a:t>=led[3]</a:t>
            </a:r>
          </a:p>
          <a:p>
            <a:pPr marL="0" lvl="1" indent="0">
              <a:buNone/>
            </a:pPr>
            <a:r>
              <a:rPr lang="en-US" sz="1000" dirty="0" err="1"/>
              <a:t>set_property</a:t>
            </a:r>
            <a:r>
              <a:rPr lang="en-US" sz="1000" dirty="0"/>
              <a:t> -</a:t>
            </a:r>
            <a:r>
              <a:rPr lang="en-US" sz="1000" dirty="0" err="1"/>
              <a:t>dict</a:t>
            </a:r>
            <a:r>
              <a:rPr lang="en-US" sz="1000" dirty="0"/>
              <a:t> { PACKAGE_PIN V15   IOSTANDARD LVCMOS25 } [</a:t>
            </a:r>
            <a:r>
              <a:rPr lang="en-US" sz="1000" dirty="0" err="1"/>
              <a:t>get_ports</a:t>
            </a:r>
            <a:r>
              <a:rPr lang="en-US" sz="1000" dirty="0"/>
              <a:t> { LED[4] }]; #IO_L14N_T2_SRCC_13 </a:t>
            </a:r>
            <a:r>
              <a:rPr lang="en-US" sz="1000" dirty="0" err="1"/>
              <a:t>Sch</a:t>
            </a:r>
            <a:r>
              <a:rPr lang="en-US" sz="1000" dirty="0"/>
              <a:t>=led[4]</a:t>
            </a:r>
          </a:p>
          <a:p>
            <a:pPr marL="0" lvl="1" indent="0">
              <a:buNone/>
            </a:pPr>
            <a:r>
              <a:rPr lang="en-US" sz="1000" dirty="0" err="1"/>
              <a:t>set_property</a:t>
            </a:r>
            <a:r>
              <a:rPr lang="en-US" sz="1000" dirty="0"/>
              <a:t> -</a:t>
            </a:r>
            <a:r>
              <a:rPr lang="en-US" sz="1000" dirty="0" err="1"/>
              <a:t>dict</a:t>
            </a:r>
            <a:r>
              <a:rPr lang="en-US" sz="1000" dirty="0"/>
              <a:t> { PACKAGE_PIN W16   IOSTANDARD LVCMOS25 } [</a:t>
            </a:r>
            <a:r>
              <a:rPr lang="en-US" sz="1000" dirty="0" err="1"/>
              <a:t>get_ports</a:t>
            </a:r>
            <a:r>
              <a:rPr lang="en-US" sz="1000" dirty="0"/>
              <a:t> { LED[5] }]; #IO_L16N_T2_13 </a:t>
            </a:r>
            <a:r>
              <a:rPr lang="en-US" sz="1000" dirty="0" err="1"/>
              <a:t>Sch</a:t>
            </a:r>
            <a:r>
              <a:rPr lang="en-US" sz="1000" dirty="0"/>
              <a:t>=led[5]</a:t>
            </a:r>
          </a:p>
          <a:p>
            <a:pPr marL="0" lvl="1" indent="0">
              <a:buNone/>
            </a:pPr>
            <a:r>
              <a:rPr lang="en-US" sz="1000" dirty="0" err="1"/>
              <a:t>set_property</a:t>
            </a:r>
            <a:r>
              <a:rPr lang="en-US" sz="1000" dirty="0"/>
              <a:t> -</a:t>
            </a:r>
            <a:r>
              <a:rPr lang="en-US" sz="1000" dirty="0" err="1"/>
              <a:t>dict</a:t>
            </a:r>
            <a:r>
              <a:rPr lang="en-US" sz="1000" dirty="0"/>
              <a:t> { PACKAGE_PIN W15   IOSTANDARD LVCMOS25 } [</a:t>
            </a:r>
            <a:r>
              <a:rPr lang="en-US" sz="1000" dirty="0" err="1"/>
              <a:t>get_ports</a:t>
            </a:r>
            <a:r>
              <a:rPr lang="en-US" sz="1000" dirty="0"/>
              <a:t> { LED[6] }]; #IO_L16P_T2_13 </a:t>
            </a:r>
            <a:r>
              <a:rPr lang="en-US" sz="1000" dirty="0" err="1"/>
              <a:t>Sch</a:t>
            </a:r>
            <a:r>
              <a:rPr lang="en-US" sz="1000" dirty="0"/>
              <a:t>=led[6]</a:t>
            </a:r>
          </a:p>
          <a:p>
            <a:pPr marL="0" lvl="1" indent="0">
              <a:buNone/>
            </a:pPr>
            <a:r>
              <a:rPr lang="en-US" sz="1000" dirty="0" err="1"/>
              <a:t>set_property</a:t>
            </a:r>
            <a:r>
              <a:rPr lang="en-US" sz="1000" dirty="0"/>
              <a:t> -</a:t>
            </a:r>
            <a:r>
              <a:rPr lang="en-US" sz="1000" dirty="0" err="1"/>
              <a:t>dict</a:t>
            </a:r>
            <a:r>
              <a:rPr lang="en-US" sz="1000" dirty="0"/>
              <a:t> { PACKAGE_PIN Y13   IOSTANDARD LVCMOS25 } [</a:t>
            </a:r>
            <a:r>
              <a:rPr lang="en-US" sz="1000" dirty="0" err="1"/>
              <a:t>get_ports</a:t>
            </a:r>
            <a:r>
              <a:rPr lang="en-US" sz="1000" dirty="0"/>
              <a:t> { LED[7] }]; #IO_L5P_T0_13 </a:t>
            </a:r>
            <a:r>
              <a:rPr lang="en-US" sz="1000" dirty="0" err="1"/>
              <a:t>Sch</a:t>
            </a:r>
            <a:r>
              <a:rPr lang="en-US" sz="1000" dirty="0"/>
              <a:t>=led[7]</a:t>
            </a:r>
          </a:p>
          <a:p>
            <a:pPr marL="406400" lvl="1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b="0" dirty="0" smtClean="0"/>
          </a:p>
          <a:p>
            <a:pPr marL="0" indent="0">
              <a:buNone/>
            </a:pPr>
            <a:r>
              <a:rPr lang="en-US" b="0" dirty="0"/>
              <a:t/>
            </a:r>
            <a:br>
              <a:rPr lang="en-US" b="0" dirty="0"/>
            </a:br>
            <a:endParaRPr lang="en-US" b="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964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43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3020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MicroBlaze</a:t>
            </a:r>
            <a:r>
              <a:rPr lang="en-US" dirty="0"/>
              <a:t> + Custom IP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endParaRPr lang="en-US" b="0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590" y="1473958"/>
            <a:ext cx="9045195" cy="4890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1750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44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6044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Updating Custom </a:t>
            </a:r>
            <a:r>
              <a:rPr lang="en-US" dirty="0"/>
              <a:t>IP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b="0" dirty="0" smtClean="0"/>
              <a:t>For initial class demo: </a:t>
            </a:r>
            <a:r>
              <a:rPr lang="en-US" dirty="0"/>
              <a:t>skip </a:t>
            </a:r>
            <a:r>
              <a:rPr lang="en-US" dirty="0" smtClean="0"/>
              <a:t>to slide titled “validate </a:t>
            </a:r>
            <a:r>
              <a:rPr lang="en-US" dirty="0"/>
              <a:t>design</a:t>
            </a:r>
            <a:r>
              <a:rPr lang="en-US" b="0" dirty="0" smtClean="0"/>
              <a:t>.”</a:t>
            </a:r>
          </a:p>
          <a:p>
            <a:r>
              <a:rPr lang="en-US" b="0" dirty="0" smtClean="0"/>
              <a:t>For Homework#10, when you need to add the “roll” to your custom hardware, follow the next few slide on “</a:t>
            </a:r>
            <a:r>
              <a:rPr lang="en-US" dirty="0" smtClean="0"/>
              <a:t>updating Custom IP</a:t>
            </a:r>
            <a:r>
              <a:rPr lang="en-US" b="0" dirty="0" smtClean="0"/>
              <a:t>”</a:t>
            </a:r>
            <a:endParaRPr lang="en-US" b="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010400" y="6673107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45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3530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Updating Custom </a:t>
            </a:r>
            <a:r>
              <a:rPr lang="en-US" dirty="0"/>
              <a:t>IP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b="0" dirty="0" smtClean="0"/>
              <a:t>Right click on </a:t>
            </a:r>
            <a:r>
              <a:rPr lang="en-US" dirty="0" err="1" smtClean="0"/>
              <a:t>My_Counter</a:t>
            </a:r>
            <a:r>
              <a:rPr lang="en-US" dirty="0" smtClean="0"/>
              <a:t> </a:t>
            </a:r>
            <a:r>
              <a:rPr lang="en-US" b="0" dirty="0" smtClean="0"/>
              <a:t>block, </a:t>
            </a:r>
            <a:r>
              <a:rPr lang="en-US" dirty="0" smtClean="0"/>
              <a:t>right-click</a:t>
            </a:r>
            <a:r>
              <a:rPr lang="en-US" b="0" dirty="0" smtClean="0"/>
              <a:t>, and click </a:t>
            </a:r>
            <a:r>
              <a:rPr lang="en-US" dirty="0" smtClean="0"/>
              <a:t>Edit in IP Packager</a:t>
            </a:r>
            <a:r>
              <a:rPr lang="en-US" b="0" dirty="0" smtClean="0"/>
              <a:t> if you want to modify!  (like adding “roll”)</a:t>
            </a:r>
            <a:endParaRPr lang="en-US" b="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010400" y="6673107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46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341" t="16206" b="31290"/>
          <a:stretch/>
        </p:blipFill>
        <p:spPr bwMode="auto">
          <a:xfrm>
            <a:off x="841061" y="2631140"/>
            <a:ext cx="7661903" cy="40635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Oval 7"/>
          <p:cNvSpPr/>
          <p:nvPr/>
        </p:nvSpPr>
        <p:spPr bwMode="auto">
          <a:xfrm>
            <a:off x="5267599" y="5807538"/>
            <a:ext cx="1315100" cy="386658"/>
          </a:xfrm>
          <a:prstGeom prst="ellipse">
            <a:avLst/>
          </a:prstGeom>
          <a:noFill/>
          <a:ln w="2540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1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043" y="2910374"/>
            <a:ext cx="5743575" cy="209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Oval 11"/>
          <p:cNvSpPr/>
          <p:nvPr/>
        </p:nvSpPr>
        <p:spPr bwMode="auto">
          <a:xfrm>
            <a:off x="5624715" y="4577263"/>
            <a:ext cx="1315100" cy="386658"/>
          </a:xfrm>
          <a:prstGeom prst="ellipse">
            <a:avLst/>
          </a:prstGeom>
          <a:noFill/>
          <a:ln w="2540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4400" b="1" dirty="0">
                <a:solidFill>
                  <a:srgbClr val="FF0000"/>
                </a:solidFill>
                <a:latin typeface="Arial" charset="0"/>
              </a:rPr>
              <a:t>2</a:t>
            </a:r>
            <a:endParaRPr kumimoji="0" lang="en-US" sz="44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9886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Xilinx </a:t>
            </a:r>
            <a:r>
              <a:rPr lang="en-US" dirty="0" err="1"/>
              <a:t>Vivado</a:t>
            </a:r>
            <a:r>
              <a:rPr lang="en-US" dirty="0"/>
              <a:t> – </a:t>
            </a:r>
            <a:r>
              <a:rPr lang="en-US" dirty="0" smtClean="0"/>
              <a:t>Create and Package Custom IP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b="0" dirty="0" smtClean="0"/>
              <a:t>Now that you updated the </a:t>
            </a:r>
            <a:r>
              <a:rPr lang="en-US" b="0" dirty="0"/>
              <a:t>core </a:t>
            </a:r>
            <a:r>
              <a:rPr lang="en-US" b="0" dirty="0" smtClean="0"/>
              <a:t>you need to re-select</a:t>
            </a:r>
            <a:r>
              <a:rPr lang="en-US" b="0" dirty="0"/>
              <a:t> </a:t>
            </a:r>
            <a:r>
              <a:rPr lang="en-US" dirty="0"/>
              <a:t>Review and Package</a:t>
            </a:r>
            <a:r>
              <a:rPr lang="en-US" b="0" dirty="0"/>
              <a:t> and click the </a:t>
            </a:r>
            <a:r>
              <a:rPr lang="en-US" dirty="0"/>
              <a:t>Re-package IP</a:t>
            </a:r>
            <a:r>
              <a:rPr lang="en-US" b="0" dirty="0"/>
              <a:t> button.</a:t>
            </a:r>
            <a:r>
              <a:rPr lang="en-US" dirty="0"/>
              <a:t/>
            </a:r>
            <a:br>
              <a:rPr lang="en-US" dirty="0"/>
            </a:br>
            <a:endParaRPr lang="en-US" b="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964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47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798" y="2378231"/>
            <a:ext cx="7888405" cy="405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Oval 6"/>
          <p:cNvSpPr/>
          <p:nvPr/>
        </p:nvSpPr>
        <p:spPr bwMode="auto">
          <a:xfrm>
            <a:off x="4367284" y="6127844"/>
            <a:ext cx="1869744" cy="290013"/>
          </a:xfrm>
          <a:prstGeom prst="ellipse">
            <a:avLst/>
          </a:prstGeom>
          <a:noFill/>
          <a:ln w="2540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4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8261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Updating Custom </a:t>
            </a:r>
            <a:r>
              <a:rPr lang="en-US" dirty="0"/>
              <a:t>IP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61975" y="1376748"/>
            <a:ext cx="8131175" cy="4324350"/>
          </a:xfrm>
        </p:spPr>
        <p:txBody>
          <a:bodyPr/>
          <a:lstStyle/>
          <a:p>
            <a:pPr lvl="1"/>
            <a:r>
              <a:rPr lang="en-US" b="0" dirty="0" smtClean="0"/>
              <a:t>click </a:t>
            </a:r>
            <a:r>
              <a:rPr lang="en-US" dirty="0" smtClean="0"/>
              <a:t>Show IP Status  </a:t>
            </a:r>
            <a:r>
              <a:rPr lang="en-US" b="0" dirty="0" smtClean="0"/>
              <a:t>(on yellow bar in block design)</a:t>
            </a:r>
          </a:p>
          <a:p>
            <a:pPr lvl="1"/>
            <a:r>
              <a:rPr lang="en-US" b="0" dirty="0" smtClean="0"/>
              <a:t>Select </a:t>
            </a:r>
            <a:r>
              <a:rPr lang="en-US" dirty="0" err="1" smtClean="0"/>
              <a:t>my_counter</a:t>
            </a:r>
            <a:r>
              <a:rPr lang="en-US" dirty="0" smtClean="0"/>
              <a:t> </a:t>
            </a:r>
            <a:r>
              <a:rPr lang="en-US" b="0" dirty="0" smtClean="0"/>
              <a:t>block</a:t>
            </a:r>
          </a:p>
          <a:p>
            <a:pPr lvl="1"/>
            <a:r>
              <a:rPr lang="en-US" b="0" dirty="0" smtClean="0"/>
              <a:t>Click </a:t>
            </a:r>
            <a:r>
              <a:rPr lang="en-US" dirty="0" smtClean="0"/>
              <a:t>Upgrade Selected </a:t>
            </a:r>
            <a:r>
              <a:rPr lang="en-US" b="0" dirty="0" smtClean="0"/>
              <a:t>(box at bottom of screen)</a:t>
            </a:r>
          </a:p>
          <a:p>
            <a:pPr lvl="1"/>
            <a:r>
              <a:rPr lang="en-US" dirty="0" smtClean="0"/>
              <a:t>Ok</a:t>
            </a:r>
            <a:r>
              <a:rPr lang="en-US" b="0" dirty="0" smtClean="0"/>
              <a:t>, and </a:t>
            </a:r>
            <a:r>
              <a:rPr lang="en-US" dirty="0" smtClean="0"/>
              <a:t>Generate </a:t>
            </a:r>
            <a:r>
              <a:rPr lang="en-US" b="0" dirty="0" smtClean="0"/>
              <a:t>(global? Or default?)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964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48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01" y="3203424"/>
            <a:ext cx="9144000" cy="2844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23" y="5316219"/>
            <a:ext cx="6956414" cy="1462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Oval 7"/>
          <p:cNvSpPr/>
          <p:nvPr/>
        </p:nvSpPr>
        <p:spPr bwMode="auto">
          <a:xfrm>
            <a:off x="5407242" y="4282704"/>
            <a:ext cx="1096735" cy="386658"/>
          </a:xfrm>
          <a:prstGeom prst="ellipse">
            <a:avLst/>
          </a:prstGeom>
          <a:noFill/>
          <a:ln w="2540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1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113001" y="6456699"/>
            <a:ext cx="1096735" cy="386658"/>
          </a:xfrm>
          <a:prstGeom prst="ellipse">
            <a:avLst/>
          </a:prstGeom>
          <a:noFill/>
          <a:ln w="2540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4400" b="1" dirty="0">
                <a:solidFill>
                  <a:srgbClr val="FF0000"/>
                </a:solidFill>
                <a:latin typeface="Arial" charset="0"/>
              </a:rPr>
              <a:t>2</a:t>
            </a:r>
            <a:endParaRPr kumimoji="0" lang="en-US" sz="44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2774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Verify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should verify the addressing for all your design components before continuing.  </a:t>
            </a:r>
          </a:p>
          <a:p>
            <a:r>
              <a:rPr lang="en-US" dirty="0"/>
              <a:t>Verify that the base addresses are the same addresses used in the template C-code.</a:t>
            </a:r>
          </a:p>
          <a:p>
            <a:r>
              <a:rPr lang="en-US" dirty="0" smtClean="0"/>
              <a:t>Should be no changes at this time.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49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smtClean="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D957A480-45FD-4E4A-ABAC-1E7EB071E91C}" type="datetime3">
              <a:rPr lang="en-US" sz="1800" smtClean="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23 February 2018</a:t>
            </a:fld>
            <a:endParaRPr lang="en-US" sz="1800">
              <a:solidFill>
                <a:srgbClr val="00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781425"/>
            <a:ext cx="7620000" cy="209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Oval 6"/>
          <p:cNvSpPr/>
          <p:nvPr/>
        </p:nvSpPr>
        <p:spPr bwMode="auto">
          <a:xfrm>
            <a:off x="5380326" y="4532649"/>
            <a:ext cx="1096735" cy="386658"/>
          </a:xfrm>
          <a:prstGeom prst="ellipse">
            <a:avLst/>
          </a:prstGeom>
          <a:noFill/>
          <a:ln w="2540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4400" b="1" dirty="0" smtClean="0">
                <a:solidFill>
                  <a:srgbClr val="FF0000"/>
                </a:solidFill>
                <a:latin typeface="Arial" charset="0"/>
              </a:rPr>
              <a:t>2</a:t>
            </a:r>
            <a:endParaRPr kumimoji="0" lang="en-US" sz="44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5408901" y="4976457"/>
            <a:ext cx="1096735" cy="386658"/>
          </a:xfrm>
          <a:prstGeom prst="ellipse">
            <a:avLst/>
          </a:prstGeom>
          <a:noFill/>
          <a:ln w="2540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4400" b="1" dirty="0" smtClean="0">
                <a:solidFill>
                  <a:srgbClr val="FF0000"/>
                </a:solidFill>
                <a:latin typeface="Arial" charset="0"/>
              </a:rPr>
              <a:t>3</a:t>
            </a:r>
            <a:endParaRPr kumimoji="0" lang="en-US" sz="44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1703676" y="3781425"/>
            <a:ext cx="1220499" cy="386658"/>
          </a:xfrm>
          <a:prstGeom prst="ellipse">
            <a:avLst/>
          </a:prstGeom>
          <a:noFill/>
          <a:ln w="2540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4400" b="1" dirty="0" smtClean="0">
                <a:solidFill>
                  <a:srgbClr val="FF0000"/>
                </a:solidFill>
                <a:latin typeface="Arial" charset="0"/>
              </a:rPr>
              <a:t>1</a:t>
            </a:r>
            <a:endParaRPr kumimoji="0" lang="en-US" sz="44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6435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MicroBlaze</a:t>
            </a:r>
            <a:r>
              <a:rPr lang="en-US" dirty="0"/>
              <a:t> + Custom </a:t>
            </a:r>
            <a:r>
              <a:rPr lang="en-US" dirty="0" smtClean="0"/>
              <a:t>IP with Interrupt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2723752" y="1673072"/>
            <a:ext cx="4697837" cy="678761"/>
          </a:xfrm>
          <a:prstGeom prst="roundRect">
            <a:avLst>
              <a:gd name="adj" fmla="val 1349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800"/>
          </a:p>
        </p:txBody>
      </p:sp>
      <p:sp>
        <p:nvSpPr>
          <p:cNvPr id="8" name="TextBox 7"/>
          <p:cNvSpPr txBox="1"/>
          <p:nvPr/>
        </p:nvSpPr>
        <p:spPr>
          <a:xfrm>
            <a:off x="2806995" y="1673072"/>
            <a:ext cx="325579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b="1" dirty="0" smtClean="0"/>
              <a:t>axi_uartlite_0 </a:t>
            </a:r>
            <a:r>
              <a:rPr lang="en-US" sz="1800" b="1" dirty="0"/>
              <a:t>@ 40600000</a:t>
            </a:r>
            <a:endParaRPr lang="en-US" sz="4400" b="1" dirty="0"/>
          </a:p>
        </p:txBody>
      </p:sp>
      <p:cxnSp>
        <p:nvCxnSpPr>
          <p:cNvPr id="9" name="Straight Connector 8"/>
          <p:cNvCxnSpPr>
            <a:endCxn id="17" idx="1"/>
          </p:cNvCxnSpPr>
          <p:nvPr/>
        </p:nvCxnSpPr>
        <p:spPr>
          <a:xfrm>
            <a:off x="3628519" y="4020022"/>
            <a:ext cx="2167568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338671" y="3708744"/>
            <a:ext cx="1438967" cy="338554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600" dirty="0"/>
              <a:t>S_AXI_ACLK</a:t>
            </a:r>
          </a:p>
        </p:txBody>
      </p:sp>
      <p:cxnSp>
        <p:nvCxnSpPr>
          <p:cNvPr id="11" name="Straight Connector 10"/>
          <p:cNvCxnSpPr>
            <a:endCxn id="18" idx="1"/>
          </p:cNvCxnSpPr>
          <p:nvPr/>
        </p:nvCxnSpPr>
        <p:spPr>
          <a:xfrm>
            <a:off x="3587575" y="4323884"/>
            <a:ext cx="2167567" cy="0"/>
          </a:xfrm>
          <a:prstGeom prst="line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817751" y="4012606"/>
            <a:ext cx="1957430" cy="338554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600" dirty="0"/>
              <a:t>S_AXI_ARESETN</a:t>
            </a:r>
          </a:p>
        </p:txBody>
      </p:sp>
      <p:cxnSp>
        <p:nvCxnSpPr>
          <p:cNvPr id="13" name="Straight Connector 12"/>
          <p:cNvCxnSpPr>
            <a:endCxn id="19" idx="1"/>
          </p:cNvCxnSpPr>
          <p:nvPr/>
        </p:nvCxnSpPr>
        <p:spPr>
          <a:xfrm flipV="1">
            <a:off x="3628519" y="4635971"/>
            <a:ext cx="2177093" cy="8158"/>
          </a:xfrm>
          <a:prstGeom prst="line">
            <a:avLst/>
          </a:prstGeom>
          <a:ln w="508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424396" y="4324693"/>
            <a:ext cx="1446034" cy="338554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600" dirty="0" smtClean="0"/>
              <a:t>slv_reg1</a:t>
            </a:r>
            <a:endParaRPr lang="en-US" sz="2000" dirty="0"/>
          </a:p>
        </p:txBody>
      </p:sp>
      <p:sp>
        <p:nvSpPr>
          <p:cNvPr id="17" name="TextBox 16"/>
          <p:cNvSpPr txBox="1"/>
          <p:nvPr/>
        </p:nvSpPr>
        <p:spPr>
          <a:xfrm>
            <a:off x="5796087" y="3835356"/>
            <a:ext cx="5334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 smtClean="0"/>
              <a:t>clk</a:t>
            </a:r>
            <a:endParaRPr lang="en-US" sz="1800" dirty="0"/>
          </a:p>
        </p:txBody>
      </p:sp>
      <p:sp>
        <p:nvSpPr>
          <p:cNvPr id="18" name="TextBox 17"/>
          <p:cNvSpPr txBox="1"/>
          <p:nvPr/>
        </p:nvSpPr>
        <p:spPr>
          <a:xfrm>
            <a:off x="5755142" y="4139218"/>
            <a:ext cx="992856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smtClean="0"/>
              <a:t> </a:t>
            </a:r>
            <a:r>
              <a:rPr lang="en-US" sz="1800" dirty="0" err="1" smtClean="0"/>
              <a:t>reset_n</a:t>
            </a:r>
            <a:endParaRPr lang="en-US" sz="1800" dirty="0"/>
          </a:p>
        </p:txBody>
      </p:sp>
      <p:sp>
        <p:nvSpPr>
          <p:cNvPr id="19" name="TextBox 18"/>
          <p:cNvSpPr txBox="1"/>
          <p:nvPr/>
        </p:nvSpPr>
        <p:spPr>
          <a:xfrm>
            <a:off x="5805612" y="4451305"/>
            <a:ext cx="75954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smtClean="0"/>
              <a:t>ctrl</a:t>
            </a:r>
            <a:endParaRPr lang="en-US" sz="1800" dirty="0"/>
          </a:p>
        </p:txBody>
      </p:sp>
      <p:sp>
        <p:nvSpPr>
          <p:cNvPr id="21" name="Rounded Rectangle 20"/>
          <p:cNvSpPr/>
          <p:nvPr/>
        </p:nvSpPr>
        <p:spPr>
          <a:xfrm>
            <a:off x="183773" y="1470706"/>
            <a:ext cx="8003422" cy="4891994"/>
          </a:xfrm>
          <a:prstGeom prst="roundRect">
            <a:avLst>
              <a:gd name="adj" fmla="val 624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800"/>
          </a:p>
        </p:txBody>
      </p:sp>
      <p:sp>
        <p:nvSpPr>
          <p:cNvPr id="22" name="TextBox 21"/>
          <p:cNvSpPr txBox="1"/>
          <p:nvPr/>
        </p:nvSpPr>
        <p:spPr>
          <a:xfrm>
            <a:off x="178080" y="1485476"/>
            <a:ext cx="2400532" cy="400110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2000" b="1" dirty="0" err="1" smtClean="0"/>
              <a:t>Artix</a:t>
            </a:r>
            <a:r>
              <a:rPr lang="en-US" sz="2000" b="1" dirty="0" smtClean="0"/>
              <a:t> 7 (design_1)</a:t>
            </a:r>
            <a:endParaRPr lang="en-US" sz="4800" b="1" dirty="0"/>
          </a:p>
        </p:txBody>
      </p:sp>
      <p:sp>
        <p:nvSpPr>
          <p:cNvPr id="23" name="Rounded Rectangle 22"/>
          <p:cNvSpPr/>
          <p:nvPr/>
        </p:nvSpPr>
        <p:spPr>
          <a:xfrm>
            <a:off x="349288" y="2697421"/>
            <a:ext cx="1868328" cy="3512878"/>
          </a:xfrm>
          <a:prstGeom prst="roundRect">
            <a:avLst>
              <a:gd name="adj" fmla="val 1349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800"/>
          </a:p>
        </p:txBody>
      </p:sp>
      <p:sp>
        <p:nvSpPr>
          <p:cNvPr id="24" name="TextBox 23"/>
          <p:cNvSpPr txBox="1"/>
          <p:nvPr/>
        </p:nvSpPr>
        <p:spPr>
          <a:xfrm>
            <a:off x="589405" y="2712588"/>
            <a:ext cx="15240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b="1" dirty="0" err="1" smtClean="0"/>
              <a:t>MicroBlaze</a:t>
            </a:r>
            <a:endParaRPr lang="en-US" sz="4400" b="1" dirty="0"/>
          </a:p>
        </p:txBody>
      </p:sp>
      <p:sp>
        <p:nvSpPr>
          <p:cNvPr id="25" name="Rounded Rectangle 24"/>
          <p:cNvSpPr/>
          <p:nvPr/>
        </p:nvSpPr>
        <p:spPr>
          <a:xfrm>
            <a:off x="533996" y="3118211"/>
            <a:ext cx="1490615" cy="1937937"/>
          </a:xfrm>
          <a:prstGeom prst="roundRect">
            <a:avLst>
              <a:gd name="adj" fmla="val 1349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800"/>
          </a:p>
        </p:txBody>
      </p:sp>
      <p:sp>
        <p:nvSpPr>
          <p:cNvPr id="27" name="Rounded Rectangle 26"/>
          <p:cNvSpPr/>
          <p:nvPr/>
        </p:nvSpPr>
        <p:spPr>
          <a:xfrm>
            <a:off x="2498963" y="2697420"/>
            <a:ext cx="5132825" cy="3512879"/>
          </a:xfrm>
          <a:prstGeom prst="roundRect">
            <a:avLst>
              <a:gd name="adj" fmla="val 956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800"/>
          </a:p>
        </p:txBody>
      </p:sp>
      <p:sp>
        <p:nvSpPr>
          <p:cNvPr id="28" name="TextBox 27"/>
          <p:cNvSpPr txBox="1"/>
          <p:nvPr/>
        </p:nvSpPr>
        <p:spPr>
          <a:xfrm>
            <a:off x="2507263" y="2712588"/>
            <a:ext cx="5478103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b="1" dirty="0" smtClean="0"/>
              <a:t>my_counter_ip_v2_0.vhd </a:t>
            </a:r>
            <a:r>
              <a:rPr lang="en-US" sz="1800" b="1" dirty="0"/>
              <a:t>@ 0x44a00000</a:t>
            </a:r>
            <a:endParaRPr lang="en-US" sz="4400" b="1" dirty="0"/>
          </a:p>
        </p:txBody>
      </p:sp>
      <p:sp>
        <p:nvSpPr>
          <p:cNvPr id="32" name="Rounded Rectangle 31"/>
          <p:cNvSpPr/>
          <p:nvPr/>
        </p:nvSpPr>
        <p:spPr>
          <a:xfrm>
            <a:off x="4014699" y="3115864"/>
            <a:ext cx="3406891" cy="2950098"/>
          </a:xfrm>
          <a:prstGeom prst="roundRect">
            <a:avLst>
              <a:gd name="adj" fmla="val 813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800"/>
          </a:p>
        </p:txBody>
      </p:sp>
      <p:sp>
        <p:nvSpPr>
          <p:cNvPr id="33" name="TextBox 32"/>
          <p:cNvSpPr txBox="1"/>
          <p:nvPr/>
        </p:nvSpPr>
        <p:spPr>
          <a:xfrm>
            <a:off x="4018937" y="3115864"/>
            <a:ext cx="3672046" cy="338554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600" b="1" dirty="0" smtClean="0"/>
              <a:t>my_counter_ip_v2_0_S00_AXI.vhd</a:t>
            </a:r>
            <a:endParaRPr lang="en-US" sz="4000" b="1" dirty="0"/>
          </a:p>
        </p:txBody>
      </p:sp>
      <p:sp>
        <p:nvSpPr>
          <p:cNvPr id="34" name="Rounded Rectangle 33"/>
          <p:cNvSpPr/>
          <p:nvPr/>
        </p:nvSpPr>
        <p:spPr>
          <a:xfrm>
            <a:off x="5805612" y="3606440"/>
            <a:ext cx="1490615" cy="1971441"/>
          </a:xfrm>
          <a:prstGeom prst="roundRect">
            <a:avLst>
              <a:gd name="adj" fmla="val 1349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800"/>
          </a:p>
        </p:txBody>
      </p:sp>
      <p:sp>
        <p:nvSpPr>
          <p:cNvPr id="35" name="TextBox 34"/>
          <p:cNvSpPr txBox="1"/>
          <p:nvPr/>
        </p:nvSpPr>
        <p:spPr>
          <a:xfrm>
            <a:off x="5783570" y="3604177"/>
            <a:ext cx="149324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b="1" dirty="0" smtClean="0"/>
              <a:t>Lec18.vhd</a:t>
            </a:r>
            <a:endParaRPr lang="en-US" sz="44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4121473" y="4607734"/>
            <a:ext cx="57068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smtClean="0"/>
              <a:t>32</a:t>
            </a:r>
            <a:endParaRPr lang="en-US" sz="1800" dirty="0"/>
          </a:p>
        </p:txBody>
      </p:sp>
      <p:cxnSp>
        <p:nvCxnSpPr>
          <p:cNvPr id="41" name="Straight Connector 40"/>
          <p:cNvCxnSpPr/>
          <p:nvPr/>
        </p:nvCxnSpPr>
        <p:spPr>
          <a:xfrm flipV="1">
            <a:off x="4471176" y="4491729"/>
            <a:ext cx="323623" cy="3048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endCxn id="44" idx="1"/>
          </p:cNvCxnSpPr>
          <p:nvPr/>
        </p:nvCxnSpPr>
        <p:spPr>
          <a:xfrm flipV="1">
            <a:off x="3628519" y="4943119"/>
            <a:ext cx="2174745" cy="8158"/>
          </a:xfrm>
          <a:prstGeom prst="line">
            <a:avLst/>
          </a:prstGeom>
          <a:ln w="508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4422048" y="4631841"/>
            <a:ext cx="1446034" cy="338554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600" dirty="0" smtClean="0"/>
              <a:t>slv_reg0</a:t>
            </a:r>
            <a:endParaRPr lang="en-US" sz="2000" dirty="0"/>
          </a:p>
        </p:txBody>
      </p:sp>
      <p:sp>
        <p:nvSpPr>
          <p:cNvPr id="44" name="TextBox 43"/>
          <p:cNvSpPr txBox="1"/>
          <p:nvPr/>
        </p:nvSpPr>
        <p:spPr>
          <a:xfrm>
            <a:off x="5803264" y="4758453"/>
            <a:ext cx="75954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smtClean="0"/>
              <a:t>Q/D</a:t>
            </a:r>
            <a:endParaRPr lang="en-US" sz="1800" dirty="0"/>
          </a:p>
        </p:txBody>
      </p:sp>
      <p:sp>
        <p:nvSpPr>
          <p:cNvPr id="45" name="TextBox 44"/>
          <p:cNvSpPr txBox="1"/>
          <p:nvPr/>
        </p:nvSpPr>
        <p:spPr>
          <a:xfrm>
            <a:off x="4119125" y="4914882"/>
            <a:ext cx="57068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smtClean="0"/>
              <a:t>32</a:t>
            </a:r>
            <a:endParaRPr lang="en-US" sz="1800" dirty="0"/>
          </a:p>
        </p:txBody>
      </p:sp>
      <p:cxnSp>
        <p:nvCxnSpPr>
          <p:cNvPr id="46" name="Straight Connector 45"/>
          <p:cNvCxnSpPr/>
          <p:nvPr/>
        </p:nvCxnSpPr>
        <p:spPr>
          <a:xfrm flipV="1">
            <a:off x="4468828" y="4798877"/>
            <a:ext cx="323623" cy="3048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endCxn id="75" idx="1"/>
          </p:cNvCxnSpPr>
          <p:nvPr/>
        </p:nvCxnSpPr>
        <p:spPr>
          <a:xfrm>
            <a:off x="5593872" y="5822358"/>
            <a:ext cx="2178516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ounded Rectangle 66"/>
          <p:cNvSpPr/>
          <p:nvPr/>
        </p:nvSpPr>
        <p:spPr>
          <a:xfrm>
            <a:off x="7772388" y="4329717"/>
            <a:ext cx="821493" cy="1926745"/>
          </a:xfrm>
          <a:prstGeom prst="roundRect">
            <a:avLst>
              <a:gd name="adj" fmla="val 1349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800"/>
          </a:p>
        </p:txBody>
      </p:sp>
      <p:sp>
        <p:nvSpPr>
          <p:cNvPr id="68" name="TextBox 67"/>
          <p:cNvSpPr txBox="1"/>
          <p:nvPr/>
        </p:nvSpPr>
        <p:spPr>
          <a:xfrm rot="16200000">
            <a:off x="7327030" y="5024242"/>
            <a:ext cx="1720330" cy="338554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600" b="1" dirty="0" smtClean="0"/>
              <a:t>Lec18.xdc</a:t>
            </a:r>
            <a:endParaRPr lang="en-US" sz="4000" b="1" dirty="0"/>
          </a:p>
        </p:txBody>
      </p:sp>
      <p:cxnSp>
        <p:nvCxnSpPr>
          <p:cNvPr id="70" name="Straight Connector 69"/>
          <p:cNvCxnSpPr/>
          <p:nvPr/>
        </p:nvCxnSpPr>
        <p:spPr>
          <a:xfrm flipV="1">
            <a:off x="5608264" y="4966434"/>
            <a:ext cx="0" cy="866557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5593872" y="5775330"/>
            <a:ext cx="57068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smtClean="0"/>
              <a:t>8</a:t>
            </a:r>
            <a:endParaRPr lang="en-US" sz="1800" dirty="0"/>
          </a:p>
        </p:txBody>
      </p:sp>
      <p:cxnSp>
        <p:nvCxnSpPr>
          <p:cNvPr id="74" name="Straight Connector 73"/>
          <p:cNvCxnSpPr/>
          <p:nvPr/>
        </p:nvCxnSpPr>
        <p:spPr>
          <a:xfrm flipV="1">
            <a:off x="5826612" y="5680591"/>
            <a:ext cx="323623" cy="3048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7772388" y="5637692"/>
            <a:ext cx="82149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smtClean="0"/>
              <a:t>LED</a:t>
            </a:r>
            <a:endParaRPr lang="en-US" sz="1800" dirty="0"/>
          </a:p>
        </p:txBody>
      </p:sp>
      <p:cxnSp>
        <p:nvCxnSpPr>
          <p:cNvPr id="76" name="Straight Connector 75"/>
          <p:cNvCxnSpPr>
            <a:stCxn id="75" idx="3"/>
          </p:cNvCxnSpPr>
          <p:nvPr/>
        </p:nvCxnSpPr>
        <p:spPr>
          <a:xfrm>
            <a:off x="8593880" y="5822358"/>
            <a:ext cx="379999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8527313" y="3996704"/>
            <a:ext cx="576930" cy="181588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sz="1400" dirty="0" smtClean="0"/>
              <a:t>T14</a:t>
            </a:r>
          </a:p>
          <a:p>
            <a:pPr algn="ctr">
              <a:spcBef>
                <a:spcPts val="0"/>
              </a:spcBef>
            </a:pPr>
            <a:r>
              <a:rPr lang="en-US" sz="1400" dirty="0" smtClean="0"/>
              <a:t>T15</a:t>
            </a:r>
          </a:p>
          <a:p>
            <a:pPr algn="ctr">
              <a:spcBef>
                <a:spcPts val="0"/>
              </a:spcBef>
            </a:pPr>
            <a:r>
              <a:rPr lang="en-US" sz="1400" dirty="0" smtClean="0"/>
              <a:t>T16</a:t>
            </a:r>
          </a:p>
          <a:p>
            <a:pPr algn="ctr">
              <a:spcBef>
                <a:spcPts val="0"/>
              </a:spcBef>
            </a:pPr>
            <a:r>
              <a:rPr lang="en-US" sz="1400" dirty="0" smtClean="0"/>
              <a:t>U16</a:t>
            </a:r>
          </a:p>
          <a:p>
            <a:pPr algn="ctr">
              <a:spcBef>
                <a:spcPts val="0"/>
              </a:spcBef>
            </a:pPr>
            <a:r>
              <a:rPr lang="en-US" sz="1400" dirty="0" smtClean="0"/>
              <a:t>V15</a:t>
            </a:r>
          </a:p>
          <a:p>
            <a:pPr algn="ctr">
              <a:spcBef>
                <a:spcPts val="0"/>
              </a:spcBef>
            </a:pPr>
            <a:r>
              <a:rPr lang="en-US" sz="1400" dirty="0" smtClean="0"/>
              <a:t>W16</a:t>
            </a:r>
          </a:p>
          <a:p>
            <a:pPr algn="ctr">
              <a:spcBef>
                <a:spcPts val="0"/>
              </a:spcBef>
            </a:pPr>
            <a:r>
              <a:rPr lang="en-US" sz="1400" dirty="0" smtClean="0"/>
              <a:t>W15</a:t>
            </a:r>
          </a:p>
          <a:p>
            <a:pPr algn="ctr">
              <a:spcBef>
                <a:spcPts val="0"/>
              </a:spcBef>
            </a:pPr>
            <a:r>
              <a:rPr lang="en-US" sz="1400" dirty="0" smtClean="0"/>
              <a:t>Y13</a:t>
            </a:r>
            <a:endParaRPr lang="en-US" sz="1400" dirty="0"/>
          </a:p>
        </p:txBody>
      </p:sp>
      <p:sp>
        <p:nvSpPr>
          <p:cNvPr id="80" name="Rounded Rectangle 79"/>
          <p:cNvSpPr/>
          <p:nvPr/>
        </p:nvSpPr>
        <p:spPr>
          <a:xfrm>
            <a:off x="7775926" y="1685405"/>
            <a:ext cx="821493" cy="2288104"/>
          </a:xfrm>
          <a:prstGeom prst="roundRect">
            <a:avLst>
              <a:gd name="adj" fmla="val 1349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800"/>
          </a:p>
        </p:txBody>
      </p:sp>
      <p:sp>
        <p:nvSpPr>
          <p:cNvPr id="81" name="TextBox 80"/>
          <p:cNvSpPr txBox="1"/>
          <p:nvPr/>
        </p:nvSpPr>
        <p:spPr>
          <a:xfrm rot="16200000">
            <a:off x="7279374" y="2750684"/>
            <a:ext cx="1354867" cy="338554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600" b="1" dirty="0" smtClean="0"/>
              <a:t>Design_1.xdc</a:t>
            </a:r>
            <a:endParaRPr lang="en-US" sz="4000" b="1" dirty="0"/>
          </a:p>
        </p:txBody>
      </p:sp>
      <p:sp>
        <p:nvSpPr>
          <p:cNvPr id="84" name="TextBox 83"/>
          <p:cNvSpPr txBox="1"/>
          <p:nvPr/>
        </p:nvSpPr>
        <p:spPr>
          <a:xfrm>
            <a:off x="8417932" y="1619344"/>
            <a:ext cx="743014" cy="523220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>
              <a:spcBef>
                <a:spcPts val="0"/>
              </a:spcBef>
            </a:pPr>
            <a:r>
              <a:rPr lang="en-US" sz="1400" dirty="0" smtClean="0"/>
              <a:t>AA19</a:t>
            </a:r>
          </a:p>
          <a:p>
            <a:pPr algn="r">
              <a:spcBef>
                <a:spcPts val="0"/>
              </a:spcBef>
            </a:pPr>
            <a:r>
              <a:rPr lang="en-US" sz="1400" dirty="0" smtClean="0"/>
              <a:t>V18</a:t>
            </a:r>
            <a:endParaRPr lang="en-US" sz="1400" dirty="0"/>
          </a:p>
        </p:txBody>
      </p:sp>
      <p:cxnSp>
        <p:nvCxnSpPr>
          <p:cNvPr id="85" name="Straight Connector 84"/>
          <p:cNvCxnSpPr>
            <a:stCxn id="88" idx="3"/>
            <a:endCxn id="86" idx="1"/>
          </p:cNvCxnSpPr>
          <p:nvPr/>
        </p:nvCxnSpPr>
        <p:spPr>
          <a:xfrm>
            <a:off x="7411689" y="1864320"/>
            <a:ext cx="361496" cy="0"/>
          </a:xfrm>
          <a:prstGeom prst="line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7773185" y="1679654"/>
            <a:ext cx="5334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smtClean="0"/>
              <a:t>RX</a:t>
            </a:r>
            <a:endParaRPr lang="en-US" sz="1800" dirty="0"/>
          </a:p>
        </p:txBody>
      </p:sp>
      <p:sp>
        <p:nvSpPr>
          <p:cNvPr id="88" name="TextBox 87"/>
          <p:cNvSpPr txBox="1"/>
          <p:nvPr/>
        </p:nvSpPr>
        <p:spPr>
          <a:xfrm>
            <a:off x="6878289" y="1679654"/>
            <a:ext cx="5334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smtClean="0"/>
              <a:t>RX</a:t>
            </a:r>
            <a:endParaRPr lang="en-US" sz="1800" dirty="0"/>
          </a:p>
        </p:txBody>
      </p:sp>
      <p:cxnSp>
        <p:nvCxnSpPr>
          <p:cNvPr id="92" name="Straight Connector 91"/>
          <p:cNvCxnSpPr>
            <a:stCxn id="94" idx="3"/>
            <a:endCxn id="93" idx="1"/>
          </p:cNvCxnSpPr>
          <p:nvPr/>
        </p:nvCxnSpPr>
        <p:spPr>
          <a:xfrm>
            <a:off x="7415227" y="2091151"/>
            <a:ext cx="361496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7776723" y="1906485"/>
            <a:ext cx="5334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smtClean="0"/>
              <a:t>TX</a:t>
            </a:r>
            <a:endParaRPr lang="en-US" sz="1800" dirty="0"/>
          </a:p>
        </p:txBody>
      </p:sp>
      <p:sp>
        <p:nvSpPr>
          <p:cNvPr id="94" name="TextBox 93"/>
          <p:cNvSpPr txBox="1"/>
          <p:nvPr/>
        </p:nvSpPr>
        <p:spPr>
          <a:xfrm>
            <a:off x="6881827" y="1906485"/>
            <a:ext cx="5334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smtClean="0"/>
              <a:t>TX</a:t>
            </a:r>
            <a:endParaRPr lang="en-US" sz="1800" dirty="0"/>
          </a:p>
        </p:txBody>
      </p:sp>
      <p:cxnSp>
        <p:nvCxnSpPr>
          <p:cNvPr id="95" name="Straight Connector 94"/>
          <p:cNvCxnSpPr>
            <a:stCxn id="86" idx="3"/>
          </p:cNvCxnSpPr>
          <p:nvPr/>
        </p:nvCxnSpPr>
        <p:spPr>
          <a:xfrm>
            <a:off x="8306585" y="1864320"/>
            <a:ext cx="767265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V="1">
            <a:off x="8310123" y="2080380"/>
            <a:ext cx="763727" cy="138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 flipV="1">
            <a:off x="2356366" y="2012453"/>
            <a:ext cx="0" cy="2369240"/>
          </a:xfrm>
          <a:prstGeom prst="line">
            <a:avLst/>
          </a:prstGeom>
          <a:ln w="508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>
            <a:endCxn id="7" idx="1"/>
          </p:cNvCxnSpPr>
          <p:nvPr/>
        </p:nvCxnSpPr>
        <p:spPr>
          <a:xfrm>
            <a:off x="2335100" y="2012452"/>
            <a:ext cx="388652" cy="1"/>
          </a:xfrm>
          <a:prstGeom prst="line">
            <a:avLst/>
          </a:prstGeom>
          <a:ln w="508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8063814" y="3305116"/>
            <a:ext cx="5334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 smtClean="0"/>
              <a:t>clk</a:t>
            </a:r>
            <a:endParaRPr lang="en-US" sz="1800" dirty="0"/>
          </a:p>
        </p:txBody>
      </p:sp>
      <p:sp>
        <p:nvSpPr>
          <p:cNvPr id="122" name="TextBox 121"/>
          <p:cNvSpPr txBox="1"/>
          <p:nvPr/>
        </p:nvSpPr>
        <p:spPr>
          <a:xfrm>
            <a:off x="7690983" y="3510681"/>
            <a:ext cx="909769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 smtClean="0"/>
              <a:t>reset_n</a:t>
            </a:r>
            <a:endParaRPr lang="en-US" sz="1800" dirty="0"/>
          </a:p>
        </p:txBody>
      </p:sp>
      <p:cxnSp>
        <p:nvCxnSpPr>
          <p:cNvPr id="123" name="Straight Connector 122"/>
          <p:cNvCxnSpPr/>
          <p:nvPr/>
        </p:nvCxnSpPr>
        <p:spPr>
          <a:xfrm>
            <a:off x="8600752" y="3485150"/>
            <a:ext cx="476636" cy="4633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 flipV="1">
            <a:off x="8600752" y="3695211"/>
            <a:ext cx="476636" cy="136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8272608" y="3223540"/>
            <a:ext cx="743014" cy="523220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>
              <a:spcBef>
                <a:spcPts val="0"/>
              </a:spcBef>
            </a:pPr>
            <a:r>
              <a:rPr lang="en-US" sz="1400" dirty="0" smtClean="0"/>
              <a:t>R4</a:t>
            </a:r>
          </a:p>
          <a:p>
            <a:pPr algn="r">
              <a:spcBef>
                <a:spcPts val="0"/>
              </a:spcBef>
            </a:pPr>
            <a:r>
              <a:rPr lang="en-US" sz="1400" dirty="0"/>
              <a:t>G4</a:t>
            </a:r>
          </a:p>
        </p:txBody>
      </p:sp>
      <p:sp>
        <p:nvSpPr>
          <p:cNvPr id="6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7925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5</a:t>
            </a:fld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65" name="Straight Connector 64"/>
          <p:cNvCxnSpPr>
            <a:stCxn id="97" idx="3"/>
            <a:endCxn id="66" idx="1"/>
          </p:cNvCxnSpPr>
          <p:nvPr/>
        </p:nvCxnSpPr>
        <p:spPr>
          <a:xfrm>
            <a:off x="5416319" y="5355115"/>
            <a:ext cx="395682" cy="0"/>
          </a:xfrm>
          <a:prstGeom prst="line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5812001" y="5170449"/>
            <a:ext cx="992856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smtClean="0"/>
              <a:t>roll</a:t>
            </a:r>
            <a:endParaRPr lang="en-US" sz="1800" dirty="0"/>
          </a:p>
        </p:txBody>
      </p:sp>
      <p:sp>
        <p:nvSpPr>
          <p:cNvPr id="72" name="TextBox 71"/>
          <p:cNvSpPr txBox="1"/>
          <p:nvPr/>
        </p:nvSpPr>
        <p:spPr>
          <a:xfrm>
            <a:off x="780056" y="4581945"/>
            <a:ext cx="992856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err="1" smtClean="0"/>
              <a:t>myISR</a:t>
            </a:r>
            <a:r>
              <a:rPr lang="en-US" sz="1800" dirty="0" smtClean="0"/>
              <a:t>()</a:t>
            </a:r>
            <a:endParaRPr lang="en-US" sz="1800" dirty="0"/>
          </a:p>
        </p:txBody>
      </p:sp>
      <p:sp>
        <p:nvSpPr>
          <p:cNvPr id="77" name="TextBox 76"/>
          <p:cNvSpPr txBox="1"/>
          <p:nvPr/>
        </p:nvSpPr>
        <p:spPr>
          <a:xfrm>
            <a:off x="780056" y="4293915"/>
            <a:ext cx="992856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smtClean="0"/>
              <a:t>main()</a:t>
            </a:r>
            <a:endParaRPr lang="en-US" sz="1800" dirty="0"/>
          </a:p>
        </p:txBody>
      </p:sp>
      <p:sp>
        <p:nvSpPr>
          <p:cNvPr id="78" name="TextBox 77"/>
          <p:cNvSpPr txBox="1"/>
          <p:nvPr/>
        </p:nvSpPr>
        <p:spPr>
          <a:xfrm>
            <a:off x="3559000" y="5048593"/>
            <a:ext cx="917391" cy="338554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600" dirty="0" smtClean="0"/>
              <a:t>slv_reg2</a:t>
            </a:r>
            <a:endParaRPr lang="en-US" sz="2000" dirty="0"/>
          </a:p>
        </p:txBody>
      </p:sp>
      <p:sp>
        <p:nvSpPr>
          <p:cNvPr id="26" name="TextBox 25"/>
          <p:cNvSpPr txBox="1"/>
          <p:nvPr/>
        </p:nvSpPr>
        <p:spPr>
          <a:xfrm>
            <a:off x="531371" y="3118212"/>
            <a:ext cx="15240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b="1" dirty="0" smtClean="0"/>
              <a:t>Lec19.c</a:t>
            </a:r>
            <a:endParaRPr lang="en-US" sz="4400" b="1" dirty="0"/>
          </a:p>
        </p:txBody>
      </p:sp>
      <p:cxnSp>
        <p:nvCxnSpPr>
          <p:cNvPr id="106" name="Straight Connector 105"/>
          <p:cNvCxnSpPr/>
          <p:nvPr/>
        </p:nvCxnSpPr>
        <p:spPr>
          <a:xfrm flipV="1">
            <a:off x="2217615" y="4381692"/>
            <a:ext cx="506137" cy="1"/>
          </a:xfrm>
          <a:prstGeom prst="line">
            <a:avLst/>
          </a:prstGeom>
          <a:ln w="508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2227140" y="5355115"/>
            <a:ext cx="3594386" cy="0"/>
          </a:xfrm>
          <a:prstGeom prst="line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1220636" y="5170449"/>
            <a:ext cx="992856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smtClean="0"/>
              <a:t>Interrupt</a:t>
            </a:r>
            <a:endParaRPr lang="en-US" sz="1800" dirty="0"/>
          </a:p>
        </p:txBody>
      </p:sp>
      <p:sp>
        <p:nvSpPr>
          <p:cNvPr id="30" name="Rounded Rectangle 29"/>
          <p:cNvSpPr/>
          <p:nvPr/>
        </p:nvSpPr>
        <p:spPr>
          <a:xfrm>
            <a:off x="2723753" y="3118212"/>
            <a:ext cx="904766" cy="2935472"/>
          </a:xfrm>
          <a:prstGeom prst="roundRect">
            <a:avLst>
              <a:gd name="adj" fmla="val 1349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800"/>
          </a:p>
        </p:txBody>
      </p:sp>
      <p:sp>
        <p:nvSpPr>
          <p:cNvPr id="31" name="TextBox 30"/>
          <p:cNvSpPr txBox="1"/>
          <p:nvPr/>
        </p:nvSpPr>
        <p:spPr>
          <a:xfrm>
            <a:off x="2727689" y="3115864"/>
            <a:ext cx="900829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b="1" dirty="0" err="1" smtClean="0"/>
              <a:t>axi_lite</a:t>
            </a:r>
            <a:endParaRPr lang="en-US" sz="4400" b="1" dirty="0"/>
          </a:p>
        </p:txBody>
      </p:sp>
      <p:cxnSp>
        <p:nvCxnSpPr>
          <p:cNvPr id="69" name="Straight Connector 68"/>
          <p:cNvCxnSpPr/>
          <p:nvPr/>
        </p:nvCxnSpPr>
        <p:spPr>
          <a:xfrm>
            <a:off x="2727689" y="5355115"/>
            <a:ext cx="900830" cy="0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>
            <a:endCxn id="99" idx="1"/>
          </p:cNvCxnSpPr>
          <p:nvPr/>
        </p:nvCxnSpPr>
        <p:spPr>
          <a:xfrm>
            <a:off x="3628519" y="5648325"/>
            <a:ext cx="829013" cy="0"/>
          </a:xfrm>
          <a:prstGeom prst="line">
            <a:avLst/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2673763" y="5460678"/>
            <a:ext cx="992856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smtClean="0"/>
              <a:t>slv_reg3</a:t>
            </a:r>
            <a:endParaRPr lang="en-US" sz="1800" dirty="0"/>
          </a:p>
        </p:txBody>
      </p:sp>
      <p:cxnSp>
        <p:nvCxnSpPr>
          <p:cNvPr id="102" name="Straight Connector 101"/>
          <p:cNvCxnSpPr>
            <a:endCxn id="66" idx="1"/>
          </p:cNvCxnSpPr>
          <p:nvPr/>
        </p:nvCxnSpPr>
        <p:spPr>
          <a:xfrm>
            <a:off x="3628518" y="5355115"/>
            <a:ext cx="2183483" cy="0"/>
          </a:xfrm>
          <a:prstGeom prst="line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ounded Rectangle 86"/>
          <p:cNvSpPr/>
          <p:nvPr/>
        </p:nvSpPr>
        <p:spPr>
          <a:xfrm>
            <a:off x="4457532" y="5175748"/>
            <a:ext cx="962193" cy="784247"/>
          </a:xfrm>
          <a:prstGeom prst="roundRect">
            <a:avLst>
              <a:gd name="adj" fmla="val 1349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800"/>
          </a:p>
        </p:txBody>
      </p:sp>
      <p:sp>
        <p:nvSpPr>
          <p:cNvPr id="96" name="TextBox 95"/>
          <p:cNvSpPr txBox="1"/>
          <p:nvPr/>
        </p:nvSpPr>
        <p:spPr>
          <a:xfrm>
            <a:off x="4417134" y="5170449"/>
            <a:ext cx="74128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 smtClean="0"/>
              <a:t>flagQ</a:t>
            </a:r>
            <a:endParaRPr lang="en-US" sz="1800" dirty="0"/>
          </a:p>
        </p:txBody>
      </p:sp>
      <p:sp>
        <p:nvSpPr>
          <p:cNvPr id="97" name="TextBox 96"/>
          <p:cNvSpPr txBox="1"/>
          <p:nvPr/>
        </p:nvSpPr>
        <p:spPr>
          <a:xfrm>
            <a:off x="4675037" y="5170449"/>
            <a:ext cx="74128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smtClean="0"/>
              <a:t>set</a:t>
            </a:r>
            <a:endParaRPr lang="en-US" sz="1800" dirty="0"/>
          </a:p>
        </p:txBody>
      </p:sp>
      <p:sp>
        <p:nvSpPr>
          <p:cNvPr id="99" name="TextBox 98"/>
          <p:cNvSpPr txBox="1"/>
          <p:nvPr/>
        </p:nvSpPr>
        <p:spPr>
          <a:xfrm>
            <a:off x="4457532" y="5463659"/>
            <a:ext cx="992856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smtClean="0"/>
              <a:t>clear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6238024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/>
      <p:bldP spid="72" grpId="0"/>
      <p:bldP spid="78" grpId="0"/>
      <p:bldP spid="91" grpId="0"/>
      <p:bldP spid="101" grpId="0"/>
      <p:bldP spid="87" grpId="0" animBg="1"/>
      <p:bldP spid="96" grpId="0"/>
      <p:bldP spid="97" grpId="0"/>
      <p:bldP spid="99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Validate and Export Design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b="0" dirty="0" smtClean="0"/>
              <a:t>First click </a:t>
            </a:r>
            <a:r>
              <a:rPr lang="en-US" dirty="0" smtClean="0"/>
              <a:t>validate</a:t>
            </a:r>
            <a:r>
              <a:rPr lang="en-US" b="0" dirty="0" smtClean="0"/>
              <a:t> design_1 (click the check mark)</a:t>
            </a:r>
          </a:p>
          <a:p>
            <a:pPr marL="457200" indent="-457200">
              <a:buFont typeface="+mj-lt"/>
              <a:buAutoNum type="arabicPeriod"/>
            </a:pPr>
            <a:r>
              <a:rPr lang="en-US" b="0" dirty="0" smtClean="0"/>
              <a:t>Regenerate the design_1 HDL wrapper. </a:t>
            </a:r>
          </a:p>
          <a:p>
            <a:pPr marL="403225" lvl="1" indent="0">
              <a:buNone/>
            </a:pPr>
            <a:r>
              <a:rPr lang="en-US" b="0" dirty="0" smtClean="0"/>
              <a:t>- Right click </a:t>
            </a:r>
            <a:r>
              <a:rPr lang="en-US" dirty="0" smtClean="0"/>
              <a:t>design_1</a:t>
            </a:r>
            <a:r>
              <a:rPr lang="en-US" b="0" dirty="0" smtClean="0"/>
              <a:t> </a:t>
            </a:r>
            <a:r>
              <a:rPr lang="en-US" b="0" dirty="0" smtClean="0">
                <a:sym typeface="Wingdings" panose="05000000000000000000" pitchFamily="2" charset="2"/>
              </a:rPr>
              <a:t> “create VHDL wrapper”  OK</a:t>
            </a:r>
            <a:endParaRPr lang="en-US" b="0" dirty="0" smtClean="0"/>
          </a:p>
          <a:p>
            <a:pPr marL="457200" indent="-457200">
              <a:buFont typeface="+mj-lt"/>
              <a:buAutoNum type="arabicPeriod"/>
            </a:pPr>
            <a:r>
              <a:rPr lang="en-US" b="0" dirty="0" smtClean="0"/>
              <a:t>Finally you need to generate the Generate Design </a:t>
            </a:r>
            <a:r>
              <a:rPr lang="en-US" b="0" dirty="0" err="1" smtClean="0"/>
              <a:t>bitstream</a:t>
            </a:r>
            <a:r>
              <a:rPr lang="en-US" b="0" dirty="0" smtClean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b="0" dirty="0" smtClean="0"/>
              <a:t>Take a coffee break while it builds</a:t>
            </a:r>
            <a:endParaRPr lang="en-US" b="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964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50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1824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Export Design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b="0" dirty="0"/>
              <a:t>Exporting Hardware Design to </a:t>
            </a:r>
            <a:r>
              <a:rPr lang="en-US" b="0" dirty="0" smtClean="0"/>
              <a:t>SDK…be sure to include the </a:t>
            </a:r>
            <a:r>
              <a:rPr lang="en-US" b="0" dirty="0" err="1" smtClean="0"/>
              <a:t>bitstream</a:t>
            </a:r>
            <a:r>
              <a:rPr lang="en-US" b="0" dirty="0" smtClean="0"/>
              <a:t>…assuming no errors</a:t>
            </a:r>
            <a:endParaRPr lang="en-US" b="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75995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51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2050" name="Picture 2" descr="https://reference.digilentinc.com/_media/vivado/mig_4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735" y="2327535"/>
            <a:ext cx="7668575" cy="4086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5213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Launch SDK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b="0" dirty="0"/>
              <a:t>Go to </a:t>
            </a:r>
            <a:r>
              <a:rPr lang="en-US" dirty="0"/>
              <a:t>File</a:t>
            </a:r>
            <a:r>
              <a:rPr lang="en-US" b="0" dirty="0"/>
              <a:t> and select </a:t>
            </a:r>
            <a:r>
              <a:rPr lang="en-US" dirty="0"/>
              <a:t>Launch SDK</a:t>
            </a:r>
            <a:r>
              <a:rPr lang="en-US" b="0" dirty="0"/>
              <a:t> and click </a:t>
            </a:r>
            <a:r>
              <a:rPr lang="en-US" dirty="0"/>
              <a:t>OK</a:t>
            </a:r>
            <a:r>
              <a:rPr lang="en-US" b="0" dirty="0"/>
              <a:t>. 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75995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52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3074" name="Picture 2" descr="https://reference.digilentinc.com/_media/vivado/mig_45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548" y="1904969"/>
            <a:ext cx="7467240" cy="4523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4862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SDK Project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endParaRPr lang="en-US" b="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24036" y="6381750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53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1688" y="1028700"/>
            <a:ext cx="5000625" cy="582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77074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SDK Project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endParaRPr lang="en-US" b="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6925" y="1019175"/>
            <a:ext cx="5010150" cy="583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1750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54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2066925" y="2266950"/>
            <a:ext cx="1220499" cy="386658"/>
          </a:xfrm>
          <a:prstGeom prst="ellipse">
            <a:avLst/>
          </a:prstGeom>
          <a:noFill/>
          <a:ln w="2540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87424" y="2488854"/>
            <a:ext cx="30099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Need to do the Hello World template so it generates the platform header files!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665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C Source File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endParaRPr lang="en-US" b="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134" b="59850"/>
          <a:stretch/>
        </p:blipFill>
        <p:spPr bwMode="auto">
          <a:xfrm>
            <a:off x="286603" y="1460943"/>
            <a:ext cx="8597470" cy="43257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1750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55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3449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C Source File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endParaRPr lang="en-US" b="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9060" y="1453488"/>
            <a:ext cx="6105881" cy="49119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1750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56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2889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Lec18.c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endParaRPr lang="en-US" b="0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521" y="1462352"/>
            <a:ext cx="7541670" cy="6473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1750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57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2855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Lec18.c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endParaRPr lang="en-US" b="0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299" y="1463524"/>
            <a:ext cx="7779403" cy="53944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1750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58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4188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Lec18.c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endParaRPr lang="en-US" b="0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861" y="1460382"/>
            <a:ext cx="7416279" cy="54007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1750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59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1760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MicroBlaze</a:t>
            </a:r>
            <a:r>
              <a:rPr lang="en-US" dirty="0"/>
              <a:t> + Custom </a:t>
            </a:r>
            <a:r>
              <a:rPr lang="en-US" dirty="0" smtClean="0"/>
              <a:t>IP – Workflow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b="0" dirty="0"/>
              <a:t>The work flow has </a:t>
            </a:r>
            <a:r>
              <a:rPr lang="en-US" b="0" dirty="0" smtClean="0"/>
              <a:t>three main </a:t>
            </a:r>
            <a:r>
              <a:rPr lang="en-US" b="0" dirty="0"/>
              <a:t>steps. </a:t>
            </a:r>
            <a:endParaRPr lang="en-US" b="0" dirty="0" smtClean="0"/>
          </a:p>
          <a:p>
            <a:pPr marL="863600" lvl="1" indent="-457200">
              <a:buFont typeface="+mj-lt"/>
              <a:buAutoNum type="arabicPeriod"/>
            </a:pPr>
            <a:r>
              <a:rPr lang="en-US" b="0" dirty="0" smtClean="0"/>
              <a:t>Define a new hardware design (</a:t>
            </a:r>
            <a:r>
              <a:rPr lang="en-US" b="0" dirty="0" err="1" smtClean="0"/>
              <a:t>MicroBlaze</a:t>
            </a:r>
            <a:r>
              <a:rPr lang="en-US" b="0" dirty="0" smtClean="0"/>
              <a:t> </a:t>
            </a:r>
            <a:r>
              <a:rPr lang="en-US" b="0" dirty="0"/>
              <a:t>+ </a:t>
            </a:r>
            <a:r>
              <a:rPr lang="en-US" b="0" dirty="0" err="1"/>
              <a:t>axi_uartlite</a:t>
            </a:r>
            <a:r>
              <a:rPr lang="en-US" b="0" dirty="0"/>
              <a:t>) in </a:t>
            </a:r>
            <a:r>
              <a:rPr lang="en-US" b="0" dirty="0" err="1" smtClean="0"/>
              <a:t>Vivado</a:t>
            </a:r>
            <a:r>
              <a:rPr lang="en-US" b="0" dirty="0" smtClean="0"/>
              <a:t> IP Integrator</a:t>
            </a:r>
          </a:p>
          <a:p>
            <a:pPr marL="863600" lvl="1" indent="-457200">
              <a:buFont typeface="+mj-lt"/>
              <a:buAutoNum type="arabicPeriod"/>
            </a:pPr>
            <a:r>
              <a:rPr lang="en-US" b="0" dirty="0" smtClean="0"/>
              <a:t>Create and package new custom IP (your custom </a:t>
            </a:r>
            <a:r>
              <a:rPr lang="en-US" b="0" dirty="0" smtClean="0"/>
              <a:t>hardware, which is a </a:t>
            </a:r>
            <a:r>
              <a:rPr lang="en-US" dirty="0" err="1" smtClean="0"/>
              <a:t>my_counter</a:t>
            </a:r>
            <a:r>
              <a:rPr lang="en-US" b="0" dirty="0" smtClean="0"/>
              <a:t>) </a:t>
            </a:r>
            <a:r>
              <a:rPr lang="en-US" b="0" dirty="0" smtClean="0"/>
              <a:t>and import it into your </a:t>
            </a:r>
            <a:r>
              <a:rPr lang="en-US" b="0" dirty="0" err="1" smtClean="0"/>
              <a:t>Vivado</a:t>
            </a:r>
            <a:r>
              <a:rPr lang="en-US" b="0" dirty="0" smtClean="0"/>
              <a:t> design</a:t>
            </a:r>
            <a:endParaRPr lang="en-US" b="0" dirty="0"/>
          </a:p>
          <a:p>
            <a:pPr marL="863600" lvl="1" indent="-457200">
              <a:buFont typeface="+mj-lt"/>
              <a:buAutoNum type="arabicPeriod"/>
            </a:pPr>
            <a:r>
              <a:rPr lang="en-US" b="0" dirty="0" smtClean="0"/>
              <a:t>Program </a:t>
            </a:r>
            <a:r>
              <a:rPr lang="en-US" b="0" dirty="0"/>
              <a:t>the resulting hardware in the SDK environment</a:t>
            </a:r>
            <a:r>
              <a:rPr lang="en-US" b="0" dirty="0" smtClean="0"/>
              <a:t>.</a:t>
            </a:r>
          </a:p>
          <a:p>
            <a:r>
              <a:rPr lang="en-US" b="0" dirty="0" smtClean="0"/>
              <a:t>We will assume you did the 1</a:t>
            </a:r>
            <a:r>
              <a:rPr lang="en-US" b="0" baseline="30000" dirty="0" smtClean="0"/>
              <a:t>st</a:t>
            </a:r>
            <a:r>
              <a:rPr lang="en-US" b="0" dirty="0" smtClean="0"/>
              <a:t> step in HW#9, and called the project </a:t>
            </a:r>
            <a:r>
              <a:rPr lang="en-US" dirty="0" smtClean="0"/>
              <a:t>Lecture_18</a:t>
            </a:r>
            <a:endParaRPr lang="en-US" b="0" dirty="0" smtClean="0"/>
          </a:p>
          <a:p>
            <a:endParaRPr lang="en-US" b="0" dirty="0" smtClean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1750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6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6391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Lec18.c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endParaRPr lang="en-US" b="0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296" y="1457681"/>
            <a:ext cx="7477409" cy="4955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1750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60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8462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Lec18.c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endParaRPr lang="en-US" b="0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193" y="1454767"/>
            <a:ext cx="8306012" cy="49075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1750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61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7048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Lec18.c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endParaRPr lang="en-US" b="0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052" y="1465001"/>
            <a:ext cx="8211407" cy="4485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1750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62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6301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2: Software Questions</a:t>
            </a:r>
            <a:r>
              <a:rPr lang="en-US" dirty="0" smtClean="0"/>
              <a:t>/ Notes </a:t>
            </a:r>
            <a:r>
              <a:rPr lang="en-US" dirty="0"/>
              <a:t>related to handout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sz="2200" b="0" dirty="0"/>
              <a:t>Why doesn't the 'c' command cause the counter to count up by 1?</a:t>
            </a:r>
          </a:p>
          <a:p>
            <a:r>
              <a:rPr lang="en-US" sz="2200" b="0" dirty="0"/>
              <a:t>On line </a:t>
            </a:r>
            <a:r>
              <a:rPr lang="en-US" sz="2200" b="0" dirty="0" smtClean="0"/>
              <a:t>130, </a:t>
            </a:r>
            <a:r>
              <a:rPr lang="en-US" sz="2200" b="0" dirty="0"/>
              <a:t>why did I subtract 0x30?</a:t>
            </a:r>
          </a:p>
          <a:p>
            <a:r>
              <a:rPr lang="en-US" sz="2200" b="0" dirty="0"/>
              <a:t>After loading the counter on line </a:t>
            </a:r>
            <a:r>
              <a:rPr lang="en-US" sz="2200" b="0" dirty="0" smtClean="0"/>
              <a:t>132, </a:t>
            </a:r>
            <a:r>
              <a:rPr lang="en-US" sz="2200" b="0" dirty="0"/>
              <a:t>something should be done that is missing.</a:t>
            </a:r>
          </a:p>
          <a:p>
            <a:r>
              <a:rPr lang="en-US" sz="2200" b="0" dirty="0"/>
              <a:t>What line of VHDL code in </a:t>
            </a:r>
            <a:r>
              <a:rPr lang="en-US" sz="2000" b="0" dirty="0"/>
              <a:t>my_counter_ip_v1_0_S00_AXI.vhd </a:t>
            </a:r>
            <a:r>
              <a:rPr lang="en-US" sz="2200" b="0" dirty="0"/>
              <a:t>is "activated" when line </a:t>
            </a:r>
            <a:r>
              <a:rPr lang="en-US" sz="2200" b="0" dirty="0" smtClean="0"/>
              <a:t>80 </a:t>
            </a:r>
            <a:r>
              <a:rPr lang="en-US" sz="2200" b="0" dirty="0"/>
              <a:t>executes?</a:t>
            </a:r>
          </a:p>
          <a:p>
            <a:r>
              <a:rPr lang="en-US" sz="2200" b="0" dirty="0"/>
              <a:t>What line of VHDL code in </a:t>
            </a:r>
            <a:r>
              <a:rPr lang="en-US" sz="2000" b="0" dirty="0"/>
              <a:t>my_counter_ip_v1_0_S00_AXI.vhd </a:t>
            </a:r>
            <a:r>
              <a:rPr lang="en-US" sz="2200" b="0" dirty="0"/>
              <a:t>is "activated" when line </a:t>
            </a:r>
            <a:r>
              <a:rPr lang="en-US" sz="2200" b="0" dirty="0" smtClean="0"/>
              <a:t>141 </a:t>
            </a:r>
            <a:r>
              <a:rPr lang="en-US" sz="2200" b="0" dirty="0"/>
              <a:t>executes?</a:t>
            </a:r>
          </a:p>
          <a:p>
            <a:r>
              <a:rPr lang="en-US" sz="2200" b="0" dirty="0"/>
              <a:t>What line of VHDL code in lec18.vhdl "activated" when </a:t>
            </a:r>
            <a:r>
              <a:rPr lang="en-US" sz="2200" b="0"/>
              <a:t>line </a:t>
            </a:r>
            <a:r>
              <a:rPr lang="en-US" sz="2200" b="0" smtClean="0"/>
              <a:t>141 </a:t>
            </a:r>
            <a:r>
              <a:rPr lang="en-US" sz="2200" b="0" dirty="0"/>
              <a:t>executes?</a:t>
            </a:r>
          </a:p>
          <a:p>
            <a:r>
              <a:rPr lang="en-US" sz="2200" b="0" dirty="0"/>
              <a:t>What appears to be the naming convention for hardware registers?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1750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63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7414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C code to Source File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  <a:tabLst>
                <a:tab pos="463550" algn="l"/>
                <a:tab pos="914400" algn="l"/>
                <a:tab pos="1377950" algn="l"/>
                <a:tab pos="1828800" algn="l"/>
              </a:tabLst>
            </a:pPr>
            <a:endParaRPr lang="en-US" sz="1200" b="0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1750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64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1793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Xilinx Software Development Kit - SDK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b="0" dirty="0" smtClean="0"/>
              <a:t>In the SDK environment, you program the hardware built in the previous step. </a:t>
            </a:r>
          </a:p>
          <a:p>
            <a:r>
              <a:rPr lang="en-US" b="0" dirty="0" smtClean="0"/>
              <a:t>The key concept here is that the peripheral defined in </a:t>
            </a:r>
            <a:r>
              <a:rPr lang="en-US" b="0" dirty="0" err="1" smtClean="0"/>
              <a:t>Vivado</a:t>
            </a:r>
            <a:r>
              <a:rPr lang="en-US" b="0" dirty="0" smtClean="0"/>
              <a:t> design are accessible through the slave registers as memory mapped devices. </a:t>
            </a:r>
          </a:p>
          <a:p>
            <a:r>
              <a:rPr lang="en-US" b="0" dirty="0" smtClean="0"/>
              <a:t>Verify your my_counter_ip_v1_0 Base Address in </a:t>
            </a:r>
            <a:r>
              <a:rPr lang="en-US" b="0" dirty="0" err="1" smtClean="0"/>
              <a:t>system.hdf</a:t>
            </a:r>
            <a:r>
              <a:rPr lang="en-US" b="0" dirty="0" smtClean="0"/>
              <a:t> file is assigned to be 0x44a00000. </a:t>
            </a:r>
          </a:p>
          <a:p>
            <a:r>
              <a:rPr lang="en-US" b="0" dirty="0" smtClean="0"/>
              <a:t>In </a:t>
            </a:r>
            <a:r>
              <a:rPr lang="en-US" b="0" dirty="0"/>
              <a:t>the my_counter_ip_v1_0_S00_AXI.vhdl file, I (arbitrarily) assigned counter ports to slave register according to the table below.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7383004"/>
              </p:ext>
            </p:extLst>
          </p:nvPr>
        </p:nvGraphicFramePr>
        <p:xfrm>
          <a:off x="514637" y="5398869"/>
          <a:ext cx="8131176" cy="1023876"/>
        </p:xfrm>
        <a:graphic>
          <a:graphicData uri="http://schemas.openxmlformats.org/drawingml/2006/table">
            <a:tbl>
              <a:tblPr/>
              <a:tblGrid>
                <a:gridCol w="2032794"/>
                <a:gridCol w="2032794"/>
                <a:gridCol w="2032794"/>
                <a:gridCol w="2032794"/>
              </a:tblGrid>
              <a:tr h="255969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effectLst/>
                        </a:rPr>
                        <a:t>Signal</a:t>
                      </a:r>
                    </a:p>
                  </a:txBody>
                  <a:tcPr marL="34778" marR="34778" marT="27823" marB="2782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effectLst/>
                        </a:rPr>
                        <a:t>direction</a:t>
                      </a:r>
                    </a:p>
                  </a:txBody>
                  <a:tcPr marL="34778" marR="34778" marT="27823" marB="2782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effectLst/>
                        </a:rPr>
                        <a:t>Slave Register</a:t>
                      </a:r>
                    </a:p>
                  </a:txBody>
                  <a:tcPr marL="34778" marR="34778" marT="27823" marB="2782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effectLst/>
                        </a:rPr>
                        <a:t>Address</a:t>
                      </a:r>
                    </a:p>
                  </a:txBody>
                  <a:tcPr marL="34778" marR="34778" marT="27823" marB="2782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255969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D</a:t>
                      </a:r>
                    </a:p>
                  </a:txBody>
                  <a:tcPr marL="34778" marR="34778" marT="27823" marB="2782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 smtClean="0">
                          <a:effectLst/>
                        </a:rPr>
                        <a:t>Input</a:t>
                      </a:r>
                      <a:endParaRPr lang="en-US" sz="1300" dirty="0">
                        <a:effectLst/>
                      </a:endParaRPr>
                    </a:p>
                  </a:txBody>
                  <a:tcPr marL="34778" marR="34778" marT="27823" marB="2782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effectLst/>
                        </a:rPr>
                        <a:t>slv_reg0(7 </a:t>
                      </a:r>
                      <a:r>
                        <a:rPr lang="en-US" sz="1300" dirty="0" err="1">
                          <a:effectLst/>
                        </a:rPr>
                        <a:t>downto</a:t>
                      </a:r>
                      <a:r>
                        <a:rPr lang="en-US" sz="1300" dirty="0">
                          <a:effectLst/>
                        </a:rPr>
                        <a:t> 0)</a:t>
                      </a:r>
                    </a:p>
                  </a:txBody>
                  <a:tcPr marL="34778" marR="34778" marT="27823" marB="2782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 smtClean="0">
                          <a:effectLst/>
                        </a:rPr>
                        <a:t>0x44a00000</a:t>
                      </a:r>
                      <a:endParaRPr lang="en-US" sz="1300" dirty="0">
                        <a:effectLst/>
                      </a:endParaRPr>
                    </a:p>
                  </a:txBody>
                  <a:tcPr marL="34778" marR="34778" marT="27823" marB="2782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5969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ctrl</a:t>
                      </a:r>
                    </a:p>
                  </a:txBody>
                  <a:tcPr marL="34778" marR="34778" marT="27823" marB="2782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 smtClean="0">
                          <a:effectLst/>
                        </a:rPr>
                        <a:t>Input</a:t>
                      </a:r>
                      <a:endParaRPr lang="en-US" sz="1300" dirty="0">
                        <a:effectLst/>
                      </a:endParaRPr>
                    </a:p>
                  </a:txBody>
                  <a:tcPr marL="34778" marR="34778" marT="27823" marB="2782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effectLst/>
                        </a:rPr>
                        <a:t>slv_reg1(1 </a:t>
                      </a:r>
                      <a:r>
                        <a:rPr lang="en-US" sz="1300" dirty="0" err="1">
                          <a:effectLst/>
                        </a:rPr>
                        <a:t>downto</a:t>
                      </a:r>
                      <a:r>
                        <a:rPr lang="en-US" sz="1300" dirty="0">
                          <a:effectLst/>
                        </a:rPr>
                        <a:t> 0)</a:t>
                      </a:r>
                    </a:p>
                  </a:txBody>
                  <a:tcPr marL="34778" marR="34778" marT="27823" marB="2782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 smtClean="0">
                          <a:effectLst/>
                        </a:rPr>
                        <a:t>0x44a00004</a:t>
                      </a:r>
                      <a:endParaRPr lang="en-US" sz="1300" dirty="0">
                        <a:effectLst/>
                      </a:endParaRPr>
                    </a:p>
                  </a:txBody>
                  <a:tcPr marL="34778" marR="34778" marT="27823" marB="2782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255969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effectLst/>
                        </a:rPr>
                        <a:t>Q</a:t>
                      </a:r>
                    </a:p>
                  </a:txBody>
                  <a:tcPr marL="34778" marR="34778" marT="27823" marB="2782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 smtClean="0">
                          <a:effectLst/>
                        </a:rPr>
                        <a:t>Output</a:t>
                      </a:r>
                      <a:endParaRPr lang="en-US" sz="1300" dirty="0">
                        <a:effectLst/>
                      </a:endParaRPr>
                    </a:p>
                  </a:txBody>
                  <a:tcPr marL="34778" marR="34778" marT="27823" marB="2782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effectLst/>
                        </a:rPr>
                        <a:t>slv_reg0(7 </a:t>
                      </a:r>
                      <a:r>
                        <a:rPr lang="en-US" sz="1300" dirty="0" err="1">
                          <a:effectLst/>
                        </a:rPr>
                        <a:t>downto</a:t>
                      </a:r>
                      <a:r>
                        <a:rPr lang="en-US" sz="1300" dirty="0">
                          <a:effectLst/>
                        </a:rPr>
                        <a:t> 0)</a:t>
                      </a:r>
                    </a:p>
                  </a:txBody>
                  <a:tcPr marL="34778" marR="34778" marT="27823" marB="2782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 smtClean="0">
                          <a:effectLst/>
                        </a:rPr>
                        <a:t>0x44a00000</a:t>
                      </a:r>
                      <a:endParaRPr lang="en-US" sz="1300" dirty="0">
                        <a:effectLst/>
                      </a:endParaRPr>
                    </a:p>
                  </a:txBody>
                  <a:tcPr marL="34778" marR="34778" marT="27823" marB="2782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800100" y="3187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1750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65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2108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Increase Stack and Heap Size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b="0" dirty="0" smtClean="0"/>
              <a:t>You may have to add more Stack and Heap to your design</a:t>
            </a:r>
            <a:endParaRPr lang="en-US" b="0" dirty="0"/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1750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66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04365"/>
            <a:ext cx="9144000" cy="4428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Oval 10"/>
          <p:cNvSpPr/>
          <p:nvPr/>
        </p:nvSpPr>
        <p:spPr bwMode="auto">
          <a:xfrm>
            <a:off x="323478" y="4942427"/>
            <a:ext cx="1096735" cy="386658"/>
          </a:xfrm>
          <a:prstGeom prst="ellipse">
            <a:avLst/>
          </a:prstGeom>
          <a:noFill/>
          <a:ln w="2540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1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2551562" y="4325785"/>
            <a:ext cx="1892302" cy="1090266"/>
          </a:xfrm>
          <a:prstGeom prst="ellipse">
            <a:avLst/>
          </a:prstGeom>
          <a:noFill/>
          <a:ln w="2540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4400" b="1" dirty="0" smtClean="0">
                <a:solidFill>
                  <a:srgbClr val="FF0000"/>
                </a:solidFill>
                <a:latin typeface="Arial" charset="0"/>
              </a:rPr>
              <a:t>2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4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6750727" y="3801640"/>
            <a:ext cx="1096735" cy="386658"/>
          </a:xfrm>
          <a:prstGeom prst="ellipse">
            <a:avLst/>
          </a:prstGeom>
          <a:noFill/>
          <a:ln w="2540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3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6271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and Export to FPGA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endParaRPr lang="en-US" b="0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1750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67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4033" y="1465825"/>
            <a:ext cx="4575935" cy="49622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17759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MicroBlaze</a:t>
            </a:r>
            <a:r>
              <a:rPr lang="en-US" dirty="0"/>
              <a:t> + Custom IP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endParaRPr lang="en-US" b="0" dirty="0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590" y="1473958"/>
            <a:ext cx="9045195" cy="4890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1750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68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5783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Xilinx </a:t>
            </a:r>
            <a:r>
              <a:rPr lang="en-US" dirty="0" err="1"/>
              <a:t>Vivado</a:t>
            </a:r>
            <a:r>
              <a:rPr lang="en-US" dirty="0"/>
              <a:t> – IP Integrator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pPr marL="285750" lvl="1" indent="-285750"/>
            <a:r>
              <a:rPr lang="en-US" b="0" dirty="0" smtClean="0"/>
              <a:t>This step requires that </a:t>
            </a:r>
            <a:r>
              <a:rPr lang="en-US" b="0" dirty="0"/>
              <a:t>you </a:t>
            </a:r>
            <a:r>
              <a:rPr lang="en-US" b="0" dirty="0" smtClean="0"/>
              <a:t>start a </a:t>
            </a:r>
            <a:r>
              <a:rPr lang="en-US" b="0" dirty="0"/>
              <a:t>new hardware design (</a:t>
            </a:r>
            <a:r>
              <a:rPr lang="en-US" b="0" dirty="0" err="1"/>
              <a:t>MicroBlaze</a:t>
            </a:r>
            <a:r>
              <a:rPr lang="en-US" b="0" dirty="0"/>
              <a:t> + </a:t>
            </a:r>
            <a:r>
              <a:rPr lang="en-US" b="0" dirty="0" err="1"/>
              <a:t>axi_uartlite</a:t>
            </a:r>
            <a:r>
              <a:rPr lang="en-US" b="0" dirty="0"/>
              <a:t>) in </a:t>
            </a:r>
            <a:r>
              <a:rPr lang="en-US" b="0" dirty="0" err="1"/>
              <a:t>Vivado</a:t>
            </a:r>
            <a:r>
              <a:rPr lang="en-US" b="0" dirty="0"/>
              <a:t> IP </a:t>
            </a:r>
            <a:r>
              <a:rPr lang="en-US" b="0" dirty="0" smtClean="0"/>
              <a:t>Integrator in a new project called Lecture_18.</a:t>
            </a:r>
          </a:p>
          <a:p>
            <a:pPr marL="285750" lvl="1" indent="-285750"/>
            <a:r>
              <a:rPr lang="en-US" b="0" dirty="0" smtClean="0"/>
              <a:t>You will add a new Block Design with a </a:t>
            </a:r>
            <a:r>
              <a:rPr lang="en-US" b="0" dirty="0" err="1" smtClean="0"/>
              <a:t>MicroBlaze</a:t>
            </a:r>
            <a:r>
              <a:rPr lang="en-US" b="0" dirty="0" smtClean="0"/>
              <a:t> and </a:t>
            </a:r>
            <a:r>
              <a:rPr lang="en-US" b="0" dirty="0" err="1" smtClean="0"/>
              <a:t>axi_uartlite</a:t>
            </a:r>
            <a:r>
              <a:rPr lang="en-US" b="0" dirty="0" smtClean="0"/>
              <a:t> following the </a:t>
            </a:r>
            <a:r>
              <a:rPr lang="en-US" b="0" dirty="0" err="1" smtClean="0"/>
              <a:t>MicroBlaze</a:t>
            </a:r>
            <a:r>
              <a:rPr lang="en-US" b="0" dirty="0" smtClean="0"/>
              <a:t> Tutorial.</a:t>
            </a:r>
          </a:p>
          <a:p>
            <a:r>
              <a:rPr lang="en-US" b="0" dirty="0" smtClean="0">
                <a:hlinkClick r:id="rId2"/>
              </a:rPr>
              <a:t>https</a:t>
            </a:r>
            <a:r>
              <a:rPr lang="en-US" b="0" dirty="0">
                <a:hlinkClick r:id="rId2"/>
              </a:rPr>
              <a:t>://</a:t>
            </a:r>
            <a:r>
              <a:rPr lang="en-US" b="0" dirty="0" smtClean="0">
                <a:hlinkClick r:id="rId2"/>
              </a:rPr>
              <a:t>reference.digilentinc.com/learn/programmable-logic/tutorials/nexys-video-getting-started-with-microblaze/start</a:t>
            </a:r>
            <a:endParaRPr lang="en-US" b="0" dirty="0" smtClean="0"/>
          </a:p>
          <a:p>
            <a:endParaRPr lang="en-US" b="0" dirty="0" smtClean="0"/>
          </a:p>
          <a:p>
            <a:endParaRPr lang="en-US" b="0" dirty="0" smtClean="0"/>
          </a:p>
          <a:p>
            <a:endParaRPr lang="en-US" b="0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1750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7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66662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Xilinx </a:t>
            </a:r>
            <a:r>
              <a:rPr lang="en-US" dirty="0" err="1"/>
              <a:t>Vivado</a:t>
            </a:r>
            <a:r>
              <a:rPr lang="en-US" dirty="0"/>
              <a:t> – </a:t>
            </a:r>
            <a:r>
              <a:rPr lang="en-US" dirty="0" smtClean="0"/>
              <a:t>Create and Package Custom IP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pPr marL="285750" lvl="1" indent="-285750"/>
            <a:r>
              <a:rPr lang="en-US" b="0" dirty="0" smtClean="0"/>
              <a:t>This </a:t>
            </a:r>
            <a:r>
              <a:rPr lang="en-US" b="0" dirty="0"/>
              <a:t>step requires Create and package new custom IP </a:t>
            </a:r>
            <a:r>
              <a:rPr lang="en-US" b="0" dirty="0" smtClean="0"/>
              <a:t>(your custom hardware) </a:t>
            </a:r>
            <a:r>
              <a:rPr lang="en-US" b="0" dirty="0"/>
              <a:t>and import it into your </a:t>
            </a:r>
            <a:r>
              <a:rPr lang="en-US" b="0" dirty="0" err="1"/>
              <a:t>Vivado</a:t>
            </a:r>
            <a:r>
              <a:rPr lang="en-US" b="0" dirty="0"/>
              <a:t> </a:t>
            </a:r>
            <a:r>
              <a:rPr lang="en-US" b="0" dirty="0" smtClean="0"/>
              <a:t>design.</a:t>
            </a:r>
          </a:p>
          <a:p>
            <a:pPr marL="285750" lvl="1" indent="-285750"/>
            <a:r>
              <a:rPr lang="en-US" b="0" dirty="0" smtClean="0"/>
              <a:t>You will defined </a:t>
            </a:r>
            <a:r>
              <a:rPr lang="en-US" b="0" dirty="0"/>
              <a:t>the logical </a:t>
            </a:r>
            <a:r>
              <a:rPr lang="en-US" b="0" dirty="0" smtClean="0"/>
              <a:t>arrangement of </a:t>
            </a:r>
            <a:r>
              <a:rPr lang="en-US" b="0" dirty="0"/>
              <a:t>the component in VHDL. Your entity description will contain two types of connections; those targeted at external ports on the </a:t>
            </a:r>
            <a:r>
              <a:rPr lang="en-US" b="0" dirty="0" err="1" smtClean="0"/>
              <a:t>Artix</a:t>
            </a:r>
            <a:r>
              <a:rPr lang="en-US" b="0" dirty="0" smtClean="0"/>
              <a:t> 7 chip </a:t>
            </a:r>
            <a:r>
              <a:rPr lang="en-US" b="0" dirty="0"/>
              <a:t>and those intended to be accessible to the </a:t>
            </a:r>
            <a:r>
              <a:rPr lang="en-US" b="0" dirty="0" err="1" smtClean="0"/>
              <a:t>MicroBlaze</a:t>
            </a:r>
            <a:r>
              <a:rPr lang="en-US" b="0" dirty="0" smtClean="0"/>
              <a:t> </a:t>
            </a:r>
            <a:r>
              <a:rPr lang="en-US" b="0" dirty="0"/>
              <a:t>processor. </a:t>
            </a:r>
            <a:endParaRPr lang="en-US" b="0" dirty="0" smtClean="0"/>
          </a:p>
          <a:p>
            <a:pPr marL="285750" lvl="1" indent="-285750"/>
            <a:r>
              <a:rPr lang="en-US" b="0" dirty="0" smtClean="0"/>
              <a:t>You can also use this online tutorial to help guide you.</a:t>
            </a:r>
          </a:p>
          <a:p>
            <a:pPr marL="285750" lvl="1" indent="-285750"/>
            <a:r>
              <a:rPr lang="en-US" b="0" dirty="0">
                <a:hlinkClick r:id="rId2"/>
              </a:rPr>
              <a:t>https://</a:t>
            </a:r>
            <a:r>
              <a:rPr lang="en-US" b="0" dirty="0" smtClean="0">
                <a:hlinkClick r:id="rId2"/>
              </a:rPr>
              <a:t>reference.digilentinc.com/learn/programmable-logic/tutorials/zedboard-creating-custom-ip-cores/start</a:t>
            </a:r>
            <a:endParaRPr lang="en-US" b="0" dirty="0" smtClean="0"/>
          </a:p>
          <a:p>
            <a:pPr marL="285750" lvl="1" indent="-285750"/>
            <a:endParaRPr lang="en-US" b="0" dirty="0" smtClean="0"/>
          </a:p>
          <a:p>
            <a:endParaRPr lang="en-US" b="0" dirty="0" smtClean="0"/>
          </a:p>
          <a:p>
            <a:endParaRPr lang="en-US" b="0" dirty="0" smtClean="0"/>
          </a:p>
          <a:p>
            <a:endParaRPr lang="en-US" b="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75995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8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30213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6413" y="76200"/>
            <a:ext cx="7316737" cy="1143000"/>
          </a:xfrm>
        </p:spPr>
        <p:txBody>
          <a:bodyPr/>
          <a:lstStyle/>
          <a:p>
            <a:r>
              <a:rPr lang="en-US" dirty="0"/>
              <a:t>Xilinx </a:t>
            </a:r>
            <a:r>
              <a:rPr lang="en-US" dirty="0" err="1"/>
              <a:t>Vivado</a:t>
            </a:r>
            <a:r>
              <a:rPr lang="en-US" dirty="0"/>
              <a:t> – </a:t>
            </a:r>
            <a:r>
              <a:rPr lang="en-US" dirty="0" smtClean="0"/>
              <a:t>Create and Package Custom </a:t>
            </a:r>
            <a:r>
              <a:rPr lang="en-US" dirty="0" smtClean="0"/>
              <a:t>IP (</a:t>
            </a:r>
            <a:r>
              <a:rPr lang="en-US" dirty="0" err="1" smtClean="0"/>
              <a:t>my_counter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dirty="0"/>
              <a:t>1. </a:t>
            </a:r>
            <a:r>
              <a:rPr lang="en-US" dirty="0" smtClean="0"/>
              <a:t>Open your Lecture_18 </a:t>
            </a:r>
            <a:r>
              <a:rPr lang="en-US" dirty="0" err="1" smtClean="0"/>
              <a:t>Vivado</a:t>
            </a:r>
            <a:r>
              <a:rPr lang="en-US" dirty="0" smtClean="0"/>
              <a:t> project </a:t>
            </a:r>
          </a:p>
          <a:p>
            <a:pPr lvl="1"/>
            <a:r>
              <a:rPr lang="en-US" b="0" dirty="0" smtClean="0"/>
              <a:t>Go </a:t>
            </a:r>
            <a:r>
              <a:rPr lang="en-US" b="0" dirty="0"/>
              <a:t>to </a:t>
            </a:r>
            <a:r>
              <a:rPr lang="en-US" dirty="0" err="1"/>
              <a:t>Tools→Create</a:t>
            </a:r>
            <a:r>
              <a:rPr lang="en-US" dirty="0"/>
              <a:t> and package IP</a:t>
            </a:r>
            <a:endParaRPr lang="en-US" b="0" dirty="0" smtClean="0"/>
          </a:p>
          <a:p>
            <a:endParaRPr lang="en-US" b="0" dirty="0" smtClean="0"/>
          </a:p>
          <a:p>
            <a:endParaRPr lang="en-US" b="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964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9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2050" name="Picture 2" descr="https://reference.digilentinc.com/_media/zybo/zybo/image_9.png?w=600&amp;tok=59e2d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0" y="2490154"/>
            <a:ext cx="5715000" cy="437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4296261"/>
            <a:ext cx="3428514" cy="1268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70727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13220</TotalTime>
  <Words>2094</Words>
  <Application>Microsoft Office PowerPoint</Application>
  <PresentationFormat>On-screen Show (4:3)</PresentationFormat>
  <Paragraphs>431</Paragraphs>
  <Slides>68</Slides>
  <Notes>0</Notes>
  <HiddenSlides>3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68</vt:i4>
      </vt:variant>
    </vt:vector>
  </HeadingPairs>
  <TitlesOfParts>
    <vt:vector size="76" baseType="lpstr">
      <vt:lpstr>Arial</vt:lpstr>
      <vt:lpstr>Calibri</vt:lpstr>
      <vt:lpstr>Century Schoolbook</vt:lpstr>
      <vt:lpstr>Times New Roman</vt:lpstr>
      <vt:lpstr>Trebuchet MS</vt:lpstr>
      <vt:lpstr>Wingdings</vt:lpstr>
      <vt:lpstr>Office Theme</vt:lpstr>
      <vt:lpstr>1_Blank Presentation</vt:lpstr>
      <vt:lpstr>PowerPoint Presentation</vt:lpstr>
      <vt:lpstr>Lesson Outline</vt:lpstr>
      <vt:lpstr>MicroBlaze + Custom IP</vt:lpstr>
      <vt:lpstr>MicroBlaze + Custom IP what you are building today</vt:lpstr>
      <vt:lpstr>MicroBlaze + Custom IP with Interrupt</vt:lpstr>
      <vt:lpstr>MicroBlaze + Custom IP – Workflow</vt:lpstr>
      <vt:lpstr>Xilinx Vivado – IP Integrator</vt:lpstr>
      <vt:lpstr>Xilinx Vivado – Create and Package Custom IP</vt:lpstr>
      <vt:lpstr>Xilinx Vivado – Create and Package Custom IP (my_counter)</vt:lpstr>
      <vt:lpstr>Xilinx Vivado – Create and Package Custom IP</vt:lpstr>
      <vt:lpstr>Xilinx Vivado – Create and Package Custom IP</vt:lpstr>
      <vt:lpstr>Xilinx Vivado – Create and Package Custom IP</vt:lpstr>
      <vt:lpstr>Xilinx Vivado – Create and Package Custom IP</vt:lpstr>
      <vt:lpstr>Xilinx Vivado – Create and Package Custom IP</vt:lpstr>
      <vt:lpstr>Xilinx Vivado – Create and Package Custom IP</vt:lpstr>
      <vt:lpstr>Xilinx Vivado – Create and Package Custom IP</vt:lpstr>
      <vt:lpstr>Part 1a: Hardware Questions/ Notes related to handout</vt:lpstr>
      <vt:lpstr>MicroBlaze + Custom IP</vt:lpstr>
      <vt:lpstr>Lec18.vhdl – Lec 10 Counter</vt:lpstr>
      <vt:lpstr>Part 1b: Hardware Questions/ Notes related to handout</vt:lpstr>
      <vt:lpstr>MicroBlaze + Custom IP</vt:lpstr>
      <vt:lpstr>my_counter_ip_v1_0_S00_AXI.vhd – User Logic</vt:lpstr>
      <vt:lpstr>my_counter_ip_v1_0_S00_AXI.vhd – User Logic</vt:lpstr>
      <vt:lpstr>Xilinx Vivado – Create and Package Custom IP</vt:lpstr>
      <vt:lpstr>Xilinx Vivado – Create and Package Custom IP</vt:lpstr>
      <vt:lpstr>Xilinx Vivado – Create and Package Custom IP</vt:lpstr>
      <vt:lpstr>Xilinx Vivado – Create and Package Custom IP</vt:lpstr>
      <vt:lpstr>Part 1c: Hardware Questions/ Notes related to handout</vt:lpstr>
      <vt:lpstr>MicroBlaze + Custom IP</vt:lpstr>
      <vt:lpstr>My_Counter_IP_v1_0.vhd – Top Level</vt:lpstr>
      <vt:lpstr>My_Counter_IP_v1_0.vhd – Top Level</vt:lpstr>
      <vt:lpstr>Xilinx Vivado – Create and Package Custom IP</vt:lpstr>
      <vt:lpstr>Xilinx Vivado – Create and Package Custom IP</vt:lpstr>
      <vt:lpstr>Xilinx Vivado – Create and Package Custom IP</vt:lpstr>
      <vt:lpstr>Packaging the IP core</vt:lpstr>
      <vt:lpstr>Xilinx Vivado – Create and Package Custom IP</vt:lpstr>
      <vt:lpstr>Xilinx Vivado – Create and Package Custom IP</vt:lpstr>
      <vt:lpstr>Xilinx Vivado – Create and Package Custom IP</vt:lpstr>
      <vt:lpstr>Xilinx Vivado – Create and Package Custom IP</vt:lpstr>
      <vt:lpstr>Xilinx Vivado – Create and Package Custom IP</vt:lpstr>
      <vt:lpstr>Xilinx Vivado – Create and Package Custom IP</vt:lpstr>
      <vt:lpstr>Xilinx Vivado – Create and Package Custom IP</vt:lpstr>
      <vt:lpstr>Xilinx Vivado – Create and Package Custom IP</vt:lpstr>
      <vt:lpstr>MicroBlaze + Custom IP</vt:lpstr>
      <vt:lpstr>Updating Custom IP</vt:lpstr>
      <vt:lpstr>Updating Custom IP</vt:lpstr>
      <vt:lpstr>Xilinx Vivado – Create and Package Custom IP</vt:lpstr>
      <vt:lpstr>Updating Custom IP</vt:lpstr>
      <vt:lpstr>Verify Design</vt:lpstr>
      <vt:lpstr>Validate and Export Design</vt:lpstr>
      <vt:lpstr>Export Design</vt:lpstr>
      <vt:lpstr>Launch SDK</vt:lpstr>
      <vt:lpstr>New SDK Project</vt:lpstr>
      <vt:lpstr>New SDK Project</vt:lpstr>
      <vt:lpstr>New C Source File</vt:lpstr>
      <vt:lpstr>New C Source File</vt:lpstr>
      <vt:lpstr>Lec18.c</vt:lpstr>
      <vt:lpstr>Lec18.c</vt:lpstr>
      <vt:lpstr>Lec18.c</vt:lpstr>
      <vt:lpstr>Lec18.c</vt:lpstr>
      <vt:lpstr>Lec18.c</vt:lpstr>
      <vt:lpstr>Lec18.c</vt:lpstr>
      <vt:lpstr>Part 2: Software Questions/ Notes related to handout</vt:lpstr>
      <vt:lpstr>Add C code to Source File</vt:lpstr>
      <vt:lpstr>Xilinx Software Development Kit - SDK</vt:lpstr>
      <vt:lpstr>Increase Stack and Heap Size</vt:lpstr>
      <vt:lpstr>Build and Export to FPGA</vt:lpstr>
      <vt:lpstr>MicroBlaze + Custom IP</vt:lpstr>
    </vt:vector>
  </TitlesOfParts>
  <Company>usafa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Systems Courses</dc:title>
  <dc:creator>Falkinburg, Jeffrey L Capt USAF USAFA USAFA/DFEC</dc:creator>
  <cp:lastModifiedBy>York, George W Dr USAF USAFA USAFA/DFEC</cp:lastModifiedBy>
  <cp:revision>712</cp:revision>
  <cp:lastPrinted>2014-08-12T17:37:01Z</cp:lastPrinted>
  <dcterms:created xsi:type="dcterms:W3CDTF">2001-06-27T14:08:57Z</dcterms:created>
  <dcterms:modified xsi:type="dcterms:W3CDTF">2018-02-24T05:22:36Z</dcterms:modified>
</cp:coreProperties>
</file>