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embeddedFontLst>
    <p:embeddedFont>
      <p:font typeface="Century Gothic" panose="020B0502020202020204"/>
      <p:regular r:id="rId38"/>
    </p:embeddedFont>
    <p:embeddedFont>
      <p:font typeface="Calibri" panose="020F0502020204030204"/>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16515BD-5EA2-4B1B-9263-B8770AA6985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46203B79-DF65-4EF4-AE55-7543D43A83CA}" styleName="Table_1">
    <a:wholeTbl>
      <a:tcTxStyle>
        <a:schemeClr val="dk1"/>
        <a:latin typeface="Century Gothic"/>
        <a:ea typeface="Century Gothic"/>
        <a:cs typeface="Century Gothic"/>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7EA"/>
          </a:solidFill>
        </a:fill>
      </a:tcStyle>
    </a:wholeTbl>
    <a:band1H>
      <a:tcStyle>
        <a:tcBdr/>
        <a:fill>
          <a:solidFill>
            <a:srgbClr val="CACCD1"/>
          </a:solidFill>
        </a:fill>
      </a:tcStyle>
    </a:band1H>
    <a:band1V>
      <a:tcStyle>
        <a:tcBdr/>
        <a:fill>
          <a:solidFill>
            <a:srgbClr val="CACCD1"/>
          </a:solidFill>
        </a:fill>
      </a:tcStyle>
    </a:band1V>
    <a:lastCol>
      <a:tcTxStyle b="on">
        <a:schemeClr val="lt1"/>
        <a:latin typeface="Century Gothic"/>
        <a:ea typeface="Century Gothic"/>
        <a:cs typeface="Century Gothic"/>
      </a:tcTxStyle>
      <a:tcStyle>
        <a:tcBdr/>
        <a:fill>
          <a:solidFill>
            <a:schemeClr val="accent1"/>
          </a:solidFill>
        </a:fill>
      </a:tcStyle>
    </a:lastCol>
    <a:firstCol>
      <a:tcTxStyle b="on">
        <a:schemeClr val="lt1"/>
        <a:latin typeface="Century Gothic"/>
        <a:ea typeface="Century Gothic"/>
        <a:cs typeface="Century Gothic"/>
      </a:tcTxStyle>
      <a:tcStyle>
        <a:tcBdr/>
        <a:fill>
          <a:solidFill>
            <a:schemeClr val="accent1"/>
          </a:solidFill>
        </a:fill>
      </a:tcStyle>
    </a:firstCol>
    <a:lastRow>
      <a:tcTxStyle b="on">
        <a:schemeClr val="lt1"/>
        <a:latin typeface="Century Gothic"/>
        <a:ea typeface="Century Gothic"/>
        <a:cs typeface="Century Gothic"/>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a:schemeClr val="lt1"/>
        <a:latin typeface="Century Gothic"/>
        <a:ea typeface="Century Gothic"/>
        <a:cs typeface="Century Gothic"/>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D2E31EA8-5DCA-4B43-A986-90F258FA2FA5}" styleName="Table_2"/>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Shape 3"/>
          <p:cNvSpPr txBox="1"/>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p:nvPr>
            <p:ph type="sldImg" idx="3"/>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Shape 140"/>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141" name="Shape 141"/>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Shape 211"/>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212" name="Shape 212"/>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213" name="Shape 213"/>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Shape 218"/>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219" name="Shape 219"/>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220" name="Shape 220"/>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Shape 242"/>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243" name="Shape 243"/>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244" name="Shape 244"/>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Shape 266"/>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267" name="Shape 267"/>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Shape 272"/>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273" name="Shape 273"/>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Shape 278"/>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279" name="Shape 279"/>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Shape 283"/>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284" name="Shape 284"/>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285" name="Shape 285"/>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Shape 290"/>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291" name="Shape 291"/>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292" name="Shape 292"/>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Shape 300"/>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01" name="Shape 301"/>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302" name="Shape 302"/>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Shape 309"/>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310" name="Shape 310"/>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Shape 146"/>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147" name="Shape 147"/>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148" name="Shape 148"/>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Shape 316"/>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317" name="Shape 317"/>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Shape 322"/>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23" name="Shape 323"/>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324" name="Shape 324"/>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Shape 333"/>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34" name="Shape 334"/>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335" name="Shape 335"/>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Shape 340"/>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341" name="Shape 341"/>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Shape 346"/>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47" name="Shape 347"/>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348" name="Shape 348"/>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Shape 354"/>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55" name="Shape 355"/>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356" name="Shape 356"/>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Shape 362"/>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63" name="Shape 363"/>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364" name="Shape 364"/>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Shape 368"/>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69" name="Shape 369"/>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370" name="Shape 370"/>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Shape 375"/>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76" name="Shape 376"/>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377" name="Shape 377"/>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Shape 382"/>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83" name="Shape 383"/>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384" name="Shape 384"/>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Shape 155"/>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156" name="Shape 156"/>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157" name="Shape 157"/>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9" name="Shape 389"/>
        <p:cNvGrpSpPr/>
        <p:nvPr/>
      </p:nvGrpSpPr>
      <p:grpSpPr>
        <a:xfrm>
          <a:off x="0" y="0"/>
          <a:ext cx="0" cy="0"/>
          <a:chOff x="0" y="0"/>
          <a:chExt cx="0" cy="0"/>
        </a:xfrm>
      </p:grpSpPr>
      <p:sp>
        <p:nvSpPr>
          <p:cNvPr id="390" name="Shape 390"/>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391" name="Shape 391"/>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392" name="Shape 392"/>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8" name="Shape 398"/>
        <p:cNvGrpSpPr/>
        <p:nvPr/>
      </p:nvGrpSpPr>
      <p:grpSpPr>
        <a:xfrm>
          <a:off x="0" y="0"/>
          <a:ext cx="0" cy="0"/>
          <a:chOff x="0" y="0"/>
          <a:chExt cx="0" cy="0"/>
        </a:xfrm>
      </p:grpSpPr>
      <p:sp>
        <p:nvSpPr>
          <p:cNvPr id="399" name="Shape 399"/>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400" name="Shape 400"/>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401" name="Shape 401"/>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Shape 162"/>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163" name="Shape 163"/>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164" name="Shape 164"/>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Shape 168"/>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169" name="Shape 169"/>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Shape 182"/>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183" name="Shape 183"/>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Shape 187"/>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
        <p:nvSpPr>
          <p:cNvPr id="188" name="Shape 188"/>
          <p:cNvSpPr txBox="1"/>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p>
        </p:txBody>
      </p:sp>
      <p:sp>
        <p:nvSpPr>
          <p:cNvPr id="189" name="Shape 189"/>
          <p:cNvSpPr txBox="1"/>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Shape 194"/>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195" name="Shape 195"/>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Shape 205"/>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p>
        </p:txBody>
      </p:sp>
      <p:sp>
        <p:nvSpPr>
          <p:cNvPr id="206" name="Shape 206"/>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684212" y="685799"/>
            <a:ext cx="8001000" cy="2971801"/>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Century Gothic" panose="020B0502020202020204"/>
              <a:buNone/>
              <a:defRPr sz="4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23" name="Shape 23"/>
          <p:cNvSpPr txBox="1"/>
          <p:nvPr>
            <p:ph type="subTitle" idx="1"/>
          </p:nvPr>
        </p:nvSpPr>
        <p:spPr>
          <a:xfrm>
            <a:off x="684212" y="3843867"/>
            <a:ext cx="6400799" cy="1947332"/>
          </a:xfrm>
          <a:prstGeom prst="rect">
            <a:avLst/>
          </a:prstGeom>
          <a:noFill/>
          <a:ln>
            <a:noFill/>
          </a:ln>
        </p:spPr>
        <p:txBody>
          <a:bodyPr lIns="91425" tIns="91425" rIns="91425" bIns="91425" anchor="t" anchorCtr="0"/>
          <a:lstStyle>
            <a:lvl1pPr marL="0" marR="0" lvl="0" indent="0" algn="l" rtl="0">
              <a:spcBef>
                <a:spcPts val="420"/>
              </a:spcBef>
              <a:spcAft>
                <a:spcPts val="600"/>
              </a:spcAft>
              <a:buClr>
                <a:schemeClr val="lt1"/>
              </a:buClr>
              <a:buFont typeface="Noto Sans Symbols"/>
              <a:buNone/>
              <a:defRPr sz="21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ctr" rtl="0">
              <a:spcBef>
                <a:spcPts val="360"/>
              </a:spcBef>
              <a:spcAft>
                <a:spcPts val="600"/>
              </a:spcAft>
              <a:buClr>
                <a:schemeClr val="lt1"/>
              </a:buClr>
              <a:buFont typeface="Noto Sans Symbols"/>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ctr" rtl="0">
              <a:spcBef>
                <a:spcPts val="320"/>
              </a:spcBef>
              <a:spcAft>
                <a:spcPts val="600"/>
              </a:spcAft>
              <a:buClr>
                <a:schemeClr val="lt1"/>
              </a:buClr>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ctr" rtl="0">
              <a:spcBef>
                <a:spcPts val="280"/>
              </a:spcBef>
              <a:spcAft>
                <a:spcPts val="600"/>
              </a:spcAft>
              <a:buClr>
                <a:schemeClr val="lt1"/>
              </a:buClr>
              <a:buFont typeface="Noto Sans Symbols"/>
              <a:buNone/>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ctr" rtl="0">
              <a:spcBef>
                <a:spcPts val="280"/>
              </a:spcBef>
              <a:spcAft>
                <a:spcPts val="600"/>
              </a:spcAft>
              <a:buClr>
                <a:schemeClr val="lt1"/>
              </a:buClr>
              <a:buFont typeface="Noto Sans Symbols"/>
              <a:buNone/>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ctr" rtl="0">
              <a:spcBef>
                <a:spcPts val="280"/>
              </a:spcBef>
              <a:spcAft>
                <a:spcPts val="600"/>
              </a:spcAft>
              <a:buClr>
                <a:schemeClr val="lt1"/>
              </a:buClr>
              <a:buFont typeface="Noto Sans Symbols"/>
              <a:buNone/>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ctr" rtl="0">
              <a:spcBef>
                <a:spcPts val="280"/>
              </a:spcBef>
              <a:spcAft>
                <a:spcPts val="600"/>
              </a:spcAft>
              <a:buClr>
                <a:schemeClr val="lt1"/>
              </a:buClr>
              <a:buFont typeface="Noto Sans Symbols"/>
              <a:buNone/>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ctr" rtl="0">
              <a:spcBef>
                <a:spcPts val="280"/>
              </a:spcBef>
              <a:spcAft>
                <a:spcPts val="600"/>
              </a:spcAft>
              <a:buClr>
                <a:schemeClr val="lt1"/>
              </a:buClr>
              <a:buFont typeface="Noto Sans Symbols"/>
              <a:buNone/>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ctr" rtl="0">
              <a:spcBef>
                <a:spcPts val="280"/>
              </a:spcBef>
              <a:spcAft>
                <a:spcPts val="600"/>
              </a:spcAft>
              <a:buClr>
                <a:schemeClr val="lt1"/>
              </a:buClr>
              <a:buFont typeface="Noto Sans Symbols"/>
              <a:buNone/>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4" name="Shape 24"/>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5" name="Shape 25"/>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6" name="Shape 26"/>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cxnSp>
        <p:nvCxnSpPr>
          <p:cNvPr id="27" name="Shape 27"/>
          <p:cNvCxnSpPr/>
          <p:nvPr/>
        </p:nvCxnSpPr>
        <p:spPr>
          <a:xfrm flipH="1">
            <a:off x="8228011" y="8466"/>
            <a:ext cx="3809999" cy="3809999"/>
          </a:xfrm>
          <a:prstGeom prst="straightConnector1">
            <a:avLst/>
          </a:prstGeom>
          <a:noFill/>
          <a:ln w="12700" cap="flat" cmpd="sng">
            <a:solidFill>
              <a:schemeClr val="lt1"/>
            </a:solidFill>
            <a:prstDash val="solid"/>
            <a:round/>
            <a:headEnd type="none" w="med" len="med"/>
            <a:tailEnd type="none" w="med" len="med"/>
          </a:ln>
        </p:spPr>
      </p:cxnSp>
      <p:cxnSp>
        <p:nvCxnSpPr>
          <p:cNvPr id="28" name="Shape 28"/>
          <p:cNvCxnSpPr/>
          <p:nvPr/>
        </p:nvCxnSpPr>
        <p:spPr>
          <a:xfrm flipH="1">
            <a:off x="6108169" y="91545"/>
            <a:ext cx="6080655" cy="6080655"/>
          </a:xfrm>
          <a:prstGeom prst="straightConnector1">
            <a:avLst/>
          </a:prstGeom>
          <a:noFill/>
          <a:ln w="12700" cap="flat" cmpd="sng">
            <a:solidFill>
              <a:schemeClr val="lt1"/>
            </a:solidFill>
            <a:prstDash val="solid"/>
            <a:round/>
            <a:headEnd type="none" w="med" len="med"/>
            <a:tailEnd type="none" w="med" len="med"/>
          </a:ln>
        </p:spPr>
      </p:cxnSp>
      <p:cxnSp>
        <p:nvCxnSpPr>
          <p:cNvPr id="29" name="Shape 29"/>
          <p:cNvCxnSpPr/>
          <p:nvPr/>
        </p:nvCxnSpPr>
        <p:spPr>
          <a:xfrm flipH="1">
            <a:off x="7235824" y="228600"/>
            <a:ext cx="4953000" cy="4953000"/>
          </a:xfrm>
          <a:prstGeom prst="straightConnector1">
            <a:avLst/>
          </a:prstGeom>
          <a:noFill/>
          <a:ln w="12700" cap="flat" cmpd="sng">
            <a:solidFill>
              <a:schemeClr val="lt1"/>
            </a:solidFill>
            <a:prstDash val="solid"/>
            <a:round/>
            <a:headEnd type="none" w="med" len="med"/>
            <a:tailEnd type="none" w="med" len="med"/>
          </a:ln>
        </p:spPr>
      </p:cxnSp>
      <p:cxnSp>
        <p:nvCxnSpPr>
          <p:cNvPr id="30" name="Shape 30"/>
          <p:cNvCxnSpPr/>
          <p:nvPr/>
        </p:nvCxnSpPr>
        <p:spPr>
          <a:xfrm flipH="1">
            <a:off x="7335836" y="32277"/>
            <a:ext cx="4852989" cy="4852989"/>
          </a:xfrm>
          <a:prstGeom prst="straightConnector1">
            <a:avLst/>
          </a:prstGeom>
          <a:noFill/>
          <a:ln w="31750" cap="flat" cmpd="sng">
            <a:solidFill>
              <a:schemeClr val="lt1"/>
            </a:solidFill>
            <a:prstDash val="solid"/>
            <a:round/>
            <a:headEnd type="none" w="med" len="med"/>
            <a:tailEnd type="none" w="med" len="med"/>
          </a:ln>
        </p:spPr>
      </p:cxnSp>
      <p:cxnSp>
        <p:nvCxnSpPr>
          <p:cNvPr id="31" name="Shape 31"/>
          <p:cNvCxnSpPr/>
          <p:nvPr/>
        </p:nvCxnSpPr>
        <p:spPr>
          <a:xfrm flipH="1">
            <a:off x="7845425" y="609600"/>
            <a:ext cx="4343399" cy="4343399"/>
          </a:xfrm>
          <a:prstGeom prst="straightConnector1">
            <a:avLst/>
          </a:prstGeom>
          <a:noFill/>
          <a:ln w="31750" cap="flat" cmpd="sng">
            <a:solidFill>
              <a:schemeClr val="l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85" name="Shape 85"/>
          <p:cNvSpPr/>
          <p:nvPr>
            <p:ph type="pic" idx="2"/>
          </p:nvPr>
        </p:nvSpPr>
        <p:spPr>
          <a:xfrm>
            <a:off x="685800" y="533400"/>
            <a:ext cx="10818811" cy="3124199"/>
          </a:xfrm>
          <a:prstGeom prst="snip2DiagRect">
            <a:avLst>
              <a:gd name="adj1" fmla="val 10815"/>
              <a:gd name="adj2" fmla="val 0"/>
            </a:avLst>
          </a:prstGeom>
          <a:noFill/>
          <a:ln w="15875" cap="flat" cmpd="sng">
            <a:solidFill>
              <a:schemeClr val="lt1">
                <a:alpha val="40000"/>
              </a:schemeClr>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6" name="Shape 86"/>
          <p:cNvSpPr txBox="1"/>
          <p:nvPr>
            <p:ph type="body" idx="1"/>
          </p:nvPr>
        </p:nvSpPr>
        <p:spPr>
          <a:xfrm>
            <a:off x="914401" y="3843867"/>
            <a:ext cx="8304209" cy="457200"/>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lt1"/>
              </a:buClr>
              <a:buFont typeface="Noto Sans Symbols"/>
              <a:buChar char="●"/>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7" name="Shape 87"/>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8" name="Shape 88"/>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9" name="Shape 89"/>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84212" y="685800"/>
            <a:ext cx="10058399"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92" name="Shape 92"/>
          <p:cNvSpPr txBox="1"/>
          <p:nvPr>
            <p:ph type="body" idx="1"/>
          </p:nvPr>
        </p:nvSpPr>
        <p:spPr>
          <a:xfrm>
            <a:off x="684212" y="4114800"/>
            <a:ext cx="8535987" cy="1879599"/>
          </a:xfrm>
          <a:prstGeom prst="rect">
            <a:avLst/>
          </a:prstGeom>
          <a:noFill/>
          <a:ln>
            <a:noFill/>
          </a:ln>
        </p:spPr>
        <p:txBody>
          <a:bodyPr lIns="91425" tIns="91425" rIns="91425" bIns="91425" anchor="ctr" anchorCtr="0"/>
          <a:lstStyle>
            <a:lvl1pPr marL="0" marR="0" lvl="0" indent="0" algn="l" rtl="0">
              <a:spcBef>
                <a:spcPts val="400"/>
              </a:spcBef>
              <a:spcAft>
                <a:spcPts val="600"/>
              </a:spcAft>
              <a:buClr>
                <a:schemeClr val="lt1"/>
              </a:buClr>
              <a:buFont typeface="Noto Sans Symbols"/>
              <a:buChar char="●"/>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3" name="Shape 93"/>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4" name="Shape 94"/>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5" name="Shape 95"/>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1141411" y="685800"/>
            <a:ext cx="9144001"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98" name="Shape 98"/>
          <p:cNvSpPr txBox="1"/>
          <p:nvPr>
            <p:ph type="body" idx="1"/>
          </p:nvPr>
        </p:nvSpPr>
        <p:spPr>
          <a:xfrm>
            <a:off x="1446212" y="3429000"/>
            <a:ext cx="8534399" cy="381000"/>
          </a:xfrm>
          <a:prstGeom prst="rect">
            <a:avLst/>
          </a:prstGeom>
          <a:noFill/>
          <a:ln>
            <a:noFill/>
          </a:ln>
        </p:spPr>
        <p:txBody>
          <a:bodyPr lIns="91425" tIns="91425" rIns="91425" bIns="91425" anchor="ctr" anchorCtr="0"/>
          <a:lstStyle>
            <a:lvl1pPr marL="0" marR="0" lvl="0" indent="0" algn="l" rtl="0">
              <a:spcBef>
                <a:spcPts val="400"/>
              </a:spcBef>
              <a:spcAft>
                <a:spcPts val="600"/>
              </a:spcAft>
              <a:buClr>
                <a:schemeClr val="lt1"/>
              </a:buClr>
              <a:buFont typeface="Noto Sans Symbols"/>
              <a:buChar char="●"/>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9" name="Shape 99"/>
          <p:cNvSpPr txBox="1"/>
          <p:nvPr>
            <p:ph type="body" idx="2"/>
          </p:nvPr>
        </p:nvSpPr>
        <p:spPr>
          <a:xfrm>
            <a:off x="684212" y="4301067"/>
            <a:ext cx="8534399" cy="1684864"/>
          </a:xfrm>
          <a:prstGeom prst="rect">
            <a:avLst/>
          </a:prstGeom>
          <a:noFill/>
          <a:ln>
            <a:noFill/>
          </a:ln>
        </p:spPr>
        <p:txBody>
          <a:bodyPr lIns="91425" tIns="91425" rIns="91425" bIns="91425" anchor="ctr" anchorCtr="0"/>
          <a:lstStyle>
            <a:lvl1pPr marL="0" marR="0" lvl="0" indent="0" algn="l" rtl="0">
              <a:spcBef>
                <a:spcPts val="400"/>
              </a:spcBef>
              <a:spcAft>
                <a:spcPts val="600"/>
              </a:spcAft>
              <a:buClr>
                <a:schemeClr val="lt1"/>
              </a:buClr>
              <a:buFont typeface="Noto Sans Symbols"/>
              <a:buChar char="●"/>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0" name="Shape 100"/>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1" name="Shape 101"/>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2" name="Shape 102"/>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03" name="Shape 103"/>
          <p:cNvSpPr txBox="1"/>
          <p:nvPr/>
        </p:nvSpPr>
        <p:spPr>
          <a:xfrm>
            <a:off x="531812" y="812222"/>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04" name="Shape 104"/>
          <p:cNvSpPr txBox="1"/>
          <p:nvPr/>
        </p:nvSpPr>
        <p:spPr>
          <a:xfrm>
            <a:off x="10285411" y="2768600"/>
            <a:ext cx="60959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84212" y="3429000"/>
            <a:ext cx="8534399" cy="16974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Century Gothic" panose="020B0502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107" name="Shape 107"/>
          <p:cNvSpPr txBox="1"/>
          <p:nvPr>
            <p:ph type="body" idx="1"/>
          </p:nvPr>
        </p:nvSpPr>
        <p:spPr>
          <a:xfrm>
            <a:off x="684210" y="5132980"/>
            <a:ext cx="8535989" cy="860399"/>
          </a:xfrm>
          <a:prstGeom prst="rect">
            <a:avLst/>
          </a:prstGeom>
          <a:noFill/>
          <a:ln>
            <a:noFill/>
          </a:ln>
        </p:spPr>
        <p:txBody>
          <a:bodyPr lIns="91425" tIns="91425" rIns="91425" bIns="91425" anchor="t" anchorCtr="0"/>
          <a:lstStyle>
            <a:lvl1pPr marL="0" marR="0" lvl="0" indent="0" algn="l" rtl="0">
              <a:spcBef>
                <a:spcPts val="400"/>
              </a:spcBef>
              <a:spcAft>
                <a:spcPts val="600"/>
              </a:spcAft>
              <a:buClr>
                <a:schemeClr val="lt1"/>
              </a:buClr>
              <a:buFont typeface="Noto Sans Symbols"/>
              <a:buChar char="●"/>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8" name="Shape 108"/>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9" name="Shape 109"/>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0" name="Shape 110"/>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1141412" y="685800"/>
            <a:ext cx="9144000"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113" name="Shape 113"/>
          <p:cNvSpPr txBox="1"/>
          <p:nvPr>
            <p:ph type="body" idx="1"/>
          </p:nvPr>
        </p:nvSpPr>
        <p:spPr>
          <a:xfrm>
            <a:off x="684212" y="3928533"/>
            <a:ext cx="8534400" cy="1049865"/>
          </a:xfrm>
          <a:prstGeom prst="rect">
            <a:avLst/>
          </a:prstGeom>
          <a:noFill/>
          <a:ln>
            <a:noFill/>
          </a:ln>
        </p:spPr>
        <p:txBody>
          <a:bodyPr lIns="91425" tIns="91425" rIns="91425" bIns="91425" anchor="b" anchorCtr="0"/>
          <a:lstStyle>
            <a:lvl1pPr marL="285750" marR="0" lvl="0" indent="-285750" algn="l" rtl="0">
              <a:spcBef>
                <a:spcPts val="480"/>
              </a:spcBef>
              <a:spcAft>
                <a:spcPts val="600"/>
              </a:spcAft>
              <a:buClr>
                <a:schemeClr val="lt1"/>
              </a:buClr>
              <a:buFont typeface="Noto Sans Symbols"/>
              <a:buChar char="●"/>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4" name="Shape 114"/>
          <p:cNvSpPr txBox="1"/>
          <p:nvPr>
            <p:ph type="body" idx="2"/>
          </p:nvPr>
        </p:nvSpPr>
        <p:spPr>
          <a:xfrm>
            <a:off x="684210" y="4978400"/>
            <a:ext cx="8534400" cy="1016000"/>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Char char="●"/>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5" name="Shape 115"/>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6" name="Shape 116"/>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7" name="Shape 117"/>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8" name="Shape 118"/>
          <p:cNvSpPr txBox="1"/>
          <p:nvPr/>
        </p:nvSpPr>
        <p:spPr>
          <a:xfrm>
            <a:off x="531812" y="812222"/>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9" name="Shape 119"/>
          <p:cNvSpPr txBox="1"/>
          <p:nvPr/>
        </p:nvSpPr>
        <p:spPr>
          <a:xfrm>
            <a:off x="10285411" y="2768600"/>
            <a:ext cx="60959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80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4212" y="685800"/>
            <a:ext cx="10058399"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122" name="Shape 122"/>
          <p:cNvSpPr txBox="1"/>
          <p:nvPr>
            <p:ph type="body" idx="1"/>
          </p:nvPr>
        </p:nvSpPr>
        <p:spPr>
          <a:xfrm>
            <a:off x="684212" y="3928533"/>
            <a:ext cx="8534399" cy="838199"/>
          </a:xfrm>
          <a:prstGeom prst="rect">
            <a:avLst/>
          </a:prstGeom>
          <a:noFill/>
          <a:ln>
            <a:noFill/>
          </a:ln>
        </p:spPr>
        <p:txBody>
          <a:bodyPr lIns="91425" tIns="91425" rIns="91425" bIns="91425" anchor="b" anchorCtr="0"/>
          <a:lstStyle>
            <a:lvl1pPr marL="285750" marR="0" lvl="0" indent="-285750" algn="l" rtl="0">
              <a:spcBef>
                <a:spcPts val="480"/>
              </a:spcBef>
              <a:spcAft>
                <a:spcPts val="600"/>
              </a:spcAft>
              <a:buClr>
                <a:schemeClr val="lt1"/>
              </a:buClr>
              <a:buFont typeface="Noto Sans Symbols"/>
              <a:buChar char="●"/>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3" name="Shape 123"/>
          <p:cNvSpPr txBox="1"/>
          <p:nvPr>
            <p:ph type="body" idx="2"/>
          </p:nvPr>
        </p:nvSpPr>
        <p:spPr>
          <a:xfrm>
            <a:off x="684210" y="4766732"/>
            <a:ext cx="8534400" cy="1227667"/>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Char char="●"/>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4" name="Shape 124"/>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5" name="Shape 125"/>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6" name="Shape 126"/>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129" name="Shape 129"/>
          <p:cNvSpPr txBox="1"/>
          <p:nvPr>
            <p:ph type="body" idx="1"/>
          </p:nvPr>
        </p:nvSpPr>
        <p:spPr>
          <a:xfrm rot="5400000">
            <a:off x="3143778" y="-1773766"/>
            <a:ext cx="3615266" cy="8534399"/>
          </a:xfrm>
          <a:prstGeom prst="rect">
            <a:avLst/>
          </a:prstGeom>
          <a:noFill/>
          <a:ln>
            <a:noFill/>
          </a:ln>
        </p:spPr>
        <p:txBody>
          <a:bodyPr lIns="91425" tIns="91425" rIns="91425" bIns="91425" anchor="t"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30" name="Shape 130"/>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31" name="Shape 131"/>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32" name="Shape 132"/>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7427911" y="1943100"/>
            <a:ext cx="4572000" cy="20574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135" name="Shape 135"/>
          <p:cNvSpPr txBox="1"/>
          <p:nvPr>
            <p:ph type="body" idx="1"/>
          </p:nvPr>
        </p:nvSpPr>
        <p:spPr>
          <a:xfrm rot="5400000">
            <a:off x="1943100" y="-571499"/>
            <a:ext cx="5308599" cy="7823199"/>
          </a:xfrm>
          <a:prstGeom prst="rect">
            <a:avLst/>
          </a:prstGeom>
          <a:noFill/>
          <a:ln>
            <a:noFill/>
          </a:ln>
        </p:spPr>
        <p:txBody>
          <a:bodyPr lIns="91425" tIns="91425" rIns="91425" bIns="91425" anchor="t"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36" name="Shape 136"/>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37" name="Shape 137"/>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38" name="Shape 138"/>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34" name="Shape 34"/>
          <p:cNvSpPr txBox="1"/>
          <p:nvPr>
            <p:ph type="body" idx="1"/>
          </p:nvPr>
        </p:nvSpPr>
        <p:spPr>
          <a:xfrm>
            <a:off x="684212" y="685800"/>
            <a:ext cx="8534399" cy="3615266"/>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5" name="Shape 35"/>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6" name="Shape 36"/>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7" name="Shape 37"/>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38" name="Shape 38"/>
        <p:cNvGrpSpPr/>
        <p:nvPr/>
      </p:nvGrpSpPr>
      <p:grpSpPr>
        <a:xfrm>
          <a:off x="0" y="0"/>
          <a:ext cx="0" cy="0"/>
          <a:chOff x="0" y="0"/>
          <a:chExt cx="0" cy="0"/>
        </a:xfrm>
      </p:grpSpPr>
      <p:sp>
        <p:nvSpPr>
          <p:cNvPr id="39" name="Shape 39"/>
          <p:cNvSpPr txBox="1"/>
          <p:nvPr>
            <p:ph type="title"/>
          </p:nvPr>
        </p:nvSpPr>
        <p:spPr>
          <a:xfrm>
            <a:off x="684210" y="2006600"/>
            <a:ext cx="8534400" cy="228159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40" name="Shape 40"/>
          <p:cNvSpPr txBox="1"/>
          <p:nvPr>
            <p:ph type="body" idx="1"/>
          </p:nvPr>
        </p:nvSpPr>
        <p:spPr>
          <a:xfrm>
            <a:off x="684212" y="4495800"/>
            <a:ext cx="8534399" cy="1498599"/>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Char char="●"/>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60"/>
              </a:spcBef>
              <a:spcAft>
                <a:spcPts val="600"/>
              </a:spcAft>
              <a:buClr>
                <a:schemeClr val="lt1"/>
              </a:buClr>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280"/>
              </a:spcBef>
              <a:spcAft>
                <a:spcPts val="600"/>
              </a:spcAft>
              <a:buClr>
                <a:schemeClr val="lt1"/>
              </a:buClr>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1" name="Shape 41"/>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2" name="Shape 42"/>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3" name="Shape 43"/>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44" name="Shape 44"/>
        <p:cNvGrpSpPr/>
        <p:nvPr/>
      </p:nvGrpSpPr>
      <p:grpSpPr>
        <a:xfrm>
          <a:off x="0" y="0"/>
          <a:ext cx="0" cy="0"/>
          <a:chOff x="0" y="0"/>
          <a:chExt cx="0" cy="0"/>
        </a:xfrm>
      </p:grpSpPr>
      <p:sp>
        <p:nvSpPr>
          <p:cNvPr id="45" name="Shape 45"/>
          <p:cNvSpPr txBox="1"/>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46" name="Shape 46"/>
          <p:cNvSpPr txBox="1"/>
          <p:nvPr>
            <p:ph type="body" idx="1"/>
          </p:nvPr>
        </p:nvSpPr>
        <p:spPr>
          <a:xfrm>
            <a:off x="684210" y="685800"/>
            <a:ext cx="4937654" cy="3615266"/>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7" name="Shape 47"/>
          <p:cNvSpPr txBox="1"/>
          <p:nvPr>
            <p:ph type="body" idx="2"/>
          </p:nvPr>
        </p:nvSpPr>
        <p:spPr>
          <a:xfrm>
            <a:off x="5808132" y="685800"/>
            <a:ext cx="4934478" cy="3615265"/>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8" name="Shape 48"/>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9" name="Shape 49"/>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0" name="Shape 50"/>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51" name="Shape 51"/>
        <p:cNvGrpSpPr/>
        <p:nvPr/>
      </p:nvGrpSpPr>
      <p:grpSpPr>
        <a:xfrm>
          <a:off x="0" y="0"/>
          <a:ext cx="0" cy="0"/>
          <a:chOff x="0" y="0"/>
          <a:chExt cx="0" cy="0"/>
        </a:xfrm>
      </p:grpSpPr>
      <p:sp>
        <p:nvSpPr>
          <p:cNvPr id="52" name="Shape 52"/>
          <p:cNvSpPr txBox="1"/>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53" name="Shape 53"/>
          <p:cNvSpPr txBox="1"/>
          <p:nvPr>
            <p:ph type="body" idx="1"/>
          </p:nvPr>
        </p:nvSpPr>
        <p:spPr>
          <a:xfrm>
            <a:off x="972079" y="685800"/>
            <a:ext cx="4649787" cy="576262"/>
          </a:xfrm>
          <a:prstGeom prst="rect">
            <a:avLst/>
          </a:prstGeom>
          <a:noFill/>
          <a:ln>
            <a:noFill/>
          </a:ln>
        </p:spPr>
        <p:txBody>
          <a:bodyPr lIns="91425" tIns="91425" rIns="91425" bIns="91425" anchor="b" anchorCtr="0"/>
          <a:lstStyle>
            <a:lvl1pPr marL="0" marR="0" lvl="0" indent="0" algn="l" rtl="0">
              <a:spcBef>
                <a:spcPts val="560"/>
              </a:spcBef>
              <a:spcAft>
                <a:spcPts val="600"/>
              </a:spcAft>
              <a:buClr>
                <a:schemeClr val="lt1"/>
              </a:buClr>
              <a:buFont typeface="Noto Sans Symbols"/>
              <a:buChar char="●"/>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400"/>
              </a:spcBef>
              <a:spcAft>
                <a:spcPts val="600"/>
              </a:spcAft>
              <a:buClr>
                <a:schemeClr val="lt1"/>
              </a:buClr>
              <a:buFont typeface="Noto Sans Symbols"/>
              <a:buChar char="○"/>
              <a:defRPr sz="20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60"/>
              </a:spcBef>
              <a:spcAft>
                <a:spcPts val="600"/>
              </a:spcAft>
              <a:buClr>
                <a:schemeClr val="lt1"/>
              </a:buClr>
              <a:buFont typeface="Noto Sans Symbols"/>
              <a:buChar char="■"/>
              <a:defRPr sz="18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4" name="Shape 54"/>
          <p:cNvSpPr txBox="1"/>
          <p:nvPr>
            <p:ph type="body" idx="2"/>
          </p:nvPr>
        </p:nvSpPr>
        <p:spPr>
          <a:xfrm>
            <a:off x="684210" y="1270529"/>
            <a:ext cx="4937654" cy="3030537"/>
          </a:xfrm>
          <a:prstGeom prst="rect">
            <a:avLst/>
          </a:prstGeom>
          <a:noFill/>
          <a:ln>
            <a:noFill/>
          </a:ln>
        </p:spPr>
        <p:txBody>
          <a:bodyPr lIns="91425" tIns="91425" rIns="91425" bIns="91425" anchor="t"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5" name="Shape 55"/>
          <p:cNvSpPr txBox="1"/>
          <p:nvPr>
            <p:ph type="body" idx="3"/>
          </p:nvPr>
        </p:nvSpPr>
        <p:spPr>
          <a:xfrm>
            <a:off x="6079066" y="685800"/>
            <a:ext cx="4665133" cy="576262"/>
          </a:xfrm>
          <a:prstGeom prst="rect">
            <a:avLst/>
          </a:prstGeom>
          <a:noFill/>
          <a:ln>
            <a:noFill/>
          </a:ln>
        </p:spPr>
        <p:txBody>
          <a:bodyPr lIns="91425" tIns="91425" rIns="91425" bIns="91425" anchor="b" anchorCtr="0"/>
          <a:lstStyle>
            <a:lvl1pPr marL="0" marR="0" lvl="0" indent="0" algn="l" rtl="0">
              <a:spcBef>
                <a:spcPts val="560"/>
              </a:spcBef>
              <a:spcAft>
                <a:spcPts val="600"/>
              </a:spcAft>
              <a:buClr>
                <a:schemeClr val="lt1"/>
              </a:buClr>
              <a:buFont typeface="Noto Sans Symbols"/>
              <a:buChar char="●"/>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400"/>
              </a:spcBef>
              <a:spcAft>
                <a:spcPts val="600"/>
              </a:spcAft>
              <a:buClr>
                <a:schemeClr val="lt1"/>
              </a:buClr>
              <a:buFont typeface="Noto Sans Symbols"/>
              <a:buChar char="○"/>
              <a:defRPr sz="20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60"/>
              </a:spcBef>
              <a:spcAft>
                <a:spcPts val="600"/>
              </a:spcAft>
              <a:buClr>
                <a:schemeClr val="lt1"/>
              </a:buClr>
              <a:buFont typeface="Noto Sans Symbols"/>
              <a:buChar char="■"/>
              <a:defRPr sz="18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320"/>
              </a:spcBef>
              <a:spcAft>
                <a:spcPts val="600"/>
              </a:spcAft>
              <a:buClr>
                <a:schemeClr val="lt1"/>
              </a:buClr>
              <a:buFont typeface="Noto Sans Symbols"/>
              <a:buChar char="■"/>
              <a:defRPr sz="1600" b="1"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6" name="Shape 56"/>
          <p:cNvSpPr txBox="1"/>
          <p:nvPr>
            <p:ph type="body" idx="4"/>
          </p:nvPr>
        </p:nvSpPr>
        <p:spPr>
          <a:xfrm>
            <a:off x="5806544" y="1262062"/>
            <a:ext cx="4929188" cy="3030537"/>
          </a:xfrm>
          <a:prstGeom prst="rect">
            <a:avLst/>
          </a:prstGeom>
          <a:noFill/>
          <a:ln>
            <a:noFill/>
          </a:ln>
        </p:spPr>
        <p:txBody>
          <a:bodyPr lIns="91425" tIns="91425" rIns="91425" bIns="91425" anchor="t"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7" name="Shape 57"/>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8" name="Shape 58"/>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9" name="Shape 59"/>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60" name="Shape 60"/>
        <p:cNvGrpSpPr/>
        <p:nvPr/>
      </p:nvGrpSpPr>
      <p:grpSpPr>
        <a:xfrm>
          <a:off x="0" y="0"/>
          <a:ext cx="0" cy="0"/>
          <a:chOff x="0" y="0"/>
          <a:chExt cx="0" cy="0"/>
        </a:xfrm>
      </p:grpSpPr>
      <p:sp>
        <p:nvSpPr>
          <p:cNvPr id="61" name="Shape 61"/>
          <p:cNvSpPr txBox="1"/>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62" name="Shape 62"/>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63" name="Shape 63"/>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64" name="Shape 64"/>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65" name="Shape 65"/>
        <p:cNvGrpSpPr/>
        <p:nvPr/>
      </p:nvGrpSpPr>
      <p:grpSpPr>
        <a:xfrm>
          <a:off x="0" y="0"/>
          <a:ext cx="0" cy="0"/>
          <a:chOff x="0" y="0"/>
          <a:chExt cx="0" cy="0"/>
        </a:xfrm>
      </p:grpSpPr>
      <p:sp>
        <p:nvSpPr>
          <p:cNvPr id="66" name="Shape 66"/>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67" name="Shape 67"/>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68" name="Shape 68"/>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7085011" y="685800"/>
            <a:ext cx="3657600" cy="137159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71" name="Shape 71"/>
          <p:cNvSpPr txBox="1"/>
          <p:nvPr>
            <p:ph type="body" idx="1"/>
          </p:nvPr>
        </p:nvSpPr>
        <p:spPr>
          <a:xfrm>
            <a:off x="684212" y="685800"/>
            <a:ext cx="5943601" cy="5308599"/>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2" name="Shape 72"/>
          <p:cNvSpPr txBox="1"/>
          <p:nvPr>
            <p:ph type="body" idx="2"/>
          </p:nvPr>
        </p:nvSpPr>
        <p:spPr>
          <a:xfrm>
            <a:off x="7085011" y="2209799"/>
            <a:ext cx="3657600" cy="2091267"/>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lt1"/>
              </a:buClr>
              <a:buFont typeface="Noto Sans Symbols"/>
              <a:buChar char="●"/>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240"/>
              </a:spcBef>
              <a:spcAft>
                <a:spcPts val="600"/>
              </a:spcAft>
              <a:buClr>
                <a:schemeClr val="lt1"/>
              </a:buClr>
              <a:buFont typeface="Noto Sans Symbols"/>
              <a:buChar char="○"/>
              <a:defRPr sz="12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200"/>
              </a:spcBef>
              <a:spcAft>
                <a:spcPts val="600"/>
              </a:spcAft>
              <a:buClr>
                <a:schemeClr val="lt1"/>
              </a:buClr>
              <a:buFont typeface="Noto Sans Symbols"/>
              <a:buChar char="■"/>
              <a:defRPr sz="1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3" name="Shape 73"/>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4" name="Shape 74"/>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5" name="Shape 75"/>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76" name="Shape 76"/>
        <p:cNvGrpSpPr/>
        <p:nvPr/>
      </p:nvGrpSpPr>
      <p:grpSpPr>
        <a:xfrm>
          <a:off x="0" y="0"/>
          <a:ext cx="0" cy="0"/>
          <a:chOff x="0" y="0"/>
          <a:chExt cx="0" cy="0"/>
        </a:xfrm>
      </p:grpSpPr>
      <p:sp>
        <p:nvSpPr>
          <p:cNvPr id="77" name="Shape 77"/>
          <p:cNvSpPr txBox="1"/>
          <p:nvPr>
            <p:ph type="title"/>
          </p:nvPr>
        </p:nvSpPr>
        <p:spPr>
          <a:xfrm>
            <a:off x="4722812" y="1447800"/>
            <a:ext cx="6019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Century Gothic" panose="020B0502020202020204"/>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78" name="Shape 78"/>
          <p:cNvSpPr/>
          <p:nvPr>
            <p:ph type="pic" idx="2"/>
          </p:nvPr>
        </p:nvSpPr>
        <p:spPr>
          <a:xfrm>
            <a:off x="989012" y="914400"/>
            <a:ext cx="3280973" cy="4572000"/>
          </a:xfrm>
          <a:prstGeom prst="snip2DiagRect">
            <a:avLst>
              <a:gd name="adj1" fmla="val 10815"/>
              <a:gd name="adj2" fmla="val 0"/>
            </a:avLst>
          </a:prstGeom>
          <a:noFill/>
          <a:ln w="15875" cap="flat" cmpd="sng">
            <a:solidFill>
              <a:schemeClr val="lt1">
                <a:alpha val="40000"/>
              </a:schemeClr>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320"/>
              </a:spcBef>
              <a:spcAft>
                <a:spcPts val="600"/>
              </a:spcAft>
              <a:buClr>
                <a:schemeClr val="lt1"/>
              </a:buClr>
              <a:buFont typeface="Noto Sans Symbols"/>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9" name="Shape 79"/>
          <p:cNvSpPr txBox="1"/>
          <p:nvPr>
            <p:ph type="body" idx="1"/>
          </p:nvPr>
        </p:nvSpPr>
        <p:spPr>
          <a:xfrm>
            <a:off x="4722812" y="2777066"/>
            <a:ext cx="6021388" cy="2048933"/>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Char char="●"/>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240"/>
              </a:spcBef>
              <a:spcAft>
                <a:spcPts val="600"/>
              </a:spcAft>
              <a:buClr>
                <a:schemeClr val="lt1"/>
              </a:buClr>
              <a:buFont typeface="Noto Sans Symbols"/>
              <a:buChar char="○"/>
              <a:defRPr sz="12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200"/>
              </a:spcBef>
              <a:spcAft>
                <a:spcPts val="600"/>
              </a:spcAft>
              <a:buClr>
                <a:schemeClr val="lt1"/>
              </a:buClr>
              <a:buFont typeface="Noto Sans Symbols"/>
              <a:buChar char="■"/>
              <a:defRPr sz="1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180"/>
              </a:spcBef>
              <a:spcAft>
                <a:spcPts val="600"/>
              </a:spcAft>
              <a:buClr>
                <a:schemeClr val="lt1"/>
              </a:buClr>
              <a:buFont typeface="Noto Sans Symbols"/>
              <a:buChar char="■"/>
              <a:defRPr sz="9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0" name="Shape 80"/>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1" name="Shape 81"/>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2" name="Shape 82"/>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9" name="Shape 9"/>
        <p:cNvGrpSpPr/>
        <p:nvPr/>
      </p:nvGrpSpPr>
      <p:grpSpPr>
        <a:xfrm>
          <a:off x="0" y="0"/>
          <a:ext cx="0" cy="0"/>
          <a:chOff x="0" y="0"/>
          <a:chExt cx="0" cy="0"/>
        </a:xfrm>
      </p:grpSpPr>
      <p:grpSp>
        <p:nvGrpSpPr>
          <p:cNvPr id="10" name="Shape 10"/>
          <p:cNvGrpSpPr/>
          <p:nvPr/>
        </p:nvGrpSpPr>
        <p:grpSpPr>
          <a:xfrm>
            <a:off x="9206968" y="2963333"/>
            <a:ext cx="2981858" cy="3208866"/>
            <a:chOff x="9206968" y="2963333"/>
            <a:chExt cx="2981858" cy="3208866"/>
          </a:xfrm>
        </p:grpSpPr>
        <p:cxnSp>
          <p:nvCxnSpPr>
            <p:cNvPr id="11" name="Shape 11"/>
            <p:cNvCxnSpPr/>
            <p:nvPr/>
          </p:nvCxnSpPr>
          <p:spPr>
            <a:xfrm flipH="1">
              <a:off x="11276011" y="2963333"/>
              <a:ext cx="912814" cy="912811"/>
            </a:xfrm>
            <a:prstGeom prst="straightConnector1">
              <a:avLst/>
            </a:prstGeom>
            <a:noFill/>
            <a:ln w="9525" cap="flat" cmpd="sng">
              <a:solidFill>
                <a:schemeClr val="lt1"/>
              </a:solidFill>
              <a:prstDash val="solid"/>
              <a:round/>
              <a:headEnd type="none" w="med" len="med"/>
              <a:tailEnd type="none" w="med" len="med"/>
            </a:ln>
          </p:spPr>
        </p:cxnSp>
        <p:cxnSp>
          <p:nvCxnSpPr>
            <p:cNvPr id="12" name="Shape 12"/>
            <p:cNvCxnSpPr/>
            <p:nvPr/>
          </p:nvCxnSpPr>
          <p:spPr>
            <a:xfrm flipH="1">
              <a:off x="9206968" y="3190343"/>
              <a:ext cx="2981857" cy="2981855"/>
            </a:xfrm>
            <a:prstGeom prst="straightConnector1">
              <a:avLst/>
            </a:prstGeom>
            <a:noFill/>
            <a:ln w="9525" cap="flat" cmpd="sng">
              <a:solidFill>
                <a:schemeClr val="lt1"/>
              </a:solidFill>
              <a:prstDash val="solid"/>
              <a:round/>
              <a:headEnd type="none" w="med" len="med"/>
              <a:tailEnd type="none" w="med" len="med"/>
            </a:ln>
          </p:spPr>
        </p:cxnSp>
        <p:cxnSp>
          <p:nvCxnSpPr>
            <p:cNvPr id="13" name="Shape 13"/>
            <p:cNvCxnSpPr/>
            <p:nvPr/>
          </p:nvCxnSpPr>
          <p:spPr>
            <a:xfrm flipH="1">
              <a:off x="10292291" y="3285067"/>
              <a:ext cx="1896534" cy="1896532"/>
            </a:xfrm>
            <a:prstGeom prst="straightConnector1">
              <a:avLst/>
            </a:prstGeom>
            <a:noFill/>
            <a:ln w="9525" cap="flat" cmpd="sng">
              <a:solidFill>
                <a:schemeClr val="lt1"/>
              </a:solidFill>
              <a:prstDash val="solid"/>
              <a:round/>
              <a:headEnd type="none" w="med" len="med"/>
              <a:tailEnd type="none" w="med" len="med"/>
            </a:ln>
          </p:spPr>
        </p:cxnSp>
        <p:cxnSp>
          <p:nvCxnSpPr>
            <p:cNvPr id="14" name="Shape 14"/>
            <p:cNvCxnSpPr/>
            <p:nvPr/>
          </p:nvCxnSpPr>
          <p:spPr>
            <a:xfrm flipH="1">
              <a:off x="10443103" y="3131080"/>
              <a:ext cx="1745721" cy="1745720"/>
            </a:xfrm>
            <a:prstGeom prst="straightConnector1">
              <a:avLst/>
            </a:prstGeom>
            <a:noFill/>
            <a:ln w="28575" cap="flat" cmpd="sng">
              <a:solidFill>
                <a:schemeClr val="lt1"/>
              </a:solidFill>
              <a:prstDash val="solid"/>
              <a:round/>
              <a:headEnd type="none" w="med" len="med"/>
              <a:tailEnd type="none" w="med" len="med"/>
            </a:ln>
          </p:spPr>
        </p:cxnSp>
        <p:cxnSp>
          <p:nvCxnSpPr>
            <p:cNvPr id="15" name="Shape 15"/>
            <p:cNvCxnSpPr/>
            <p:nvPr/>
          </p:nvCxnSpPr>
          <p:spPr>
            <a:xfrm flipH="1">
              <a:off x="10918826" y="3683001"/>
              <a:ext cx="1270001" cy="1269998"/>
            </a:xfrm>
            <a:prstGeom prst="straightConnector1">
              <a:avLst/>
            </a:prstGeom>
            <a:noFill/>
            <a:ln w="28575" cap="flat" cmpd="sng">
              <a:solidFill>
                <a:schemeClr val="lt1"/>
              </a:solidFill>
              <a:prstDash val="solid"/>
              <a:round/>
              <a:headEnd type="none" w="med" len="med"/>
              <a:tailEnd type="none" w="med" len="med"/>
            </a:ln>
          </p:spPr>
        </p:cxnSp>
      </p:grpSp>
      <p:sp>
        <p:nvSpPr>
          <p:cNvPr id="16" name="Shape 16"/>
          <p:cNvSpPr txBox="1"/>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p:txBody>
      </p:sp>
      <p:sp>
        <p:nvSpPr>
          <p:cNvPr id="17" name="Shape 17"/>
          <p:cNvSpPr txBox="1"/>
          <p:nvPr>
            <p:ph type="body" idx="1"/>
          </p:nvPr>
        </p:nvSpPr>
        <p:spPr>
          <a:xfrm>
            <a:off x="684212" y="685800"/>
            <a:ext cx="8534399" cy="3615266"/>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None/>
              <a:defRPr sz="20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1pPr>
            <a:lvl2pPr marL="742950" marR="0" lvl="1" indent="-194310" algn="l" rtl="0">
              <a:spcBef>
                <a:spcPts val="360"/>
              </a:spcBef>
              <a:spcAft>
                <a:spcPts val="600"/>
              </a:spcAft>
              <a:buNone/>
              <a:defRPr sz="18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2pPr>
            <a:lvl3pPr marL="1200150" marR="0" lvl="2" indent="-204470" algn="l" rtl="0">
              <a:spcBef>
                <a:spcPts val="320"/>
              </a:spcBef>
              <a:spcAft>
                <a:spcPts val="600"/>
              </a:spcAft>
              <a:buNone/>
              <a:defRPr sz="16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3pPr>
            <a:lvl4pPr marL="1543050" marR="0" lvl="3"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4pPr>
            <a:lvl5pPr marL="2000250" marR="0" lvl="4" indent="-10033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5pPr>
            <a:lvl6pPr marL="2514600" marR="0" lvl="5"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6pPr>
            <a:lvl7pPr marL="2971800" marR="0" lvl="6"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7pPr>
            <a:lvl8pPr marL="3429000" marR="0" lvl="7"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8pPr>
            <a:lvl9pPr marL="3886200" marR="0" lvl="8" indent="-157480" algn="l" rtl="0">
              <a:spcBef>
                <a:spcPts val="280"/>
              </a:spcBef>
              <a:spcAft>
                <a:spcPts val="600"/>
              </a:spcAft>
              <a:buNone/>
              <a:defRPr sz="1400" b="0" i="0" u="none" strike="noStrike" cap="none">
                <a:solidFill>
                  <a:srgbClr val="0F486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8" name="Shape 18"/>
          <p:cNvSpPr txBox="1"/>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9" name="Shape 19"/>
          <p:cNvSpPr txBox="1"/>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defRPr>
            </a:lvl1pPr>
            <a:lvl2pPr marL="457200" marR="0" lvl="1"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914400" marR="0" lvl="2"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1828800" marR="0" lvl="4"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286000" marR="0" lvl="5"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2743200" marR="0" lvl="6"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200400" marR="0" lvl="7"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3657600" marR="0" lvl="8" indent="0" algn="l" rtl="0">
              <a:spcBef>
                <a:spcPts val="0"/>
              </a:spcBef>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0" name="Shape 20"/>
          <p:cNvSpPr txBox="1"/>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rPr>
            </a:fld>
            <a:endParaRPr lang="en-US" sz="3200" b="0" i="0" u="none" strike="noStrike" cap="none">
              <a:solidFill>
                <a:srgbClr val="09304A"/>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GIF"/></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Shape 143"/>
          <p:cNvSpPr txBox="1"/>
          <p:nvPr>
            <p:ph type="ctrTitle"/>
          </p:nvPr>
        </p:nvSpPr>
        <p:spPr>
          <a:xfrm>
            <a:off x="684199" y="685800"/>
            <a:ext cx="8327700" cy="2971800"/>
          </a:xfrm>
          <a:prstGeom prst="rect">
            <a:avLst/>
          </a:prstGeom>
          <a:noFill/>
          <a:ln>
            <a:noFill/>
          </a:ln>
        </p:spPr>
        <p:txBody>
          <a:bodyPr lIns="91425" tIns="45700" rIns="91425" bIns="45700" anchor="b" anchorCtr="0">
            <a:noAutofit/>
          </a:bodyPr>
          <a:lstStyle/>
          <a:p>
            <a:pPr marL="0" marR="0" lvl="0" indent="0" algn="l" rtl="0">
              <a:spcBef>
                <a:spcPts val="0"/>
              </a:spcBef>
              <a:buClr>
                <a:schemeClr val="lt1"/>
              </a:buClr>
              <a:buSzPct val="25000"/>
              <a:buFont typeface="Century Gothic" panose="020B0502020202020204"/>
              <a:buNone/>
            </a:pPr>
            <a:br>
              <a:rPr lang="en-US" sz="432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br>
            <a:br>
              <a:rPr lang="en-US" sz="432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br>
            <a:br>
              <a:rPr lang="en-US" sz="432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br>
            <a:br>
              <a:rPr lang="en-US" sz="432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br>
            <a:r>
              <a:rPr lang="en-US" sz="4320" b="1"/>
              <a:t>ANALYSIS AND </a:t>
            </a:r>
            <a:r>
              <a:rPr lang="en-US" sz="432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MODELING OF </a:t>
            </a:r>
            <a:r>
              <a:rPr lang="en-US" sz="4320" b="1"/>
              <a:t>CREDIT RISK TRANSFER</a:t>
            </a:r>
            <a:r>
              <a:rPr lang="en-US" sz="432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 NOTES</a:t>
            </a:r>
            <a:r>
              <a:rPr lang="en-US" sz="4320" b="1"/>
              <a:t> AND CORRESPONDING DEFAULT MODELS</a:t>
            </a:r>
            <a:endParaRPr lang="en-US" sz="4320" b="1"/>
          </a:p>
          <a:p>
            <a:pPr marL="0" marR="0" lvl="0" indent="0" algn="l" rtl="0">
              <a:spcBef>
                <a:spcPts val="0"/>
              </a:spcBef>
              <a:buClr>
                <a:schemeClr val="lt1"/>
              </a:buClr>
              <a:buSzPct val="25000"/>
              <a:buFont typeface="Century Gothic" panose="020B0502020202020204"/>
              <a:buNone/>
            </a:pPr>
            <a:endParaRPr sz="4320" b="1"/>
          </a:p>
        </p:txBody>
      </p:sp>
      <p:sp>
        <p:nvSpPr>
          <p:cNvPr id="144" name="Shape 144"/>
          <p:cNvSpPr txBox="1"/>
          <p:nvPr>
            <p:ph type="subTitle" idx="1"/>
          </p:nvPr>
        </p:nvSpPr>
        <p:spPr>
          <a:xfrm>
            <a:off x="684212" y="4127267"/>
            <a:ext cx="6400800" cy="1947300"/>
          </a:xfrm>
          <a:prstGeom prst="rect">
            <a:avLst/>
          </a:prstGeom>
          <a:noFill/>
          <a:ln>
            <a:noFill/>
          </a:ln>
        </p:spPr>
        <p:txBody>
          <a:bodyPr lIns="91425" tIns="45700" rIns="91425" bIns="45700" anchor="t" anchorCtr="0">
            <a:noAutofit/>
          </a:bodyPr>
          <a:lstStyle/>
          <a:p>
            <a:pPr lvl="0" rtl="0">
              <a:spcBef>
                <a:spcPts val="1020"/>
              </a:spcBef>
              <a:spcAft>
                <a:spcPts val="0"/>
              </a:spcAft>
              <a:buClr>
                <a:schemeClr val="lt1"/>
              </a:buClr>
              <a:buSzPct val="25000"/>
              <a:buFont typeface="Noto Sans Symbols"/>
              <a:buNone/>
            </a:pPr>
            <a:r>
              <a:rPr lang="en-US">
                <a:solidFill>
                  <a:srgbClr val="E3F7FC"/>
                </a:solidFill>
                <a:sym typeface="Century Gothic" panose="020B0502020202020204"/>
              </a:rPr>
              <a:t>Junyao Zhao</a:t>
            </a:r>
            <a:endParaRPr lang="en-US">
              <a:solidFill>
                <a:srgbClr val="E3F7FC"/>
              </a:solidFill>
            </a:endParaRPr>
          </a:p>
          <a:p>
            <a:pPr lvl="0" rtl="0">
              <a:spcBef>
                <a:spcPts val="1020"/>
              </a:spcBef>
              <a:spcAft>
                <a:spcPts val="0"/>
              </a:spcAft>
              <a:buClr>
                <a:schemeClr val="lt1"/>
              </a:buClr>
              <a:buSzPct val="25000"/>
              <a:buFont typeface="Noto Sans Symbols"/>
              <a:buNone/>
            </a:pPr>
            <a:r>
              <a:rPr lang="en-US">
                <a:solidFill>
                  <a:srgbClr val="E3F7FC"/>
                </a:solidFill>
              </a:rPr>
              <a:t>Ratnakar Chitturi </a:t>
            </a:r>
            <a:endParaRPr lang="en-US">
              <a:solidFill>
                <a:srgbClr val="E3F7FC"/>
              </a:solidFill>
            </a:endParaRPr>
          </a:p>
          <a:p>
            <a:pPr marL="0" marR="0" lvl="0" indent="0" algn="l" rtl="0">
              <a:spcBef>
                <a:spcPts val="1020"/>
              </a:spcBef>
              <a:spcAft>
                <a:spcPts val="0"/>
              </a:spcAft>
              <a:buClr>
                <a:schemeClr val="lt1"/>
              </a:buClr>
              <a:buSzPct val="25000"/>
              <a:buFont typeface="Noto Sans Symbols"/>
              <a:buNone/>
            </a:pPr>
            <a:r>
              <a:rPr lang="en-US" sz="2100" b="0" i="0" u="none" strike="noStrike" cap="none">
                <a:solidFill>
                  <a:srgbClr val="E3F7FC"/>
                </a:solidFill>
                <a:latin typeface="Century Gothic" panose="020B0502020202020204"/>
                <a:ea typeface="Century Gothic" panose="020B0502020202020204"/>
                <a:cs typeface="Century Gothic" panose="020B0502020202020204"/>
                <a:sym typeface="Century Gothic" panose="020B0502020202020204"/>
              </a:rPr>
              <a:t>Ian Lipman </a:t>
            </a:r>
            <a:endParaRPr lang="zh-CN" altLang="en-US" sz="2100" b="0" i="0" u="none" strike="noStrike" cap="none">
              <a:solidFill>
                <a:srgbClr val="E3F7FC"/>
              </a:solidFill>
              <a:latin typeface="Century Gothic" panose="020B0502020202020204"/>
              <a:ea typeface="宋体" panose="02010600030101010101" pitchFamily="2" charset="-122"/>
              <a:cs typeface="Century Gothic" panose="020B0502020202020204"/>
              <a:sym typeface="Century Gothic" panose="020B0502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Shape 215"/>
          <p:cNvSpPr txBox="1"/>
          <p:nvPr>
            <p:ph type="title"/>
          </p:nvPr>
        </p:nvSpPr>
        <p:spPr>
          <a:xfrm>
            <a:off x="634800" y="3752076"/>
            <a:ext cx="10768800" cy="2901900"/>
          </a:xfrm>
          <a:prstGeom prst="rect">
            <a:avLst/>
          </a:prstGeom>
        </p:spPr>
        <p:txBody>
          <a:bodyPr lIns="91425" tIns="91425" rIns="91425" bIns="91425" anchor="ctr" anchorCtr="0">
            <a:noAutofit/>
          </a:bodyPr>
          <a:lstStyle/>
          <a:p>
            <a:pPr lvl="0">
              <a:spcBef>
                <a:spcPts val="0"/>
              </a:spcBef>
              <a:buNone/>
            </a:pPr>
            <a:r>
              <a:rPr lang="en-US" sz="3000" b="1" u="sng"/>
              <a:t>Minimum Credit Enhancement Test:</a:t>
            </a:r>
            <a:endParaRPr lang="en-US" sz="3000" b="1" u="sng"/>
          </a:p>
          <a:p>
            <a:pPr lvl="0" rtl="0">
              <a:spcBef>
                <a:spcPts val="0"/>
              </a:spcBef>
              <a:buNone/>
            </a:pPr>
            <a:endParaRPr sz="3000" b="1" u="sng"/>
          </a:p>
          <a:p>
            <a:pPr marL="457200" lvl="0" indent="-330200" rtl="0">
              <a:spcBef>
                <a:spcPts val="400"/>
              </a:spcBef>
              <a:spcAft>
                <a:spcPts val="600"/>
              </a:spcAft>
              <a:buSzPct val="80000"/>
              <a:buFont typeface="Noto Sans Symbols"/>
              <a:buChar char="▶"/>
            </a:pPr>
            <a:r>
              <a:rPr lang="en-US" sz="2000"/>
              <a:t>The subordinate class (M1, M2 and BH) percentage must be greater than 3 %. If it is less than the 3% unscheduled principal payments is made to the notes. </a:t>
            </a:r>
            <a:endParaRPr lang="en-US" sz="2000"/>
          </a:p>
          <a:p>
            <a:pPr lvl="0">
              <a:spcBef>
                <a:spcPts val="0"/>
              </a:spcBef>
              <a:buNone/>
            </a:pPr>
            <a:endParaRPr sz="3000" b="1" u="sng"/>
          </a:p>
          <a:p>
            <a:pPr lvl="0">
              <a:spcBef>
                <a:spcPts val="0"/>
              </a:spcBef>
              <a:buNone/>
            </a:pPr>
            <a:endParaRPr sz="3000" b="1" u="sng"/>
          </a:p>
        </p:txBody>
      </p:sp>
      <p:sp>
        <p:nvSpPr>
          <p:cNvPr id="216" name="Shape 216"/>
          <p:cNvSpPr txBox="1"/>
          <p:nvPr>
            <p:ph type="body" idx="1"/>
          </p:nvPr>
        </p:nvSpPr>
        <p:spPr>
          <a:xfrm>
            <a:off x="525500" y="311725"/>
            <a:ext cx="10685400" cy="3440400"/>
          </a:xfrm>
          <a:prstGeom prst="rect">
            <a:avLst/>
          </a:prstGeom>
        </p:spPr>
        <p:txBody>
          <a:bodyPr lIns="91425" tIns="91425" rIns="91425" bIns="91425" anchor="ctr" anchorCtr="0">
            <a:noAutofit/>
          </a:bodyPr>
          <a:lstStyle/>
          <a:p>
            <a:pPr lvl="0" rtl="0">
              <a:spcBef>
                <a:spcPts val="0"/>
              </a:spcBef>
              <a:buNone/>
            </a:pPr>
            <a:r>
              <a:rPr lang="en-US" sz="3000" b="1" u="sng">
                <a:solidFill>
                  <a:srgbClr val="FFFFFF"/>
                </a:solidFill>
              </a:rPr>
              <a:t>Loss Severity: </a:t>
            </a:r>
            <a:endParaRPr lang="en-US" sz="3000" b="1" u="sng">
              <a:solidFill>
                <a:srgbClr val="FFFFFF"/>
              </a:solidFill>
            </a:endParaRPr>
          </a:p>
          <a:p>
            <a:pPr lvl="0" rtl="0">
              <a:spcBef>
                <a:spcPts val="0"/>
              </a:spcBef>
              <a:buNone/>
            </a:pPr>
            <a:endParaRPr sz="3000"/>
          </a:p>
          <a:p>
            <a:pPr marL="457200" lvl="0" indent="-228600" rtl="0">
              <a:spcBef>
                <a:spcPts val="0"/>
              </a:spcBef>
              <a:buClr>
                <a:srgbClr val="FFFFFF"/>
              </a:buClr>
            </a:pPr>
            <a:r>
              <a:rPr lang="en-US">
                <a:solidFill>
                  <a:srgbClr val="FFFFFF"/>
                </a:solidFill>
              </a:rPr>
              <a:t>1% of the Cumulative Credit Event has 15 % severity. </a:t>
            </a:r>
            <a:endParaRPr lang="en-US">
              <a:solidFill>
                <a:srgbClr val="FFFFFF"/>
              </a:solidFill>
            </a:endParaRPr>
          </a:p>
          <a:p>
            <a:pPr marL="0" lvl="0" indent="0" rtl="0">
              <a:spcBef>
                <a:spcPts val="0"/>
              </a:spcBef>
              <a:buNone/>
            </a:pPr>
            <a:endParaRPr>
              <a:solidFill>
                <a:srgbClr val="FFFFFF"/>
              </a:solidFill>
            </a:endParaRPr>
          </a:p>
          <a:p>
            <a:pPr marL="457200" lvl="0" indent="-228600" rtl="0">
              <a:spcBef>
                <a:spcPts val="0"/>
              </a:spcBef>
              <a:buClr>
                <a:srgbClr val="FFFFFF"/>
              </a:buClr>
            </a:pPr>
            <a:r>
              <a:rPr lang="en-US">
                <a:solidFill>
                  <a:srgbClr val="FFFFFF"/>
                </a:solidFill>
              </a:rPr>
              <a:t>The Cumulative Credit Events in between 1% and 2% has the loss severity is 25 %. </a:t>
            </a:r>
            <a:endParaRPr lang="en-US">
              <a:solidFill>
                <a:srgbClr val="FFFFFF"/>
              </a:solidFill>
            </a:endParaRPr>
          </a:p>
          <a:p>
            <a:pPr marL="0" lvl="0" indent="0" rtl="0">
              <a:spcBef>
                <a:spcPts val="0"/>
              </a:spcBef>
              <a:buNone/>
            </a:pPr>
            <a:endParaRPr>
              <a:solidFill>
                <a:srgbClr val="FFFFFF"/>
              </a:solidFill>
            </a:endParaRPr>
          </a:p>
          <a:p>
            <a:pPr marL="457200" lvl="0" indent="-228600" rtl="0">
              <a:spcBef>
                <a:spcPts val="0"/>
              </a:spcBef>
              <a:buClr>
                <a:srgbClr val="FFFFFF"/>
              </a:buClr>
            </a:pPr>
            <a:r>
              <a:rPr lang="en-US">
                <a:solidFill>
                  <a:srgbClr val="FFFFFF"/>
                </a:solidFill>
              </a:rPr>
              <a:t>Further increase in the Cumulative Credit Events  has the loss severity has 40%. </a:t>
            </a:r>
            <a:endParaRPr lang="en-US">
              <a:solidFill>
                <a:srgbClr val="FFFFFF"/>
              </a:solidFill>
            </a:endParaRPr>
          </a:p>
          <a:p>
            <a:pPr marL="0" lvl="0" indent="0">
              <a:spcBef>
                <a:spcPts val="0"/>
              </a:spcBef>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pic>
        <p:nvPicPr>
          <p:cNvPr id="222" name="Shape 222" descr="Screen Shot 2017-07-05 at 4.21.18 PM.png"/>
          <p:cNvPicPr preferRelativeResize="0"/>
          <p:nvPr/>
        </p:nvPicPr>
        <p:blipFill>
          <a:blip r:embed="rId1"/>
          <a:stretch>
            <a:fillRect/>
          </a:stretch>
        </p:blipFill>
        <p:spPr>
          <a:xfrm>
            <a:off x="311200" y="474087"/>
            <a:ext cx="11410950" cy="3914775"/>
          </a:xfrm>
          <a:prstGeom prst="rect">
            <a:avLst/>
          </a:prstGeom>
          <a:noFill/>
          <a:ln>
            <a:noFill/>
          </a:ln>
        </p:spPr>
      </p:pic>
      <p:cxnSp>
        <p:nvCxnSpPr>
          <p:cNvPr id="223" name="Shape 223"/>
          <p:cNvCxnSpPr/>
          <p:nvPr/>
        </p:nvCxnSpPr>
        <p:spPr>
          <a:xfrm>
            <a:off x="1552975" y="4416212"/>
            <a:ext cx="11400" cy="895500"/>
          </a:xfrm>
          <a:prstGeom prst="straightConnector1">
            <a:avLst/>
          </a:prstGeom>
          <a:noFill/>
          <a:ln w="28575" cap="flat" cmpd="sng">
            <a:solidFill>
              <a:srgbClr val="E3F7FC"/>
            </a:solidFill>
            <a:prstDash val="solid"/>
            <a:round/>
            <a:headEnd type="none" w="lg" len="lg"/>
            <a:tailEnd type="none" w="lg" len="lg"/>
          </a:ln>
        </p:spPr>
      </p:cxnSp>
      <p:sp>
        <p:nvSpPr>
          <p:cNvPr id="224" name="Shape 224"/>
          <p:cNvSpPr txBox="1"/>
          <p:nvPr/>
        </p:nvSpPr>
        <p:spPr>
          <a:xfrm>
            <a:off x="714150" y="5339050"/>
            <a:ext cx="2006400" cy="15189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US"/>
              <a:t>Total Principal received from the Housing pool + prepayments +  (1 - Loss severity )% of the credit events. </a:t>
            </a:r>
            <a:endParaRPr lang="en-US"/>
          </a:p>
        </p:txBody>
      </p:sp>
      <p:cxnSp>
        <p:nvCxnSpPr>
          <p:cNvPr id="225" name="Shape 225"/>
          <p:cNvCxnSpPr>
            <a:endCxn id="226" idx="0"/>
          </p:cNvCxnSpPr>
          <p:nvPr/>
        </p:nvCxnSpPr>
        <p:spPr>
          <a:xfrm>
            <a:off x="4369225" y="4416300"/>
            <a:ext cx="5700" cy="1546200"/>
          </a:xfrm>
          <a:prstGeom prst="straightConnector1">
            <a:avLst/>
          </a:prstGeom>
          <a:noFill/>
          <a:ln w="28575" cap="flat" cmpd="sng">
            <a:solidFill>
              <a:srgbClr val="E3F7FC"/>
            </a:solidFill>
            <a:prstDash val="solid"/>
            <a:round/>
            <a:headEnd type="none" w="lg" len="lg"/>
            <a:tailEnd type="none" w="lg" len="lg"/>
          </a:ln>
        </p:spPr>
      </p:cxnSp>
      <p:sp>
        <p:nvSpPr>
          <p:cNvPr id="226" name="Shape 226"/>
          <p:cNvSpPr txBox="1"/>
          <p:nvPr/>
        </p:nvSpPr>
        <p:spPr>
          <a:xfrm>
            <a:off x="3547375" y="5962500"/>
            <a:ext cx="1655100" cy="895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a:t>Payment made to the AH  tranche. Usually (97 %)  </a:t>
            </a:r>
            <a:endParaRPr lang="en-US"/>
          </a:p>
        </p:txBody>
      </p:sp>
      <p:sp>
        <p:nvSpPr>
          <p:cNvPr id="227" name="Shape 227"/>
          <p:cNvSpPr txBox="1"/>
          <p:nvPr/>
        </p:nvSpPr>
        <p:spPr>
          <a:xfrm>
            <a:off x="2914475" y="6123200"/>
            <a:ext cx="569400" cy="408000"/>
          </a:xfrm>
          <a:prstGeom prst="rect">
            <a:avLst/>
          </a:prstGeom>
          <a:noFill/>
          <a:ln>
            <a:noFill/>
          </a:ln>
        </p:spPr>
        <p:txBody>
          <a:bodyPr lIns="91425" tIns="91425" rIns="91425" bIns="91425" anchor="t" anchorCtr="0">
            <a:noAutofit/>
          </a:bodyPr>
          <a:lstStyle/>
          <a:p>
            <a:pPr lvl="0">
              <a:spcBef>
                <a:spcPts val="0"/>
              </a:spcBef>
              <a:buNone/>
            </a:pPr>
            <a:r>
              <a:rPr lang="en-US" sz="3000">
                <a:solidFill>
                  <a:srgbClr val="E3F7FC"/>
                </a:solidFill>
              </a:rPr>
              <a:t>=</a:t>
            </a:r>
            <a:endParaRPr lang="en-US" sz="3000">
              <a:solidFill>
                <a:srgbClr val="E3F7FC"/>
              </a:solidFill>
            </a:endParaRPr>
          </a:p>
        </p:txBody>
      </p:sp>
      <p:cxnSp>
        <p:nvCxnSpPr>
          <p:cNvPr id="228" name="Shape 228"/>
          <p:cNvCxnSpPr>
            <a:endCxn id="229" idx="0"/>
          </p:cNvCxnSpPr>
          <p:nvPr/>
        </p:nvCxnSpPr>
        <p:spPr>
          <a:xfrm>
            <a:off x="7355525" y="4416300"/>
            <a:ext cx="5700" cy="1546200"/>
          </a:xfrm>
          <a:prstGeom prst="straightConnector1">
            <a:avLst/>
          </a:prstGeom>
          <a:noFill/>
          <a:ln w="28575" cap="flat" cmpd="sng">
            <a:solidFill>
              <a:srgbClr val="E3F7FC"/>
            </a:solidFill>
            <a:prstDash val="solid"/>
            <a:round/>
            <a:headEnd type="none" w="lg" len="lg"/>
            <a:tailEnd type="none" w="lg" len="lg"/>
          </a:ln>
        </p:spPr>
      </p:cxnSp>
      <p:cxnSp>
        <p:nvCxnSpPr>
          <p:cNvPr id="230" name="Shape 230"/>
          <p:cNvCxnSpPr>
            <a:endCxn id="231" idx="0"/>
          </p:cNvCxnSpPr>
          <p:nvPr/>
        </p:nvCxnSpPr>
        <p:spPr>
          <a:xfrm>
            <a:off x="10251125" y="4416350"/>
            <a:ext cx="5700" cy="1463100"/>
          </a:xfrm>
          <a:prstGeom prst="straightConnector1">
            <a:avLst/>
          </a:prstGeom>
          <a:noFill/>
          <a:ln w="28575" cap="flat" cmpd="sng">
            <a:solidFill>
              <a:srgbClr val="E3F7FC"/>
            </a:solidFill>
            <a:prstDash val="solid"/>
            <a:round/>
            <a:headEnd type="none" w="lg" len="lg"/>
            <a:tailEnd type="none" w="lg" len="lg"/>
          </a:ln>
        </p:spPr>
      </p:cxnSp>
      <p:sp>
        <p:nvSpPr>
          <p:cNvPr id="229" name="Shape 229"/>
          <p:cNvSpPr txBox="1"/>
          <p:nvPr/>
        </p:nvSpPr>
        <p:spPr>
          <a:xfrm>
            <a:off x="6533675" y="5962500"/>
            <a:ext cx="1655100" cy="895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a:t>Payment made to the M1  tranche. </a:t>
            </a:r>
            <a:endParaRPr lang="en-US"/>
          </a:p>
        </p:txBody>
      </p:sp>
      <p:sp>
        <p:nvSpPr>
          <p:cNvPr id="231" name="Shape 231"/>
          <p:cNvSpPr txBox="1"/>
          <p:nvPr/>
        </p:nvSpPr>
        <p:spPr>
          <a:xfrm>
            <a:off x="9429275" y="5879450"/>
            <a:ext cx="1655100" cy="895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a:t>Payment made to the M1H  tranche. </a:t>
            </a:r>
            <a:endParaRPr lang="en-US"/>
          </a:p>
        </p:txBody>
      </p:sp>
      <p:sp>
        <p:nvSpPr>
          <p:cNvPr id="232" name="Shape 232"/>
          <p:cNvSpPr txBox="1"/>
          <p:nvPr/>
        </p:nvSpPr>
        <p:spPr>
          <a:xfrm>
            <a:off x="5583375" y="6123200"/>
            <a:ext cx="569400" cy="408000"/>
          </a:xfrm>
          <a:prstGeom prst="rect">
            <a:avLst/>
          </a:prstGeom>
          <a:noFill/>
          <a:ln>
            <a:noFill/>
          </a:ln>
        </p:spPr>
        <p:txBody>
          <a:bodyPr lIns="91425" tIns="91425" rIns="91425" bIns="91425" anchor="t" anchorCtr="0">
            <a:noAutofit/>
          </a:bodyPr>
          <a:lstStyle/>
          <a:p>
            <a:pPr lvl="0" rtl="0">
              <a:spcBef>
                <a:spcPts val="0"/>
              </a:spcBef>
              <a:buNone/>
            </a:pPr>
            <a:r>
              <a:rPr lang="en-US" sz="3000">
                <a:solidFill>
                  <a:srgbClr val="E3F7FC"/>
                </a:solidFill>
              </a:rPr>
              <a:t>+</a:t>
            </a:r>
            <a:endParaRPr lang="en-US" sz="3000">
              <a:solidFill>
                <a:srgbClr val="E3F7FC"/>
              </a:solidFill>
            </a:endParaRPr>
          </a:p>
        </p:txBody>
      </p:sp>
      <p:sp>
        <p:nvSpPr>
          <p:cNvPr id="233" name="Shape 233"/>
          <p:cNvSpPr txBox="1"/>
          <p:nvPr/>
        </p:nvSpPr>
        <p:spPr>
          <a:xfrm>
            <a:off x="8569675" y="6123200"/>
            <a:ext cx="569400" cy="408000"/>
          </a:xfrm>
          <a:prstGeom prst="rect">
            <a:avLst/>
          </a:prstGeom>
          <a:noFill/>
          <a:ln>
            <a:noFill/>
          </a:ln>
        </p:spPr>
        <p:txBody>
          <a:bodyPr lIns="91425" tIns="91425" rIns="91425" bIns="91425" anchor="t" anchorCtr="0">
            <a:noAutofit/>
          </a:bodyPr>
          <a:lstStyle/>
          <a:p>
            <a:pPr lvl="0" rtl="0">
              <a:spcBef>
                <a:spcPts val="0"/>
              </a:spcBef>
              <a:buNone/>
            </a:pPr>
            <a:r>
              <a:rPr lang="en-US" sz="3000">
                <a:solidFill>
                  <a:srgbClr val="E3F7FC"/>
                </a:solidFill>
              </a:rPr>
              <a:t>+</a:t>
            </a:r>
            <a:endParaRPr lang="en-US" sz="3000">
              <a:solidFill>
                <a:srgbClr val="E3F7FC"/>
              </a:solidFill>
            </a:endParaRPr>
          </a:p>
        </p:txBody>
      </p:sp>
      <p:cxnSp>
        <p:nvCxnSpPr>
          <p:cNvPr id="234" name="Shape 234"/>
          <p:cNvCxnSpPr/>
          <p:nvPr/>
        </p:nvCxnSpPr>
        <p:spPr>
          <a:xfrm>
            <a:off x="3661375" y="2550500"/>
            <a:ext cx="22800" cy="2130900"/>
          </a:xfrm>
          <a:prstGeom prst="straightConnector1">
            <a:avLst/>
          </a:prstGeom>
          <a:noFill/>
          <a:ln w="28575" cap="flat" cmpd="sng">
            <a:solidFill>
              <a:srgbClr val="FF0000"/>
            </a:solidFill>
            <a:prstDash val="solid"/>
            <a:round/>
            <a:headEnd type="none" w="lg" len="lg"/>
            <a:tailEnd type="stealth" w="lg" len="lg"/>
          </a:ln>
        </p:spPr>
      </p:cxnSp>
      <p:cxnSp>
        <p:nvCxnSpPr>
          <p:cNvPr id="235" name="Shape 235"/>
          <p:cNvCxnSpPr/>
          <p:nvPr/>
        </p:nvCxnSpPr>
        <p:spPr>
          <a:xfrm flipH="1">
            <a:off x="4947400" y="2373200"/>
            <a:ext cx="190200" cy="2217600"/>
          </a:xfrm>
          <a:prstGeom prst="straightConnector1">
            <a:avLst/>
          </a:prstGeom>
          <a:noFill/>
          <a:ln w="28575" cap="flat" cmpd="sng">
            <a:solidFill>
              <a:srgbClr val="FF0000"/>
            </a:solidFill>
            <a:prstDash val="solid"/>
            <a:round/>
            <a:headEnd type="none" w="lg" len="lg"/>
            <a:tailEnd type="stealth" w="lg" len="lg"/>
          </a:ln>
        </p:spPr>
      </p:cxnSp>
      <p:sp>
        <p:nvSpPr>
          <p:cNvPr id="236" name="Shape 236"/>
          <p:cNvSpPr txBox="1"/>
          <p:nvPr/>
        </p:nvSpPr>
        <p:spPr>
          <a:xfrm>
            <a:off x="4692900" y="4590950"/>
            <a:ext cx="2444700" cy="590400"/>
          </a:xfrm>
          <a:prstGeom prst="rect">
            <a:avLst/>
          </a:prstGeom>
          <a:solidFill>
            <a:srgbClr val="FCE5CD"/>
          </a:solidFill>
          <a:ln>
            <a:noFill/>
          </a:ln>
        </p:spPr>
        <p:txBody>
          <a:bodyPr lIns="91425" tIns="91425" rIns="91425" bIns="91425" anchor="t" anchorCtr="0">
            <a:noAutofit/>
          </a:bodyPr>
          <a:lstStyle/>
          <a:p>
            <a:pPr lvl="0">
              <a:spcBef>
                <a:spcPts val="0"/>
              </a:spcBef>
              <a:buNone/>
            </a:pPr>
            <a:r>
              <a:rPr lang="en-US"/>
              <a:t>The subordinate percentage is less than 3%. </a:t>
            </a:r>
            <a:endParaRPr lang="en-US"/>
          </a:p>
        </p:txBody>
      </p:sp>
      <p:cxnSp>
        <p:nvCxnSpPr>
          <p:cNvPr id="237" name="Shape 237"/>
          <p:cNvCxnSpPr/>
          <p:nvPr/>
        </p:nvCxnSpPr>
        <p:spPr>
          <a:xfrm flipH="1">
            <a:off x="3854150" y="2550500"/>
            <a:ext cx="3207900" cy="2108400"/>
          </a:xfrm>
          <a:prstGeom prst="straightConnector1">
            <a:avLst/>
          </a:prstGeom>
          <a:noFill/>
          <a:ln w="28575" cap="flat" cmpd="sng">
            <a:solidFill>
              <a:srgbClr val="FF0000"/>
            </a:solidFill>
            <a:prstDash val="solid"/>
            <a:round/>
            <a:headEnd type="none" w="lg" len="lg"/>
            <a:tailEnd type="stealth" w="lg" len="lg"/>
          </a:ln>
        </p:spPr>
      </p:cxnSp>
      <p:sp>
        <p:nvSpPr>
          <p:cNvPr id="238" name="Shape 238"/>
          <p:cNvSpPr txBox="1"/>
          <p:nvPr/>
        </p:nvSpPr>
        <p:spPr>
          <a:xfrm>
            <a:off x="1744450" y="4658900"/>
            <a:ext cx="2444700" cy="736800"/>
          </a:xfrm>
          <a:prstGeom prst="rect">
            <a:avLst/>
          </a:prstGeom>
          <a:solidFill>
            <a:srgbClr val="FCE5CD"/>
          </a:solidFill>
          <a:ln>
            <a:noFill/>
          </a:ln>
        </p:spPr>
        <p:txBody>
          <a:bodyPr lIns="91425" tIns="91425" rIns="91425" bIns="91425" anchor="t" anchorCtr="0">
            <a:noAutofit/>
          </a:bodyPr>
          <a:lstStyle/>
          <a:p>
            <a:pPr lvl="0" rtl="0">
              <a:spcBef>
                <a:spcPts val="0"/>
              </a:spcBef>
              <a:buNone/>
            </a:pPr>
            <a:r>
              <a:rPr lang="en-US"/>
              <a:t>Unscheduled payments is made to AH tranche compared to M1 tranche. </a:t>
            </a:r>
            <a:endParaRPr lang="en-US"/>
          </a:p>
        </p:txBody>
      </p:sp>
      <p:cxnSp>
        <p:nvCxnSpPr>
          <p:cNvPr id="239" name="Shape 239"/>
          <p:cNvCxnSpPr/>
          <p:nvPr/>
        </p:nvCxnSpPr>
        <p:spPr>
          <a:xfrm>
            <a:off x="5633100" y="2581825"/>
            <a:ext cx="2551200" cy="2145300"/>
          </a:xfrm>
          <a:prstGeom prst="straightConnector1">
            <a:avLst/>
          </a:prstGeom>
          <a:noFill/>
          <a:ln w="28575" cap="flat" cmpd="sng">
            <a:solidFill>
              <a:srgbClr val="FF0000"/>
            </a:solidFill>
            <a:prstDash val="solid"/>
            <a:round/>
            <a:headEnd type="none" w="lg" len="lg"/>
            <a:tailEnd type="stealth" w="lg" len="lg"/>
          </a:ln>
        </p:spPr>
      </p:cxnSp>
      <p:sp>
        <p:nvSpPr>
          <p:cNvPr id="240" name="Shape 240"/>
          <p:cNvSpPr txBox="1"/>
          <p:nvPr/>
        </p:nvSpPr>
        <p:spPr>
          <a:xfrm>
            <a:off x="7641350" y="4732100"/>
            <a:ext cx="2444700" cy="590400"/>
          </a:xfrm>
          <a:prstGeom prst="rect">
            <a:avLst/>
          </a:prstGeom>
          <a:solidFill>
            <a:srgbClr val="FCE5CD"/>
          </a:solidFill>
          <a:ln>
            <a:noFill/>
          </a:ln>
        </p:spPr>
        <p:txBody>
          <a:bodyPr lIns="91425" tIns="91425" rIns="91425" bIns="91425" anchor="t" anchorCtr="0">
            <a:noAutofit/>
          </a:bodyPr>
          <a:lstStyle/>
          <a:p>
            <a:pPr lvl="0" rtl="0">
              <a:spcBef>
                <a:spcPts val="0"/>
              </a:spcBef>
              <a:buNone/>
            </a:pPr>
            <a:r>
              <a:rPr lang="en-US"/>
              <a:t>The subordinate percentage is greater than 3%.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fade">
                                      <p:cBhvr>
                                        <p:cTn id="12" dur="1000"/>
                                        <p:tgtEl>
                                          <p:spTgt spid="2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gtEl>
                                        <p:attrNameLst>
                                          <p:attrName>style.visibility</p:attrName>
                                        </p:attrNameLst>
                                      </p:cBhvr>
                                      <p:to>
                                        <p:strVal val="visible"/>
                                      </p:to>
                                    </p:set>
                                    <p:animEffect transition="in" filter="fade">
                                      <p:cBhvr>
                                        <p:cTn id="17" dur="1000"/>
                                        <p:tgtEl>
                                          <p:spTgt spid="2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1000"/>
                                        <p:tgtEl>
                                          <p:spTgt spid="2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6"/>
                                        </p:tgtEl>
                                        <p:attrNameLst>
                                          <p:attrName>style.visibility</p:attrName>
                                        </p:attrNameLst>
                                      </p:cBhvr>
                                      <p:to>
                                        <p:strVal val="visible"/>
                                      </p:to>
                                    </p:set>
                                    <p:animEffect transition="in" filter="fade">
                                      <p:cBhvr>
                                        <p:cTn id="27" dur="1000"/>
                                        <p:tgtEl>
                                          <p:spTgt spid="2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2"/>
                                        </p:tgtEl>
                                        <p:attrNameLst>
                                          <p:attrName>style.visibility</p:attrName>
                                        </p:attrNameLst>
                                      </p:cBhvr>
                                      <p:to>
                                        <p:strVal val="visible"/>
                                      </p:to>
                                    </p:set>
                                    <p:animEffect transition="in" filter="fade">
                                      <p:cBhvr>
                                        <p:cTn id="32" dur="1000"/>
                                        <p:tgtEl>
                                          <p:spTgt spid="2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8"/>
                                        </p:tgtEl>
                                        <p:attrNameLst>
                                          <p:attrName>style.visibility</p:attrName>
                                        </p:attrNameLst>
                                      </p:cBhvr>
                                      <p:to>
                                        <p:strVal val="visible"/>
                                      </p:to>
                                    </p:set>
                                    <p:animEffect transition="in" filter="fade">
                                      <p:cBhvr>
                                        <p:cTn id="37" dur="1000"/>
                                        <p:tgtEl>
                                          <p:spTgt spid="2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9"/>
                                        </p:tgtEl>
                                        <p:attrNameLst>
                                          <p:attrName>style.visibility</p:attrName>
                                        </p:attrNameLst>
                                      </p:cBhvr>
                                      <p:to>
                                        <p:strVal val="visible"/>
                                      </p:to>
                                    </p:set>
                                    <p:animEffect transition="in" filter="fade">
                                      <p:cBhvr>
                                        <p:cTn id="42" dur="1000"/>
                                        <p:tgtEl>
                                          <p:spTgt spid="2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3"/>
                                        </p:tgtEl>
                                        <p:attrNameLst>
                                          <p:attrName>style.visibility</p:attrName>
                                        </p:attrNameLst>
                                      </p:cBhvr>
                                      <p:to>
                                        <p:strVal val="visible"/>
                                      </p:to>
                                    </p:set>
                                    <p:animEffect transition="in" filter="fade">
                                      <p:cBhvr>
                                        <p:cTn id="47" dur="1000"/>
                                        <p:tgtEl>
                                          <p:spTgt spid="2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0"/>
                                        </p:tgtEl>
                                        <p:attrNameLst>
                                          <p:attrName>style.visibility</p:attrName>
                                        </p:attrNameLst>
                                      </p:cBhvr>
                                      <p:to>
                                        <p:strVal val="visible"/>
                                      </p:to>
                                    </p:set>
                                    <p:animEffect transition="in" filter="fade">
                                      <p:cBhvr>
                                        <p:cTn id="52" dur="1000"/>
                                        <p:tgtEl>
                                          <p:spTgt spid="2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1"/>
                                        </p:tgtEl>
                                        <p:attrNameLst>
                                          <p:attrName>style.visibility</p:attrName>
                                        </p:attrNameLst>
                                      </p:cBhvr>
                                      <p:to>
                                        <p:strVal val="visible"/>
                                      </p:to>
                                    </p:set>
                                    <p:animEffect transition="in" filter="fade">
                                      <p:cBhvr>
                                        <p:cTn id="57" dur="1000"/>
                                        <p:tgtEl>
                                          <p:spTgt spid="2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5"/>
                                        </p:tgtEl>
                                        <p:attrNameLst>
                                          <p:attrName>style.visibility</p:attrName>
                                        </p:attrNameLst>
                                      </p:cBhvr>
                                      <p:to>
                                        <p:strVal val="visible"/>
                                      </p:to>
                                    </p:set>
                                    <p:animEffect transition="in" filter="fade">
                                      <p:cBhvr>
                                        <p:cTn id="62" dur="1000"/>
                                        <p:tgtEl>
                                          <p:spTgt spid="2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6"/>
                                        </p:tgtEl>
                                        <p:attrNameLst>
                                          <p:attrName>style.visibility</p:attrName>
                                        </p:attrNameLst>
                                      </p:cBhvr>
                                      <p:to>
                                        <p:strVal val="visible"/>
                                      </p:to>
                                    </p:set>
                                    <p:animEffect transition="in" filter="fade">
                                      <p:cBhvr>
                                        <p:cTn id="67" dur="1000"/>
                                        <p:tgtEl>
                                          <p:spTgt spid="2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4"/>
                                        </p:tgtEl>
                                        <p:attrNameLst>
                                          <p:attrName>style.visibility</p:attrName>
                                        </p:attrNameLst>
                                      </p:cBhvr>
                                      <p:to>
                                        <p:strVal val="visible"/>
                                      </p:to>
                                    </p:set>
                                    <p:animEffect transition="in" filter="fade">
                                      <p:cBhvr>
                                        <p:cTn id="72" dur="1000"/>
                                        <p:tgtEl>
                                          <p:spTgt spid="2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37"/>
                                        </p:tgtEl>
                                        <p:attrNameLst>
                                          <p:attrName>style.visibility</p:attrName>
                                        </p:attrNameLst>
                                      </p:cBhvr>
                                      <p:to>
                                        <p:strVal val="visible"/>
                                      </p:to>
                                    </p:set>
                                    <p:animEffect transition="in" filter="fade">
                                      <p:cBhvr>
                                        <p:cTn id="77" dur="1000"/>
                                        <p:tgtEl>
                                          <p:spTgt spid="2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fade">
                                      <p:cBhvr>
                                        <p:cTn id="82" dur="1000"/>
                                        <p:tgtEl>
                                          <p:spTgt spid="2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9"/>
                                        </p:tgtEl>
                                        <p:attrNameLst>
                                          <p:attrName>style.visibility</p:attrName>
                                        </p:attrNameLst>
                                      </p:cBhvr>
                                      <p:to>
                                        <p:strVal val="visible"/>
                                      </p:to>
                                    </p:set>
                                    <p:animEffect transition="in" filter="fade">
                                      <p:cBhvr>
                                        <p:cTn id="87" dur="1000"/>
                                        <p:tgtEl>
                                          <p:spTgt spid="23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0"/>
                                        </p:tgtEl>
                                        <p:attrNameLst>
                                          <p:attrName>style.visibility</p:attrName>
                                        </p:attrNameLst>
                                      </p:cBhvr>
                                      <p:to>
                                        <p:strVal val="visible"/>
                                      </p:to>
                                    </p:set>
                                    <p:animEffect transition="in" filter="fade">
                                      <p:cBhvr>
                                        <p:cTn id="92"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pic>
        <p:nvPicPr>
          <p:cNvPr id="246" name="Shape 246" descr="Screen Shot 2017-07-05 at 4.53.39 PM.png"/>
          <p:cNvPicPr preferRelativeResize="0"/>
          <p:nvPr/>
        </p:nvPicPr>
        <p:blipFill>
          <a:blip r:embed="rId1"/>
          <a:stretch>
            <a:fillRect/>
          </a:stretch>
        </p:blipFill>
        <p:spPr>
          <a:xfrm>
            <a:off x="613700" y="328750"/>
            <a:ext cx="6757425" cy="3207925"/>
          </a:xfrm>
          <a:prstGeom prst="rect">
            <a:avLst/>
          </a:prstGeom>
          <a:noFill/>
          <a:ln>
            <a:noFill/>
          </a:ln>
        </p:spPr>
      </p:pic>
      <p:cxnSp>
        <p:nvCxnSpPr>
          <p:cNvPr id="247" name="Shape 247"/>
          <p:cNvCxnSpPr/>
          <p:nvPr/>
        </p:nvCxnSpPr>
        <p:spPr>
          <a:xfrm rot="10800000" flipH="1">
            <a:off x="5638450" y="3083300"/>
            <a:ext cx="2686500" cy="45300"/>
          </a:xfrm>
          <a:prstGeom prst="straightConnector1">
            <a:avLst/>
          </a:prstGeom>
          <a:noFill/>
          <a:ln w="38100" cap="flat" cmpd="sng">
            <a:solidFill>
              <a:srgbClr val="FFFF00"/>
            </a:solidFill>
            <a:prstDash val="solid"/>
            <a:round/>
            <a:headEnd type="none" w="lg" len="lg"/>
            <a:tailEnd type="triangle" w="lg" len="lg"/>
          </a:ln>
        </p:spPr>
      </p:cxnSp>
      <p:sp>
        <p:nvSpPr>
          <p:cNvPr id="248" name="Shape 248"/>
          <p:cNvSpPr txBox="1"/>
          <p:nvPr/>
        </p:nvSpPr>
        <p:spPr>
          <a:xfrm>
            <a:off x="8324950" y="238050"/>
            <a:ext cx="3531900" cy="3548100"/>
          </a:xfrm>
          <a:prstGeom prst="rect">
            <a:avLst/>
          </a:prstGeom>
          <a:solidFill>
            <a:srgbClr val="E06666"/>
          </a:solidFill>
          <a:ln>
            <a:noFill/>
          </a:ln>
        </p:spPr>
        <p:txBody>
          <a:bodyPr lIns="91425" tIns="91425" rIns="91425" bIns="91425" anchor="t" anchorCtr="0">
            <a:noAutofit/>
          </a:bodyPr>
          <a:lstStyle/>
          <a:p>
            <a:pPr lvl="0">
              <a:spcBef>
                <a:spcPts val="0"/>
              </a:spcBef>
              <a:buNone/>
            </a:pPr>
          </a:p>
          <a:p>
            <a:pPr lvl="0">
              <a:spcBef>
                <a:spcPts val="0"/>
              </a:spcBef>
              <a:buNone/>
            </a:pPr>
            <a:r>
              <a:rPr lang="en-US"/>
              <a:t>First Credit Event :</a:t>
            </a:r>
            <a:endParaRPr lang="en-US"/>
          </a:p>
          <a:p>
            <a:pPr lvl="0" rtl="0">
              <a:spcBef>
                <a:spcPts val="0"/>
              </a:spcBef>
              <a:buNone/>
            </a:pPr>
          </a:p>
          <a:p>
            <a:pPr marL="457200" lvl="0" indent="-228600" rtl="0">
              <a:spcBef>
                <a:spcPts val="0"/>
              </a:spcBef>
              <a:buChar char="●"/>
            </a:pPr>
            <a:r>
              <a:rPr lang="en-US"/>
              <a:t>Credit Events here is the default of the loans. </a:t>
            </a:r>
            <a:endParaRPr lang="en-US"/>
          </a:p>
          <a:p>
            <a:pPr lvl="0" rtl="0">
              <a:spcBef>
                <a:spcPts val="0"/>
              </a:spcBef>
              <a:buNone/>
            </a:pPr>
          </a:p>
          <a:p>
            <a:pPr marL="457200" lvl="0" indent="-228600" rtl="0">
              <a:spcBef>
                <a:spcPts val="0"/>
              </a:spcBef>
              <a:buChar char="●"/>
            </a:pPr>
            <a:r>
              <a:rPr lang="en-US">
                <a:solidFill>
                  <a:schemeClr val="dk1"/>
                </a:solidFill>
              </a:rPr>
              <a:t>The B-H tranche is written off based on the loss severity. </a:t>
            </a:r>
            <a:endParaRPr lang="en-US">
              <a:solidFill>
                <a:schemeClr val="dk1"/>
              </a:solidFill>
            </a:endParaRPr>
          </a:p>
          <a:p>
            <a:pPr lvl="0" rtl="0">
              <a:spcBef>
                <a:spcPts val="0"/>
              </a:spcBef>
              <a:buNone/>
            </a:pPr>
            <a:endParaRPr>
              <a:solidFill>
                <a:schemeClr val="dk1"/>
              </a:solidFill>
            </a:endParaRPr>
          </a:p>
          <a:p>
            <a:pPr marL="457200" lvl="0" indent="-228600" rtl="0">
              <a:spcBef>
                <a:spcPts val="0"/>
              </a:spcBef>
              <a:buChar char="●"/>
            </a:pPr>
            <a:r>
              <a:rPr lang="en-US"/>
              <a:t>The Cumulative Net credit is less than 1 % so the loss severity is 15% of the principal outstanding in the defaulted loans. </a:t>
            </a:r>
            <a:endParaRPr lang="en-US"/>
          </a:p>
          <a:p>
            <a:pPr lvl="0" rtl="0">
              <a:spcBef>
                <a:spcPts val="0"/>
              </a:spcBef>
              <a:buNone/>
            </a:pPr>
          </a:p>
          <a:p>
            <a:pPr marL="457200" lvl="0" indent="-228600" rtl="0">
              <a:spcBef>
                <a:spcPts val="0"/>
              </a:spcBef>
              <a:buChar char="●"/>
            </a:pPr>
            <a:r>
              <a:rPr lang="en-US"/>
              <a:t>The defaulted notes are removed from the reference pool. </a:t>
            </a:r>
            <a:endParaRPr lang="en-US"/>
          </a:p>
          <a:p>
            <a:pPr lvl="0" rtl="0">
              <a:spcBef>
                <a:spcPts val="0"/>
              </a:spcBef>
              <a:buNone/>
            </a:pPr>
          </a:p>
        </p:txBody>
      </p:sp>
      <p:sp>
        <p:nvSpPr>
          <p:cNvPr id="249" name="Shape 249"/>
          <p:cNvSpPr txBox="1"/>
          <p:nvPr/>
        </p:nvSpPr>
        <p:spPr>
          <a:xfrm>
            <a:off x="884175" y="4103475"/>
            <a:ext cx="1836300" cy="997500"/>
          </a:xfrm>
          <a:prstGeom prst="rect">
            <a:avLst/>
          </a:prstGeom>
          <a:solidFill>
            <a:srgbClr val="274E13"/>
          </a:solidFill>
          <a:ln>
            <a:noFill/>
          </a:ln>
        </p:spPr>
        <p:txBody>
          <a:bodyPr lIns="91425" tIns="91425" rIns="91425" bIns="91425" anchor="t" anchorCtr="0">
            <a:noAutofit/>
          </a:bodyPr>
          <a:lstStyle/>
          <a:p>
            <a:pPr lvl="0">
              <a:spcBef>
                <a:spcPts val="0"/>
              </a:spcBef>
              <a:buNone/>
            </a:pPr>
            <a:endParaRPr sz="1600"/>
          </a:p>
          <a:p>
            <a:pPr lvl="0" rtl="0">
              <a:spcBef>
                <a:spcPts val="0"/>
              </a:spcBef>
              <a:buClr>
                <a:srgbClr val="000000"/>
              </a:buClr>
              <a:buSzPct val="69000"/>
              <a:buFont typeface="Arial" panose="020B0604020202020204"/>
              <a:buNone/>
            </a:pPr>
            <a:r>
              <a:rPr lang="en-US" sz="1600"/>
              <a:t>Reference pool </a:t>
            </a:r>
            <a:endParaRPr lang="en-US" sz="1600"/>
          </a:p>
        </p:txBody>
      </p:sp>
      <p:sp>
        <p:nvSpPr>
          <p:cNvPr id="250" name="Shape 250"/>
          <p:cNvSpPr/>
          <p:nvPr/>
        </p:nvSpPr>
        <p:spPr>
          <a:xfrm>
            <a:off x="3638725" y="4103475"/>
            <a:ext cx="1904400" cy="997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Defaulted loans.</a:t>
            </a:r>
            <a:endParaRPr lang="en-US"/>
          </a:p>
        </p:txBody>
      </p:sp>
      <p:sp>
        <p:nvSpPr>
          <p:cNvPr id="251" name="Shape 251"/>
          <p:cNvSpPr txBox="1"/>
          <p:nvPr/>
        </p:nvSpPr>
        <p:spPr>
          <a:xfrm>
            <a:off x="2958625" y="4029825"/>
            <a:ext cx="680100" cy="1065600"/>
          </a:xfrm>
          <a:prstGeom prst="rect">
            <a:avLst/>
          </a:prstGeom>
          <a:noFill/>
          <a:ln>
            <a:noFill/>
          </a:ln>
        </p:spPr>
        <p:txBody>
          <a:bodyPr lIns="91425" tIns="91425" rIns="91425" bIns="91425" anchor="ctr" anchorCtr="0">
            <a:noAutofit/>
          </a:bodyPr>
          <a:lstStyle/>
          <a:p>
            <a:pPr lvl="0" rtl="0">
              <a:spcBef>
                <a:spcPts val="0"/>
              </a:spcBef>
              <a:buNone/>
            </a:pPr>
            <a:r>
              <a:rPr lang="en-US" sz="4800">
                <a:solidFill>
                  <a:srgbClr val="E3F7FC"/>
                </a:solidFill>
              </a:rPr>
              <a:t>-</a:t>
            </a:r>
            <a:endParaRPr lang="en-US" sz="4800">
              <a:solidFill>
                <a:srgbClr val="E3F7FC"/>
              </a:solidFill>
            </a:endParaRPr>
          </a:p>
        </p:txBody>
      </p:sp>
      <p:sp>
        <p:nvSpPr>
          <p:cNvPr id="252" name="Shape 252"/>
          <p:cNvSpPr txBox="1"/>
          <p:nvPr/>
        </p:nvSpPr>
        <p:spPr>
          <a:xfrm>
            <a:off x="7371125" y="4143225"/>
            <a:ext cx="822600" cy="838800"/>
          </a:xfrm>
          <a:prstGeom prst="rect">
            <a:avLst/>
          </a:prstGeom>
          <a:noFill/>
          <a:ln>
            <a:noFill/>
          </a:ln>
        </p:spPr>
        <p:txBody>
          <a:bodyPr lIns="91425" tIns="91425" rIns="91425" bIns="91425" anchor="ctr" anchorCtr="0">
            <a:noAutofit/>
          </a:bodyPr>
          <a:lstStyle/>
          <a:p>
            <a:pPr lvl="0" rtl="0">
              <a:spcBef>
                <a:spcPts val="0"/>
              </a:spcBef>
              <a:buNone/>
            </a:pPr>
            <a:r>
              <a:rPr lang="en-US" sz="3000">
                <a:solidFill>
                  <a:srgbClr val="E3F7FC"/>
                </a:solidFill>
              </a:rPr>
              <a:t>=      </a:t>
            </a:r>
            <a:endParaRPr lang="en-US" sz="3000">
              <a:solidFill>
                <a:srgbClr val="E3F7FC"/>
              </a:solidFill>
            </a:endParaRPr>
          </a:p>
        </p:txBody>
      </p:sp>
      <p:sp>
        <p:nvSpPr>
          <p:cNvPr id="253" name="Shape 253"/>
          <p:cNvSpPr txBox="1"/>
          <p:nvPr/>
        </p:nvSpPr>
        <p:spPr>
          <a:xfrm>
            <a:off x="9172750" y="4208412"/>
            <a:ext cx="1836300" cy="997500"/>
          </a:xfrm>
          <a:prstGeom prst="rect">
            <a:avLst/>
          </a:prstGeom>
          <a:solidFill>
            <a:srgbClr val="6AA84F"/>
          </a:solidFill>
          <a:ln>
            <a:noFill/>
          </a:ln>
        </p:spPr>
        <p:txBody>
          <a:bodyPr lIns="91425" tIns="91425" rIns="91425" bIns="91425" anchor="t" anchorCtr="0">
            <a:noAutofit/>
          </a:bodyPr>
          <a:lstStyle/>
          <a:p>
            <a:pPr lvl="0" rtl="0">
              <a:spcBef>
                <a:spcPts val="0"/>
              </a:spcBef>
              <a:buNone/>
            </a:pPr>
            <a:r>
              <a:rPr lang="en-US" sz="1600"/>
              <a:t>Reference pool without the defaulted loans. </a:t>
            </a:r>
            <a:endParaRPr lang="en-US" sz="1600"/>
          </a:p>
        </p:txBody>
      </p:sp>
      <p:sp>
        <p:nvSpPr>
          <p:cNvPr id="254" name="Shape 254"/>
          <p:cNvSpPr txBox="1"/>
          <p:nvPr/>
        </p:nvSpPr>
        <p:spPr>
          <a:xfrm rot="5400000">
            <a:off x="1291000" y="5154575"/>
            <a:ext cx="822600" cy="838800"/>
          </a:xfrm>
          <a:prstGeom prst="rect">
            <a:avLst/>
          </a:prstGeom>
          <a:noFill/>
          <a:ln>
            <a:noFill/>
          </a:ln>
        </p:spPr>
        <p:txBody>
          <a:bodyPr lIns="91425" tIns="91425" rIns="91425" bIns="91425" anchor="ctr" anchorCtr="0">
            <a:noAutofit/>
          </a:bodyPr>
          <a:lstStyle/>
          <a:p>
            <a:pPr lvl="0" rtl="0">
              <a:spcBef>
                <a:spcPts val="0"/>
              </a:spcBef>
              <a:buNone/>
            </a:pPr>
            <a:r>
              <a:rPr lang="en-US" sz="3000">
                <a:solidFill>
                  <a:srgbClr val="E3F7FC"/>
                </a:solidFill>
              </a:rPr>
              <a:t>=      </a:t>
            </a:r>
            <a:endParaRPr lang="en-US" sz="3000">
              <a:solidFill>
                <a:srgbClr val="E3F7FC"/>
              </a:solidFill>
            </a:endParaRPr>
          </a:p>
        </p:txBody>
      </p:sp>
      <p:sp>
        <p:nvSpPr>
          <p:cNvPr id="255" name="Shape 255"/>
          <p:cNvSpPr txBox="1"/>
          <p:nvPr/>
        </p:nvSpPr>
        <p:spPr>
          <a:xfrm>
            <a:off x="884175" y="5667775"/>
            <a:ext cx="1836300" cy="997500"/>
          </a:xfrm>
          <a:prstGeom prst="rect">
            <a:avLst/>
          </a:prstGeom>
          <a:solidFill>
            <a:srgbClr val="274E13"/>
          </a:solidFill>
          <a:ln>
            <a:noFill/>
          </a:ln>
        </p:spPr>
        <p:txBody>
          <a:bodyPr lIns="91425" tIns="91425" rIns="91425" bIns="91425" anchor="t" anchorCtr="0">
            <a:noAutofit/>
          </a:bodyPr>
          <a:lstStyle/>
          <a:p>
            <a:pPr lvl="0" rtl="0">
              <a:spcBef>
                <a:spcPts val="0"/>
              </a:spcBef>
              <a:buNone/>
            </a:pPr>
            <a:endParaRPr sz="1600"/>
          </a:p>
          <a:p>
            <a:pPr lvl="0" rtl="0">
              <a:spcBef>
                <a:spcPts val="0"/>
              </a:spcBef>
              <a:buNone/>
            </a:pPr>
            <a:r>
              <a:rPr lang="en-US" sz="1600"/>
              <a:t>Total Balance on all the tranches </a:t>
            </a:r>
            <a:endParaRPr lang="en-US" sz="1600"/>
          </a:p>
        </p:txBody>
      </p:sp>
      <p:sp>
        <p:nvSpPr>
          <p:cNvPr id="256" name="Shape 256"/>
          <p:cNvSpPr txBox="1"/>
          <p:nvPr/>
        </p:nvSpPr>
        <p:spPr>
          <a:xfrm>
            <a:off x="3638725" y="5667775"/>
            <a:ext cx="1836300" cy="997500"/>
          </a:xfrm>
          <a:prstGeom prst="rect">
            <a:avLst/>
          </a:prstGeom>
          <a:solidFill>
            <a:srgbClr val="38761D"/>
          </a:solidFill>
          <a:ln>
            <a:noFill/>
          </a:ln>
        </p:spPr>
        <p:txBody>
          <a:bodyPr lIns="91425" tIns="91425" rIns="91425" bIns="91425" anchor="t" anchorCtr="0">
            <a:noAutofit/>
          </a:bodyPr>
          <a:lstStyle/>
          <a:p>
            <a:pPr lvl="0" rtl="0">
              <a:spcBef>
                <a:spcPts val="0"/>
              </a:spcBef>
              <a:buNone/>
            </a:pPr>
            <a:r>
              <a:rPr lang="en-US" sz="1600"/>
              <a:t>Loss severity % written on the BH tranche. </a:t>
            </a:r>
            <a:endParaRPr lang="en-US" sz="1600"/>
          </a:p>
        </p:txBody>
      </p:sp>
      <p:sp>
        <p:nvSpPr>
          <p:cNvPr id="257" name="Shape 257"/>
          <p:cNvSpPr txBox="1"/>
          <p:nvPr/>
        </p:nvSpPr>
        <p:spPr>
          <a:xfrm>
            <a:off x="5594100" y="5633725"/>
            <a:ext cx="680100" cy="1065600"/>
          </a:xfrm>
          <a:prstGeom prst="rect">
            <a:avLst/>
          </a:prstGeom>
          <a:noFill/>
          <a:ln>
            <a:noFill/>
          </a:ln>
        </p:spPr>
        <p:txBody>
          <a:bodyPr lIns="91425" tIns="91425" rIns="91425" bIns="91425" anchor="ctr" anchorCtr="0">
            <a:noAutofit/>
          </a:bodyPr>
          <a:lstStyle/>
          <a:p>
            <a:pPr lvl="0" rtl="0">
              <a:spcBef>
                <a:spcPts val="0"/>
              </a:spcBef>
              <a:buNone/>
            </a:pPr>
            <a:r>
              <a:rPr lang="en-US" sz="4800">
                <a:solidFill>
                  <a:srgbClr val="E3F7FC"/>
                </a:solidFill>
              </a:rPr>
              <a:t>-</a:t>
            </a:r>
            <a:endParaRPr lang="en-US" sz="4800">
              <a:solidFill>
                <a:srgbClr val="E3F7FC"/>
              </a:solidFill>
            </a:endParaRPr>
          </a:p>
        </p:txBody>
      </p:sp>
      <p:sp>
        <p:nvSpPr>
          <p:cNvPr id="258" name="Shape 258"/>
          <p:cNvSpPr txBox="1"/>
          <p:nvPr/>
        </p:nvSpPr>
        <p:spPr>
          <a:xfrm>
            <a:off x="2839550" y="5633725"/>
            <a:ext cx="680100" cy="1065600"/>
          </a:xfrm>
          <a:prstGeom prst="rect">
            <a:avLst/>
          </a:prstGeom>
          <a:noFill/>
          <a:ln>
            <a:noFill/>
          </a:ln>
        </p:spPr>
        <p:txBody>
          <a:bodyPr lIns="91425" tIns="91425" rIns="91425" bIns="91425" anchor="ctr" anchorCtr="0">
            <a:noAutofit/>
          </a:bodyPr>
          <a:lstStyle/>
          <a:p>
            <a:pPr lvl="0" rtl="0">
              <a:spcBef>
                <a:spcPts val="0"/>
              </a:spcBef>
              <a:buNone/>
            </a:pPr>
            <a:r>
              <a:rPr lang="en-US" sz="4800">
                <a:solidFill>
                  <a:srgbClr val="E3F7FC"/>
                </a:solidFill>
              </a:rPr>
              <a:t>-</a:t>
            </a:r>
            <a:endParaRPr lang="en-US" sz="4800">
              <a:solidFill>
                <a:srgbClr val="E3F7FC"/>
              </a:solidFill>
            </a:endParaRPr>
          </a:p>
        </p:txBody>
      </p:sp>
      <p:sp>
        <p:nvSpPr>
          <p:cNvPr id="259" name="Shape 259"/>
          <p:cNvSpPr txBox="1"/>
          <p:nvPr/>
        </p:nvSpPr>
        <p:spPr>
          <a:xfrm>
            <a:off x="6155125" y="5667775"/>
            <a:ext cx="2160300" cy="997500"/>
          </a:xfrm>
          <a:prstGeom prst="rect">
            <a:avLst/>
          </a:prstGeom>
          <a:solidFill>
            <a:srgbClr val="38761D"/>
          </a:solidFill>
          <a:ln>
            <a:noFill/>
          </a:ln>
        </p:spPr>
        <p:txBody>
          <a:bodyPr lIns="91425" tIns="91425" rIns="91425" bIns="91425" anchor="t" anchorCtr="0">
            <a:noAutofit/>
          </a:bodyPr>
          <a:lstStyle/>
          <a:p>
            <a:pPr lvl="0" rtl="0">
              <a:spcBef>
                <a:spcPts val="0"/>
              </a:spcBef>
              <a:buNone/>
            </a:pPr>
            <a:r>
              <a:rPr lang="en-US" sz="1600"/>
              <a:t>(1- Loss severity )% paid to the senior tranches. </a:t>
            </a:r>
            <a:endParaRPr lang="en-US" sz="1600"/>
          </a:p>
        </p:txBody>
      </p:sp>
      <p:sp>
        <p:nvSpPr>
          <p:cNvPr id="260" name="Shape 260"/>
          <p:cNvSpPr txBox="1"/>
          <p:nvPr/>
        </p:nvSpPr>
        <p:spPr>
          <a:xfrm>
            <a:off x="8545750" y="5667775"/>
            <a:ext cx="987300" cy="918300"/>
          </a:xfrm>
          <a:prstGeom prst="rect">
            <a:avLst/>
          </a:prstGeom>
          <a:noFill/>
          <a:ln>
            <a:noFill/>
          </a:ln>
        </p:spPr>
        <p:txBody>
          <a:bodyPr lIns="91425" tIns="91425" rIns="91425" bIns="91425" anchor="ctr" anchorCtr="0">
            <a:noAutofit/>
          </a:bodyPr>
          <a:lstStyle/>
          <a:p>
            <a:pPr lvl="0" rtl="0">
              <a:spcBef>
                <a:spcPts val="0"/>
              </a:spcBef>
              <a:buNone/>
            </a:pPr>
            <a:r>
              <a:rPr lang="en-US" sz="3000">
                <a:solidFill>
                  <a:srgbClr val="E3F7FC"/>
                </a:solidFill>
              </a:rPr>
              <a:t>=      </a:t>
            </a:r>
            <a:endParaRPr lang="en-US" sz="3000">
              <a:solidFill>
                <a:srgbClr val="E3F7FC"/>
              </a:solidFill>
            </a:endParaRPr>
          </a:p>
        </p:txBody>
      </p:sp>
      <p:cxnSp>
        <p:nvCxnSpPr>
          <p:cNvPr id="261" name="Shape 261"/>
          <p:cNvCxnSpPr>
            <a:endCxn id="256" idx="0"/>
          </p:cNvCxnSpPr>
          <p:nvPr/>
        </p:nvCxnSpPr>
        <p:spPr>
          <a:xfrm>
            <a:off x="4511575" y="4772275"/>
            <a:ext cx="45300" cy="895500"/>
          </a:xfrm>
          <a:prstGeom prst="straightConnector1">
            <a:avLst/>
          </a:prstGeom>
          <a:noFill/>
          <a:ln w="9525" cap="flat" cmpd="sng">
            <a:solidFill>
              <a:srgbClr val="FFFF00"/>
            </a:solidFill>
            <a:prstDash val="solid"/>
            <a:round/>
            <a:headEnd type="none" w="lg" len="lg"/>
            <a:tailEnd type="triangle" w="lg" len="lg"/>
          </a:ln>
        </p:spPr>
      </p:cxnSp>
      <p:cxnSp>
        <p:nvCxnSpPr>
          <p:cNvPr id="262" name="Shape 262"/>
          <p:cNvCxnSpPr>
            <a:endCxn id="259" idx="0"/>
          </p:cNvCxnSpPr>
          <p:nvPr/>
        </p:nvCxnSpPr>
        <p:spPr>
          <a:xfrm>
            <a:off x="4522975" y="4760875"/>
            <a:ext cx="2712300" cy="906900"/>
          </a:xfrm>
          <a:prstGeom prst="straightConnector1">
            <a:avLst/>
          </a:prstGeom>
          <a:noFill/>
          <a:ln w="9525" cap="flat" cmpd="sng">
            <a:solidFill>
              <a:srgbClr val="FFFF00"/>
            </a:solidFill>
            <a:prstDash val="solid"/>
            <a:round/>
            <a:headEnd type="none" w="lg" len="lg"/>
            <a:tailEnd type="triangle" w="lg" len="lg"/>
          </a:ln>
        </p:spPr>
      </p:cxnSp>
      <p:sp>
        <p:nvSpPr>
          <p:cNvPr id="263" name="Shape 263"/>
          <p:cNvSpPr txBox="1"/>
          <p:nvPr/>
        </p:nvSpPr>
        <p:spPr>
          <a:xfrm>
            <a:off x="9248150" y="5628175"/>
            <a:ext cx="1836300" cy="997500"/>
          </a:xfrm>
          <a:prstGeom prst="rect">
            <a:avLst/>
          </a:prstGeom>
          <a:solidFill>
            <a:srgbClr val="6AA84F"/>
          </a:solidFill>
          <a:ln>
            <a:noFill/>
          </a:ln>
        </p:spPr>
        <p:txBody>
          <a:bodyPr lIns="91425" tIns="91425" rIns="91425" bIns="91425" anchor="t" anchorCtr="0">
            <a:noAutofit/>
          </a:bodyPr>
          <a:lstStyle/>
          <a:p>
            <a:pPr lvl="0" rtl="0">
              <a:spcBef>
                <a:spcPts val="0"/>
              </a:spcBef>
              <a:buClr>
                <a:schemeClr val="dk1"/>
              </a:buClr>
              <a:buSzPct val="69000"/>
              <a:buFont typeface="Arial" panose="020B0604020202020204"/>
              <a:buNone/>
            </a:pPr>
            <a:r>
              <a:rPr lang="en-US" sz="1600">
                <a:solidFill>
                  <a:schemeClr val="dk1"/>
                </a:solidFill>
              </a:rPr>
              <a:t>Total Balance on all the tranches </a:t>
            </a:r>
            <a:endParaRPr lang="en-US" sz="1600">
              <a:solidFill>
                <a:schemeClr val="dk1"/>
              </a:solidFill>
            </a:endParaRPr>
          </a:p>
        </p:txBody>
      </p:sp>
      <p:sp>
        <p:nvSpPr>
          <p:cNvPr id="264" name="Shape 264"/>
          <p:cNvSpPr txBox="1"/>
          <p:nvPr/>
        </p:nvSpPr>
        <p:spPr>
          <a:xfrm rot="5400000">
            <a:off x="9644650" y="5154575"/>
            <a:ext cx="822600" cy="838800"/>
          </a:xfrm>
          <a:prstGeom prst="rect">
            <a:avLst/>
          </a:prstGeom>
          <a:noFill/>
          <a:ln>
            <a:noFill/>
          </a:ln>
        </p:spPr>
        <p:txBody>
          <a:bodyPr lIns="91425" tIns="91425" rIns="91425" bIns="91425" anchor="ctr" anchorCtr="0">
            <a:noAutofit/>
          </a:bodyPr>
          <a:lstStyle/>
          <a:p>
            <a:pPr lvl="0" rtl="0">
              <a:spcBef>
                <a:spcPts val="0"/>
              </a:spcBef>
              <a:buNone/>
            </a:pPr>
            <a:r>
              <a:rPr lang="en-US" sz="3000">
                <a:solidFill>
                  <a:srgbClr val="E3F7FC"/>
                </a:solidFill>
              </a:rPr>
              <a:t>=      </a:t>
            </a:r>
            <a:endParaRPr lang="en-US" sz="3000">
              <a:solidFill>
                <a:srgbClr val="E3F7F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Shape 269"/>
          <p:cNvSpPr txBox="1"/>
          <p:nvPr>
            <p:ph type="title"/>
          </p:nvPr>
        </p:nvSpPr>
        <p:spPr>
          <a:xfrm>
            <a:off x="916715" y="10040"/>
            <a:ext cx="9905700" cy="1507199"/>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panose="020B0502020202020204"/>
              <a:buNone/>
            </a:pPr>
            <a:r>
              <a:rPr lang="en-US" sz="360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VOLUNTARY PREPAYMENT RATE FOR STACR  2013 DN1</a:t>
            </a:r>
            <a:endParaRPr lang="en-US" sz="360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70" name="Shape 270"/>
          <p:cNvPicPr preferRelativeResize="0"/>
          <p:nvPr>
            <p:ph type="body" idx="1"/>
          </p:nvPr>
        </p:nvPicPr>
        <p:blipFill rotWithShape="1">
          <a:blip r:embed="rId1"/>
          <a:srcRect/>
          <a:stretch>
            <a:fillRect/>
          </a:stretch>
        </p:blipFill>
        <p:spPr>
          <a:xfrm>
            <a:off x="916716" y="1517108"/>
            <a:ext cx="9199500" cy="526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Shape 275"/>
          <p:cNvSpPr txBox="1"/>
          <p:nvPr>
            <p:ph type="title"/>
          </p:nvPr>
        </p:nvSpPr>
        <p:spPr>
          <a:xfrm>
            <a:off x="672635" y="0"/>
            <a:ext cx="10414463"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panose="020B0502020202020204"/>
              <a:buNone/>
            </a:pPr>
            <a:r>
              <a:rPr lang="en-US" sz="360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CONSTANT DEFAULT RATE FOR STACR 2013 DN1</a:t>
            </a:r>
            <a:endParaRPr lang="en-US" sz="3600" b="1"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76" name="Shape 276"/>
          <p:cNvPicPr preferRelativeResize="0"/>
          <p:nvPr/>
        </p:nvPicPr>
        <p:blipFill rotWithShape="1">
          <a:blip r:embed="rId1"/>
          <a:srcRect/>
          <a:stretch>
            <a:fillRect/>
          </a:stretch>
        </p:blipFill>
        <p:spPr>
          <a:xfrm>
            <a:off x="672635" y="1507066"/>
            <a:ext cx="8314201" cy="52293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Shape 281"/>
          <p:cNvSpPr txBox="1"/>
          <p:nvPr>
            <p:ph type="title"/>
          </p:nvPr>
        </p:nvSpPr>
        <p:spPr>
          <a:xfrm>
            <a:off x="1112475" y="2288141"/>
            <a:ext cx="8534399"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panose="020B0502020202020204"/>
              <a:buNone/>
            </a:pPr>
            <a:r>
              <a:rPr lang="en-US"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CASH FLOW </a:t>
            </a:r>
            <a:r>
              <a:rPr lang="en-US"/>
              <a:t>MODELING</a:t>
            </a:r>
            <a:r>
              <a:rPr lang="en-US"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 OF STACR 2013 DN1</a:t>
            </a:r>
            <a:endParaRPr lang="en-US"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Shape 287"/>
          <p:cNvSpPr txBox="1"/>
          <p:nvPr>
            <p:ph type="title"/>
          </p:nvPr>
        </p:nvSpPr>
        <p:spPr>
          <a:xfrm>
            <a:off x="319937" y="204207"/>
            <a:ext cx="8534400" cy="1507199"/>
          </a:xfrm>
          <a:prstGeom prst="rect">
            <a:avLst/>
          </a:prstGeom>
        </p:spPr>
        <p:txBody>
          <a:bodyPr lIns="91425" tIns="91425" rIns="91425" bIns="91425" anchor="ctr" anchorCtr="0">
            <a:noAutofit/>
          </a:bodyPr>
          <a:lstStyle/>
          <a:p>
            <a:pPr lvl="0">
              <a:spcBef>
                <a:spcPts val="0"/>
              </a:spcBef>
              <a:buNone/>
            </a:pPr>
            <a:r>
              <a:rPr lang="en-US"/>
              <a:t>Modeling Default and Prepayment</a:t>
            </a:r>
            <a:endParaRPr lang="en-US"/>
          </a:p>
        </p:txBody>
      </p:sp>
      <p:sp>
        <p:nvSpPr>
          <p:cNvPr id="288" name="Shape 288"/>
          <p:cNvSpPr txBox="1"/>
          <p:nvPr>
            <p:ph type="body" idx="1"/>
          </p:nvPr>
        </p:nvSpPr>
        <p:spPr>
          <a:xfrm>
            <a:off x="465600" y="1487875"/>
            <a:ext cx="11260800" cy="4873500"/>
          </a:xfrm>
          <a:prstGeom prst="rect">
            <a:avLst/>
          </a:prstGeom>
        </p:spPr>
        <p:txBody>
          <a:bodyPr lIns="91425" tIns="91425" rIns="91425" bIns="91425" anchor="ctr" anchorCtr="0">
            <a:noAutofit/>
          </a:bodyPr>
          <a:lstStyle/>
          <a:p>
            <a:pPr marL="457200" lvl="0" indent="-336550" rtl="0">
              <a:spcBef>
                <a:spcPts val="0"/>
              </a:spcBef>
              <a:buSzPct val="81000"/>
            </a:pPr>
            <a:r>
              <a:rPr lang="en-US" sz="2100">
                <a:solidFill>
                  <a:schemeClr val="lt1"/>
                </a:solidFill>
              </a:rPr>
              <a:t>One of the main components in modeling a CRT is estimating the default rate (CDR - Constant Default Rate) and the prepayment rate ( VPR - Voluntary Prepayment Rate)</a:t>
            </a:r>
            <a:endParaRPr lang="en-US" sz="2100">
              <a:solidFill>
                <a:schemeClr val="lt1"/>
              </a:solidFill>
            </a:endParaRPr>
          </a:p>
          <a:p>
            <a:pPr marL="457200" lvl="0" indent="-361950" rtl="0">
              <a:spcBef>
                <a:spcPts val="0"/>
              </a:spcBef>
              <a:buClr>
                <a:schemeClr val="lt1"/>
              </a:buClr>
              <a:buSzPct val="100000"/>
            </a:pPr>
            <a:r>
              <a:rPr lang="en-US" sz="2100">
                <a:solidFill>
                  <a:schemeClr val="lt1"/>
                </a:solidFill>
              </a:rPr>
              <a:t>For default rate, Housing Price Index and Unemployment were the important variables, but for prepayment rate, Weighted Average Loan Age and Refinance Rate (the current market mortgage rate versus the Weighted Average Coupon)</a:t>
            </a:r>
            <a:endParaRPr lang="en-US" sz="2100">
              <a:solidFill>
                <a:schemeClr val="lt1"/>
              </a:solidFill>
            </a:endParaRPr>
          </a:p>
          <a:p>
            <a:pPr marL="457200" lvl="0" indent="-336550" rtl="0">
              <a:spcBef>
                <a:spcPts val="0"/>
              </a:spcBef>
              <a:buSzPct val="81000"/>
            </a:pPr>
            <a:r>
              <a:rPr lang="en-US" sz="2100">
                <a:solidFill>
                  <a:schemeClr val="lt1"/>
                </a:solidFill>
              </a:rPr>
              <a:t>Although we did not have very much time to model, we performed several rudimentary attempts at modeling a CDR and VPR</a:t>
            </a:r>
            <a:endParaRPr lang="en-US" sz="2100">
              <a:solidFill>
                <a:schemeClr val="lt1"/>
              </a:solidFill>
            </a:endParaRPr>
          </a:p>
          <a:p>
            <a:pPr marL="457200" lvl="0" indent="-336550" rtl="0">
              <a:spcBef>
                <a:spcPts val="0"/>
              </a:spcBef>
              <a:buSzPct val="81000"/>
            </a:pPr>
            <a:r>
              <a:rPr lang="en-US" sz="2100">
                <a:solidFill>
                  <a:schemeClr val="lt1"/>
                </a:solidFill>
              </a:rPr>
              <a:t>We used both OLS tactics in Stata and more advanced techniques in Python</a:t>
            </a:r>
            <a:endParaRPr lang="en-US" sz="2100">
              <a:solidFill>
                <a:schemeClr val="lt1"/>
              </a:solidFill>
            </a:endParaRPr>
          </a:p>
          <a:p>
            <a:pPr marL="914400" lvl="1" indent="-326390" rtl="0">
              <a:spcBef>
                <a:spcPts val="0"/>
              </a:spcBef>
              <a:buSzPct val="81000"/>
            </a:pPr>
            <a:r>
              <a:rPr lang="en-US" sz="1900">
                <a:solidFill>
                  <a:schemeClr val="lt1"/>
                </a:solidFill>
              </a:rPr>
              <a:t>For OLS, R</a:t>
            </a:r>
            <a:r>
              <a:rPr lang="en-US" sz="1900" baseline="30000">
                <a:solidFill>
                  <a:schemeClr val="lt1"/>
                </a:solidFill>
              </a:rPr>
              <a:t>2</a:t>
            </a:r>
            <a:r>
              <a:rPr lang="en-US" sz="1900">
                <a:solidFill>
                  <a:schemeClr val="lt1"/>
                </a:solidFill>
              </a:rPr>
              <a:t> never exceeded 0.55.</a:t>
            </a:r>
            <a:endParaRPr lang="en-US" sz="1900">
              <a:solidFill>
                <a:schemeClr val="lt1"/>
              </a:solidFill>
            </a:endParaRPr>
          </a:p>
          <a:p>
            <a:pPr marL="914400" lvl="1" indent="-326390" rtl="0">
              <a:spcBef>
                <a:spcPts val="0"/>
              </a:spcBef>
              <a:buSzPct val="81000"/>
            </a:pPr>
            <a:r>
              <a:rPr lang="en-US" sz="1900">
                <a:solidFill>
                  <a:schemeClr val="lt1"/>
                </a:solidFill>
              </a:rPr>
              <a:t>However, regressions run in Python utilized a Leave One Out Cross validation method. This allows the machine to adapt itself to the model</a:t>
            </a:r>
            <a:endParaRPr lang="en-US" sz="1900">
              <a:solidFill>
                <a:schemeClr val="lt1"/>
              </a:solidFill>
            </a:endParaRPr>
          </a:p>
          <a:p>
            <a:pPr marL="457200" lvl="0" indent="-336550" rtl="0">
              <a:spcBef>
                <a:spcPts val="0"/>
              </a:spcBef>
              <a:buSzPct val="81000"/>
            </a:pPr>
            <a:r>
              <a:rPr lang="en-US" sz="2100">
                <a:solidFill>
                  <a:schemeClr val="lt1"/>
                </a:solidFill>
              </a:rPr>
              <a:t>In conclusion, none of the regressions were perfect, as they never will be, but they did give us some idea of what default and prepayment could look like down the line.</a:t>
            </a:r>
            <a:endParaRPr lang="en-US" sz="21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Shape 294"/>
          <p:cNvSpPr txBox="1"/>
          <p:nvPr>
            <p:ph type="title"/>
          </p:nvPr>
        </p:nvSpPr>
        <p:spPr>
          <a:xfrm>
            <a:off x="508362" y="7"/>
            <a:ext cx="8534400" cy="1507199"/>
          </a:xfrm>
          <a:prstGeom prst="rect">
            <a:avLst/>
          </a:prstGeom>
        </p:spPr>
        <p:txBody>
          <a:bodyPr lIns="91425" tIns="91425" rIns="91425" bIns="91425" anchor="ctr" anchorCtr="0">
            <a:noAutofit/>
          </a:bodyPr>
          <a:lstStyle/>
          <a:p>
            <a:pPr lvl="0">
              <a:spcBef>
                <a:spcPts val="0"/>
              </a:spcBef>
              <a:buNone/>
            </a:pPr>
            <a:r>
              <a:rPr lang="en-US" sz="2000"/>
              <a:t>Explanatory Regressions Using Stata</a:t>
            </a:r>
            <a:endParaRPr lang="en-US" sz="2000"/>
          </a:p>
          <a:p>
            <a:pPr lvl="0">
              <a:spcBef>
                <a:spcPts val="0"/>
              </a:spcBef>
              <a:buNone/>
            </a:pPr>
            <a:endParaRPr sz="2000">
              <a:solidFill>
                <a:srgbClr val="0F486F"/>
              </a:solidFill>
            </a:endParaRPr>
          </a:p>
          <a:p>
            <a:pPr lvl="0">
              <a:spcBef>
                <a:spcPts val="0"/>
              </a:spcBef>
              <a:buNone/>
            </a:pPr>
            <a:endParaRPr sz="2000">
              <a:solidFill>
                <a:srgbClr val="0F486F"/>
              </a:solidFill>
            </a:endParaRPr>
          </a:p>
        </p:txBody>
      </p:sp>
      <p:pic>
        <p:nvPicPr>
          <p:cNvPr id="295" name="Shape 295"/>
          <p:cNvPicPr preferRelativeResize="0"/>
          <p:nvPr/>
        </p:nvPicPr>
        <p:blipFill>
          <a:blip r:embed="rId1"/>
          <a:stretch>
            <a:fillRect/>
          </a:stretch>
        </p:blipFill>
        <p:spPr>
          <a:xfrm>
            <a:off x="135646" y="830625"/>
            <a:ext cx="4348553" cy="5532324"/>
          </a:xfrm>
          <a:prstGeom prst="rect">
            <a:avLst/>
          </a:prstGeom>
          <a:noFill/>
          <a:ln>
            <a:noFill/>
          </a:ln>
        </p:spPr>
      </p:pic>
      <p:pic>
        <p:nvPicPr>
          <p:cNvPr id="296" name="Shape 296"/>
          <p:cNvPicPr preferRelativeResize="0"/>
          <p:nvPr/>
        </p:nvPicPr>
        <p:blipFill>
          <a:blip r:embed="rId2"/>
          <a:stretch>
            <a:fillRect/>
          </a:stretch>
        </p:blipFill>
        <p:spPr>
          <a:xfrm>
            <a:off x="4723025" y="830625"/>
            <a:ext cx="4168474" cy="5532331"/>
          </a:xfrm>
          <a:prstGeom prst="rect">
            <a:avLst/>
          </a:prstGeom>
          <a:noFill/>
          <a:ln>
            <a:noFill/>
          </a:ln>
        </p:spPr>
      </p:pic>
      <p:sp>
        <p:nvSpPr>
          <p:cNvPr id="297" name="Shape 297"/>
          <p:cNvSpPr txBox="1"/>
          <p:nvPr/>
        </p:nvSpPr>
        <p:spPr>
          <a:xfrm>
            <a:off x="9282300" y="830625"/>
            <a:ext cx="2763300" cy="5616900"/>
          </a:xfrm>
          <a:prstGeom prst="rect">
            <a:avLst/>
          </a:prstGeom>
          <a:noFill/>
          <a:ln>
            <a:noFill/>
          </a:ln>
        </p:spPr>
        <p:txBody>
          <a:bodyPr lIns="91425" tIns="91425" rIns="91425" bIns="91425" anchor="t" anchorCtr="0">
            <a:noAutofit/>
          </a:bodyPr>
          <a:lstStyle/>
          <a:p>
            <a:pPr lvl="0">
              <a:spcBef>
                <a:spcPts val="0"/>
              </a:spcBef>
              <a:buNone/>
            </a:pPr>
          </a:p>
        </p:txBody>
      </p:sp>
      <p:graphicFrame>
        <p:nvGraphicFramePr>
          <p:cNvPr id="298" name="Shape 298"/>
          <p:cNvGraphicFramePr/>
          <p:nvPr/>
        </p:nvGraphicFramePr>
        <p:xfrm>
          <a:off x="9042750" y="316837"/>
          <a:ext cx="3000000" cy="3000000"/>
        </p:xfrm>
        <a:graphic>
          <a:graphicData uri="http://schemas.openxmlformats.org/drawingml/2006/table">
            <a:tbl>
              <a:tblPr>
                <a:noFill/>
                <a:tableStyleId>{016515BD-5EA2-4B1B-9263-B8770AA69856}</a:tableStyleId>
              </a:tblPr>
              <a:tblGrid>
                <a:gridCol w="1513525"/>
                <a:gridCol w="1513525"/>
              </a:tblGrid>
              <a:tr h="557850">
                <a:tc>
                  <a:txBody>
                    <a:bodyPr>
                      <a:spAutoFit/>
                    </a:bodyPr>
                    <a:lstStyle/>
                    <a:p>
                      <a:pPr lvl="0" algn="ctr">
                        <a:spcBef>
                          <a:spcPts val="0"/>
                        </a:spcBef>
                        <a:buNone/>
                      </a:pPr>
                      <a:r>
                        <a:rPr lang="en-US" b="1">
                          <a:solidFill>
                            <a:schemeClr val="lt1"/>
                          </a:solidFill>
                        </a:rPr>
                        <a:t>Variable</a:t>
                      </a:r>
                      <a:endParaRPr lang="en-US" b="1">
                        <a:solidFill>
                          <a:schemeClr val="lt1"/>
                        </a:solidFill>
                      </a:endParaRPr>
                    </a:p>
                  </a:txBody>
                  <a:tcPr marL="91425" marR="91425" marT="91425" marB="91425">
                    <a:lnT w="9525" cap="flat" cmpd="sng">
                      <a:solidFill>
                        <a:srgbClr val="000000"/>
                      </a:solidFill>
                      <a:prstDash val="solid"/>
                      <a:round/>
                      <a:headEnd type="none" w="med" len="med"/>
                      <a:tailEnd type="none" w="med" len="med"/>
                    </a:lnT>
                    <a:solidFill>
                      <a:srgbClr val="000000"/>
                    </a:solidFill>
                  </a:tcPr>
                </a:tc>
                <a:tc>
                  <a:txBody>
                    <a:bodyPr>
                      <a:spAutoFit/>
                    </a:bodyPr>
                    <a:lstStyle/>
                    <a:p>
                      <a:pPr lvl="0" algn="ctr">
                        <a:spcBef>
                          <a:spcPts val="0"/>
                        </a:spcBef>
                        <a:buNone/>
                      </a:pPr>
                      <a:r>
                        <a:rPr lang="en-US" b="1">
                          <a:solidFill>
                            <a:schemeClr val="lt1"/>
                          </a:solidFill>
                        </a:rPr>
                        <a:t>Decription</a:t>
                      </a:r>
                      <a:endParaRPr lang="en-US" b="1">
                        <a:solidFill>
                          <a:schemeClr val="lt1"/>
                        </a:solidFill>
                      </a:endParaRPr>
                    </a:p>
                  </a:txBody>
                  <a:tcPr marL="91425" marR="91425" marT="91425" marB="91425">
                    <a:lnT w="9525" cap="flat" cmpd="sng">
                      <a:solidFill>
                        <a:srgbClr val="000000"/>
                      </a:solidFill>
                      <a:prstDash val="solid"/>
                      <a:round/>
                      <a:headEnd type="none" w="med" len="med"/>
                      <a:tailEnd type="none" w="med" len="med"/>
                    </a:lnT>
                    <a:solidFill>
                      <a:srgbClr val="000000"/>
                    </a:solidFill>
                  </a:tcPr>
                </a:tc>
              </a:tr>
              <a:tr h="857425">
                <a:tc>
                  <a:txBody>
                    <a:bodyPr>
                      <a:spAutoFit/>
                    </a:bodyPr>
                    <a:lstStyle/>
                    <a:p>
                      <a:pPr lvl="0" algn="ctr">
                        <a:spcBef>
                          <a:spcPts val="0"/>
                        </a:spcBef>
                        <a:buNone/>
                      </a:pPr>
                      <a:r>
                        <a:rPr lang="en-US">
                          <a:solidFill>
                            <a:schemeClr val="lt1"/>
                          </a:solidFill>
                        </a:rPr>
                        <a:t>MCDR</a:t>
                      </a:r>
                      <a:endParaRPr lang="en-US">
                        <a:solidFill>
                          <a:schemeClr val="lt1"/>
                        </a:solidFill>
                      </a:endParaRPr>
                    </a:p>
                  </a:txBody>
                  <a:tcPr marL="91425" marR="91425" marT="91425" marB="91425">
                    <a:solidFill>
                      <a:srgbClr val="B7B7B7"/>
                    </a:solidFill>
                  </a:tcPr>
                </a:tc>
                <a:tc>
                  <a:txBody>
                    <a:bodyPr>
                      <a:spAutoFit/>
                    </a:bodyPr>
                    <a:lstStyle/>
                    <a:p>
                      <a:pPr lvl="0" algn="ctr">
                        <a:spcBef>
                          <a:spcPts val="0"/>
                        </a:spcBef>
                        <a:buNone/>
                      </a:pPr>
                      <a:r>
                        <a:rPr lang="en-US">
                          <a:solidFill>
                            <a:schemeClr val="lt1"/>
                          </a:solidFill>
                        </a:rPr>
                        <a:t>Mortgage Constant Default Rate</a:t>
                      </a:r>
                      <a:endParaRPr lang="en-US">
                        <a:solidFill>
                          <a:schemeClr val="lt1"/>
                        </a:solidFill>
                      </a:endParaRPr>
                    </a:p>
                  </a:txBody>
                  <a:tcPr marL="91425" marR="91425" marT="91425" marB="91425">
                    <a:solidFill>
                      <a:srgbClr val="B7B7B7"/>
                    </a:solidFill>
                  </a:tcPr>
                </a:tc>
              </a:tr>
              <a:tr h="1078825">
                <a:tc>
                  <a:txBody>
                    <a:bodyPr>
                      <a:spAutoFit/>
                    </a:bodyPr>
                    <a:lstStyle/>
                    <a:p>
                      <a:pPr lvl="0" algn="ctr">
                        <a:spcBef>
                          <a:spcPts val="0"/>
                        </a:spcBef>
                        <a:buNone/>
                      </a:pPr>
                      <a:r>
                        <a:rPr lang="en-US">
                          <a:solidFill>
                            <a:schemeClr val="lt1"/>
                          </a:solidFill>
                        </a:rPr>
                        <a:t>MVPR</a:t>
                      </a:r>
                      <a:endParaRPr lang="en-US">
                        <a:solidFill>
                          <a:schemeClr val="lt1"/>
                        </a:solidFill>
                      </a:endParaRPr>
                    </a:p>
                  </a:txBody>
                  <a:tcPr marL="91425" marR="91425" marT="91425" marB="91425">
                    <a:solidFill>
                      <a:srgbClr val="B7B7B7"/>
                    </a:solidFill>
                  </a:tcPr>
                </a:tc>
                <a:tc>
                  <a:txBody>
                    <a:bodyPr>
                      <a:spAutoFit/>
                    </a:bodyPr>
                    <a:lstStyle/>
                    <a:p>
                      <a:pPr lvl="0" algn="ctr">
                        <a:spcBef>
                          <a:spcPts val="0"/>
                        </a:spcBef>
                        <a:buNone/>
                      </a:pPr>
                      <a:r>
                        <a:rPr lang="en-US">
                          <a:solidFill>
                            <a:schemeClr val="lt1"/>
                          </a:solidFill>
                        </a:rPr>
                        <a:t>Mortgage Voluntary Prepayment Rate</a:t>
                      </a:r>
                      <a:endParaRPr lang="en-US">
                        <a:solidFill>
                          <a:schemeClr val="lt1"/>
                        </a:solidFill>
                      </a:endParaRPr>
                    </a:p>
                  </a:txBody>
                  <a:tcPr marL="91425" marR="91425" marT="91425" marB="91425">
                    <a:solidFill>
                      <a:srgbClr val="B7B7B7"/>
                    </a:solidFill>
                  </a:tcPr>
                </a:tc>
              </a:tr>
              <a:tr h="636000">
                <a:tc>
                  <a:txBody>
                    <a:bodyPr>
                      <a:spAutoFit/>
                    </a:bodyPr>
                    <a:lstStyle/>
                    <a:p>
                      <a:pPr lvl="0" algn="ctr">
                        <a:spcBef>
                          <a:spcPts val="0"/>
                        </a:spcBef>
                        <a:buNone/>
                      </a:pPr>
                      <a:r>
                        <a:rPr lang="en-US">
                          <a:solidFill>
                            <a:schemeClr val="lt1"/>
                          </a:solidFill>
                        </a:rPr>
                        <a:t>unemployment</a:t>
                      </a:r>
                      <a:endParaRPr lang="en-US">
                        <a:solidFill>
                          <a:schemeClr val="lt1"/>
                        </a:solidFill>
                      </a:endParaRPr>
                    </a:p>
                  </a:txBody>
                  <a:tcPr marL="91425" marR="91425" marT="91425" marB="91425">
                    <a:solidFill>
                      <a:srgbClr val="B7B7B7"/>
                    </a:solidFill>
                  </a:tcPr>
                </a:tc>
                <a:tc>
                  <a:txBody>
                    <a:bodyPr>
                      <a:spAutoFit/>
                    </a:bodyPr>
                    <a:lstStyle/>
                    <a:p>
                      <a:pPr lvl="0" algn="ctr">
                        <a:spcBef>
                          <a:spcPts val="0"/>
                        </a:spcBef>
                        <a:buNone/>
                      </a:pPr>
                      <a:r>
                        <a:rPr lang="en-US">
                          <a:solidFill>
                            <a:schemeClr val="lt1"/>
                          </a:solidFill>
                        </a:rPr>
                        <a:t>Unemployment Rate</a:t>
                      </a:r>
                      <a:endParaRPr lang="en-US">
                        <a:solidFill>
                          <a:schemeClr val="lt1"/>
                        </a:solidFill>
                      </a:endParaRPr>
                    </a:p>
                  </a:txBody>
                  <a:tcPr marL="91425" marR="91425" marT="91425" marB="91425">
                    <a:solidFill>
                      <a:srgbClr val="B7B7B7"/>
                    </a:solidFill>
                  </a:tcPr>
                </a:tc>
              </a:tr>
              <a:tr h="636000">
                <a:tc>
                  <a:txBody>
                    <a:bodyPr>
                      <a:spAutoFit/>
                    </a:bodyPr>
                    <a:lstStyle/>
                    <a:p>
                      <a:pPr lvl="0" algn="ctr">
                        <a:spcBef>
                          <a:spcPts val="0"/>
                        </a:spcBef>
                        <a:buNone/>
                      </a:pPr>
                      <a:r>
                        <a:rPr lang="en-US">
                          <a:solidFill>
                            <a:schemeClr val="lt1"/>
                          </a:solidFill>
                        </a:rPr>
                        <a:t>HPI</a:t>
                      </a:r>
                      <a:endParaRPr lang="en-US">
                        <a:solidFill>
                          <a:schemeClr val="lt1"/>
                        </a:solidFill>
                      </a:endParaRPr>
                    </a:p>
                  </a:txBody>
                  <a:tcPr marL="91425" marR="91425" marT="91425" marB="91425">
                    <a:solidFill>
                      <a:srgbClr val="B7B7B7"/>
                    </a:solidFill>
                  </a:tcPr>
                </a:tc>
                <a:tc>
                  <a:txBody>
                    <a:bodyPr>
                      <a:spAutoFit/>
                    </a:bodyPr>
                    <a:lstStyle/>
                    <a:p>
                      <a:pPr lvl="0" algn="ctr">
                        <a:spcBef>
                          <a:spcPts val="0"/>
                        </a:spcBef>
                        <a:buNone/>
                      </a:pPr>
                      <a:r>
                        <a:rPr lang="en-US">
                          <a:solidFill>
                            <a:schemeClr val="lt1"/>
                          </a:solidFill>
                        </a:rPr>
                        <a:t>Housing Price Index </a:t>
                      </a:r>
                      <a:endParaRPr lang="en-US">
                        <a:solidFill>
                          <a:schemeClr val="lt1"/>
                        </a:solidFill>
                      </a:endParaRPr>
                    </a:p>
                  </a:txBody>
                  <a:tcPr marL="91425" marR="91425" marT="91425" marB="91425">
                    <a:solidFill>
                      <a:srgbClr val="B7B7B7"/>
                    </a:solidFill>
                  </a:tcPr>
                </a:tc>
              </a:tr>
              <a:tr h="857425">
                <a:tc>
                  <a:txBody>
                    <a:bodyPr>
                      <a:spAutoFit/>
                    </a:bodyPr>
                    <a:lstStyle/>
                    <a:p>
                      <a:pPr lvl="0" algn="ctr">
                        <a:spcBef>
                          <a:spcPts val="0"/>
                        </a:spcBef>
                        <a:buNone/>
                      </a:pPr>
                      <a:r>
                        <a:rPr lang="en-US">
                          <a:solidFill>
                            <a:schemeClr val="lt1"/>
                          </a:solidFill>
                        </a:rPr>
                        <a:t>WALA</a:t>
                      </a:r>
                      <a:endParaRPr lang="en-US">
                        <a:solidFill>
                          <a:schemeClr val="lt1"/>
                        </a:solidFill>
                      </a:endParaRPr>
                    </a:p>
                  </a:txBody>
                  <a:tcPr marL="91425" marR="91425" marT="91425" marB="91425">
                    <a:solidFill>
                      <a:srgbClr val="B7B7B7"/>
                    </a:solidFill>
                  </a:tcPr>
                </a:tc>
                <a:tc>
                  <a:txBody>
                    <a:bodyPr>
                      <a:spAutoFit/>
                    </a:bodyPr>
                    <a:lstStyle/>
                    <a:p>
                      <a:pPr lvl="0" algn="ctr">
                        <a:spcBef>
                          <a:spcPts val="0"/>
                        </a:spcBef>
                        <a:buNone/>
                      </a:pPr>
                      <a:r>
                        <a:rPr lang="en-US">
                          <a:solidFill>
                            <a:schemeClr val="lt1"/>
                          </a:solidFill>
                        </a:rPr>
                        <a:t>Weighted Average Loan Age</a:t>
                      </a:r>
                      <a:endParaRPr lang="en-US">
                        <a:solidFill>
                          <a:schemeClr val="lt1"/>
                        </a:solidFill>
                      </a:endParaRPr>
                    </a:p>
                  </a:txBody>
                  <a:tcPr marL="91425" marR="91425" marT="91425" marB="91425">
                    <a:solidFill>
                      <a:srgbClr val="B7B7B7"/>
                    </a:solidFill>
                  </a:tcPr>
                </a:tc>
              </a:tr>
              <a:tr h="557850">
                <a:tc>
                  <a:txBody>
                    <a:bodyPr>
                      <a:spAutoFit/>
                    </a:bodyPr>
                    <a:lstStyle/>
                    <a:p>
                      <a:pPr lvl="0" algn="ctr">
                        <a:spcBef>
                          <a:spcPts val="0"/>
                        </a:spcBef>
                        <a:buNone/>
                      </a:pPr>
                      <a:r>
                        <a:rPr lang="en-US">
                          <a:solidFill>
                            <a:schemeClr val="lt1"/>
                          </a:solidFill>
                        </a:rPr>
                        <a:t>WALA2</a:t>
                      </a:r>
                      <a:endParaRPr lang="en-US">
                        <a:solidFill>
                          <a:schemeClr val="lt1"/>
                        </a:solidFill>
                      </a:endParaRPr>
                    </a:p>
                  </a:txBody>
                  <a:tcPr marL="91425" marR="91425" marT="91425" marB="91425">
                    <a:solidFill>
                      <a:srgbClr val="B7B7B7"/>
                    </a:solidFill>
                  </a:tcPr>
                </a:tc>
                <a:tc>
                  <a:txBody>
                    <a:bodyPr>
                      <a:spAutoFit/>
                    </a:bodyPr>
                    <a:lstStyle/>
                    <a:p>
                      <a:pPr lvl="0" algn="ctr">
                        <a:spcBef>
                          <a:spcPts val="0"/>
                        </a:spcBef>
                        <a:buNone/>
                      </a:pPr>
                      <a:r>
                        <a:rPr lang="en-US">
                          <a:solidFill>
                            <a:schemeClr val="lt1"/>
                          </a:solidFill>
                        </a:rPr>
                        <a:t>WALA</a:t>
                      </a:r>
                      <a:r>
                        <a:rPr lang="en-US" baseline="30000">
                          <a:solidFill>
                            <a:schemeClr val="lt1"/>
                          </a:solidFill>
                        </a:rPr>
                        <a:t>2</a:t>
                      </a:r>
                      <a:endParaRPr lang="en-US" baseline="30000">
                        <a:solidFill>
                          <a:schemeClr val="lt1"/>
                        </a:solidFill>
                      </a:endParaRPr>
                    </a:p>
                  </a:txBody>
                  <a:tcPr marL="91425" marR="91425" marT="91425" marB="91425">
                    <a:solidFill>
                      <a:srgbClr val="B7B7B7"/>
                    </a:solidFill>
                  </a:tcPr>
                </a:tc>
              </a:tr>
              <a:tr h="557850">
                <a:tc>
                  <a:txBody>
                    <a:bodyPr>
                      <a:spAutoFit/>
                    </a:bodyPr>
                    <a:lstStyle/>
                    <a:p>
                      <a:pPr lvl="0" algn="ctr">
                        <a:spcBef>
                          <a:spcPts val="0"/>
                        </a:spcBef>
                        <a:buNone/>
                      </a:pPr>
                      <a:r>
                        <a:rPr lang="en-US">
                          <a:solidFill>
                            <a:schemeClr val="lt1"/>
                          </a:solidFill>
                        </a:rPr>
                        <a:t>diff</a:t>
                      </a:r>
                      <a:endParaRPr lang="en-US">
                        <a:solidFill>
                          <a:schemeClr val="lt1"/>
                        </a:solidFill>
                      </a:endParaRPr>
                    </a:p>
                  </a:txBody>
                  <a:tcPr marL="91425" marR="91425" marT="91425" marB="91425">
                    <a:solidFill>
                      <a:srgbClr val="B7B7B7"/>
                    </a:solidFill>
                  </a:tcPr>
                </a:tc>
                <a:tc>
                  <a:txBody>
                    <a:bodyPr>
                      <a:spAutoFit/>
                    </a:bodyPr>
                    <a:lstStyle/>
                    <a:p>
                      <a:pPr lvl="0" algn="ctr">
                        <a:spcBef>
                          <a:spcPts val="0"/>
                        </a:spcBef>
                        <a:buNone/>
                      </a:pPr>
                      <a:r>
                        <a:rPr lang="en-US">
                          <a:solidFill>
                            <a:schemeClr val="lt1"/>
                          </a:solidFill>
                        </a:rPr>
                        <a:t>Refinance rate</a:t>
                      </a:r>
                      <a:endParaRPr lang="en-US">
                        <a:solidFill>
                          <a:schemeClr val="lt1"/>
                        </a:solidFill>
                      </a:endParaRPr>
                    </a:p>
                  </a:txBody>
                  <a:tcPr marL="91425" marR="91425" marT="91425" marB="91425">
                    <a:solidFill>
                      <a:srgbClr val="B7B7B7"/>
                    </a:solidFill>
                  </a:tcPr>
                </a:tc>
              </a:tr>
              <a:tr h="557850">
                <a:tc>
                  <a:txBody>
                    <a:bodyPr>
                      <a:spAutoFit/>
                    </a:bodyPr>
                    <a:lstStyle/>
                    <a:p>
                      <a:pPr lvl="0" algn="ctr" rtl="0">
                        <a:spcBef>
                          <a:spcPts val="0"/>
                        </a:spcBef>
                        <a:buNone/>
                      </a:pPr>
                      <a:r>
                        <a:rPr lang="en-US">
                          <a:solidFill>
                            <a:schemeClr val="lt1"/>
                          </a:solidFill>
                        </a:rPr>
                        <a:t>diff2</a:t>
                      </a:r>
                      <a:endParaRPr lang="en-US">
                        <a:solidFill>
                          <a:schemeClr val="lt1"/>
                        </a:solidFill>
                      </a:endParaRPr>
                    </a:p>
                  </a:txBody>
                  <a:tcPr marL="91425" marR="91425" marT="91425" marB="91425">
                    <a:solidFill>
                      <a:srgbClr val="B7B7B7"/>
                    </a:solidFill>
                  </a:tcPr>
                </a:tc>
                <a:tc>
                  <a:txBody>
                    <a:bodyPr>
                      <a:spAutoFit/>
                    </a:bodyPr>
                    <a:lstStyle/>
                    <a:p>
                      <a:pPr lvl="0" algn="ctr" rtl="0">
                        <a:spcBef>
                          <a:spcPts val="0"/>
                        </a:spcBef>
                        <a:buNone/>
                      </a:pPr>
                      <a:r>
                        <a:rPr lang="en-US">
                          <a:solidFill>
                            <a:schemeClr val="lt1"/>
                          </a:solidFill>
                        </a:rPr>
                        <a:t>diff</a:t>
                      </a:r>
                      <a:r>
                        <a:rPr lang="en-US" baseline="30000">
                          <a:solidFill>
                            <a:schemeClr val="lt1"/>
                          </a:solidFill>
                        </a:rPr>
                        <a:t>2</a:t>
                      </a:r>
                      <a:endParaRPr lang="en-US" baseline="30000">
                        <a:solidFill>
                          <a:schemeClr val="lt1"/>
                        </a:solidFill>
                      </a:endParaRPr>
                    </a:p>
                  </a:txBody>
                  <a:tcPr marL="91425" marR="91425" marT="91425" marB="91425">
                    <a:solidFill>
                      <a:srgbClr val="B7B7B7"/>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Shape 304"/>
          <p:cNvSpPr txBox="1"/>
          <p:nvPr>
            <p:ph type="title"/>
          </p:nvPr>
        </p:nvSpPr>
        <p:spPr>
          <a:xfrm>
            <a:off x="684212" y="4487332"/>
            <a:ext cx="8534400" cy="1507200"/>
          </a:xfrm>
          <a:prstGeom prst="rect">
            <a:avLst/>
          </a:prstGeom>
        </p:spPr>
        <p:txBody>
          <a:bodyPr lIns="91425" tIns="91425" rIns="91425" bIns="91425" anchor="ctr" anchorCtr="0">
            <a:noAutofit/>
          </a:bodyPr>
          <a:lstStyle/>
          <a:p>
            <a:pPr lvl="0">
              <a:spcBef>
                <a:spcPts val="0"/>
              </a:spcBef>
              <a:buNone/>
            </a:pPr>
          </a:p>
        </p:txBody>
      </p:sp>
      <p:sp>
        <p:nvSpPr>
          <p:cNvPr id="305" name="Shape 305"/>
          <p:cNvSpPr txBox="1"/>
          <p:nvPr>
            <p:ph type="body" idx="1"/>
          </p:nvPr>
        </p:nvSpPr>
        <p:spPr>
          <a:xfrm>
            <a:off x="684200" y="195950"/>
            <a:ext cx="8534400" cy="825900"/>
          </a:xfrm>
          <a:prstGeom prst="rect">
            <a:avLst/>
          </a:prstGeom>
        </p:spPr>
        <p:txBody>
          <a:bodyPr lIns="91425" tIns="91425" rIns="91425" bIns="91425" anchor="ctr" anchorCtr="0">
            <a:noAutofit/>
          </a:bodyPr>
          <a:lstStyle/>
          <a:p>
            <a:pPr lvl="0">
              <a:spcBef>
                <a:spcPts val="0"/>
              </a:spcBef>
              <a:buNone/>
            </a:pPr>
            <a:r>
              <a:rPr lang="en-US"/>
              <a:t>Explanatory Regressions Using Python</a:t>
            </a:r>
            <a:endParaRPr lang="en-US"/>
          </a:p>
        </p:txBody>
      </p:sp>
      <p:pic>
        <p:nvPicPr>
          <p:cNvPr id="306" name="Shape 306"/>
          <p:cNvPicPr preferRelativeResize="0"/>
          <p:nvPr/>
        </p:nvPicPr>
        <p:blipFill>
          <a:blip r:embed="rId1"/>
          <a:stretch>
            <a:fillRect/>
          </a:stretch>
        </p:blipFill>
        <p:spPr>
          <a:xfrm>
            <a:off x="684200" y="1211562"/>
            <a:ext cx="5474025" cy="4960774"/>
          </a:xfrm>
          <a:prstGeom prst="rect">
            <a:avLst/>
          </a:prstGeom>
          <a:noFill/>
          <a:ln>
            <a:noFill/>
          </a:ln>
        </p:spPr>
      </p:pic>
      <p:pic>
        <p:nvPicPr>
          <p:cNvPr id="307" name="Shape 307"/>
          <p:cNvPicPr preferRelativeResize="0"/>
          <p:nvPr/>
        </p:nvPicPr>
        <p:blipFill>
          <a:blip r:embed="rId2"/>
          <a:stretch>
            <a:fillRect/>
          </a:stretch>
        </p:blipFill>
        <p:spPr>
          <a:xfrm>
            <a:off x="6393150" y="1275775"/>
            <a:ext cx="5541475" cy="4960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Shape 312"/>
          <p:cNvSpPr txBox="1"/>
          <p:nvPr>
            <p:ph type="title"/>
          </p:nvPr>
        </p:nvSpPr>
        <p:spPr>
          <a:xfrm>
            <a:off x="684212" y="4487332"/>
            <a:ext cx="8534399"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panose="020B0502020202020204"/>
              <a:buNone/>
            </a:pPr>
            <a:r>
              <a:rPr lang="en-US"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DATA ANALYSIS USING ANACONDA WITH PANDAS PACKAGES</a:t>
            </a:r>
            <a:endParaRPr lang="en-US"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13" name="Shape 313"/>
          <p:cNvPicPr preferRelativeResize="0"/>
          <p:nvPr>
            <p:ph type="body" idx="1"/>
          </p:nvPr>
        </p:nvPicPr>
        <p:blipFill rotWithShape="1">
          <a:blip r:embed="rId1"/>
          <a:srcRect/>
          <a:stretch>
            <a:fillRect/>
          </a:stretch>
        </p:blipFill>
        <p:spPr>
          <a:xfrm>
            <a:off x="810500" y="1386950"/>
            <a:ext cx="1268100" cy="1507200"/>
          </a:xfrm>
          <a:prstGeom prst="rect">
            <a:avLst/>
          </a:prstGeom>
          <a:noFill/>
          <a:ln>
            <a:noFill/>
          </a:ln>
        </p:spPr>
      </p:pic>
      <p:pic>
        <p:nvPicPr>
          <p:cNvPr id="314" name="Shape 314"/>
          <p:cNvPicPr preferRelativeResize="0"/>
          <p:nvPr>
            <p:ph type="body" idx="1"/>
          </p:nvPr>
        </p:nvPicPr>
        <p:blipFill rotWithShape="1">
          <a:blip r:embed="rId2"/>
          <a:srcRect/>
          <a:stretch>
            <a:fillRect/>
          </a:stretch>
        </p:blipFill>
        <p:spPr>
          <a:xfrm>
            <a:off x="3335475" y="115550"/>
            <a:ext cx="8710200" cy="448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Shape 150"/>
          <p:cNvSpPr txBox="1"/>
          <p:nvPr/>
        </p:nvSpPr>
        <p:spPr>
          <a:xfrm>
            <a:off x="490650" y="629625"/>
            <a:ext cx="6950100" cy="653700"/>
          </a:xfrm>
          <a:prstGeom prst="rect">
            <a:avLst/>
          </a:prstGeom>
          <a:noFill/>
          <a:ln>
            <a:noFill/>
          </a:ln>
        </p:spPr>
        <p:txBody>
          <a:bodyPr lIns="91425" tIns="91425" rIns="91425" bIns="91425" anchor="t" anchorCtr="0">
            <a:noAutofit/>
          </a:bodyPr>
          <a:lstStyle/>
          <a:p>
            <a:pPr lvl="0">
              <a:spcBef>
                <a:spcPts val="0"/>
              </a:spcBef>
              <a:buNone/>
            </a:pPr>
            <a:r>
              <a:rPr lang="en-US" sz="3000">
                <a:solidFill>
                  <a:schemeClr val="lt1"/>
                </a:solidFill>
              </a:rPr>
              <a:t>Creation of a Mortgage Backed Security </a:t>
            </a:r>
            <a:endParaRPr lang="en-US" sz="3000">
              <a:solidFill>
                <a:schemeClr val="lt1"/>
              </a:solidFill>
            </a:endParaRPr>
          </a:p>
        </p:txBody>
      </p:sp>
      <p:sp>
        <p:nvSpPr>
          <p:cNvPr id="151" name="Shape 151"/>
          <p:cNvSpPr txBox="1"/>
          <p:nvPr/>
        </p:nvSpPr>
        <p:spPr>
          <a:xfrm>
            <a:off x="8694225" y="3658525"/>
            <a:ext cx="890400" cy="1572000"/>
          </a:xfrm>
          <a:prstGeom prst="rect">
            <a:avLst/>
          </a:prstGeom>
          <a:noFill/>
          <a:ln>
            <a:noFill/>
          </a:ln>
        </p:spPr>
        <p:txBody>
          <a:bodyPr lIns="91425" tIns="91425" rIns="91425" bIns="91425" anchor="t" anchorCtr="0">
            <a:noAutofit/>
          </a:bodyPr>
          <a:lstStyle/>
          <a:p>
            <a:pPr lvl="0">
              <a:spcBef>
                <a:spcPts val="0"/>
              </a:spcBef>
              <a:buNone/>
            </a:pPr>
          </a:p>
        </p:txBody>
      </p:sp>
      <p:pic>
        <p:nvPicPr>
          <p:cNvPr id="152" name="Shape 152"/>
          <p:cNvPicPr preferRelativeResize="0"/>
          <p:nvPr/>
        </p:nvPicPr>
        <p:blipFill>
          <a:blip r:embed="rId1"/>
          <a:stretch>
            <a:fillRect/>
          </a:stretch>
        </p:blipFill>
        <p:spPr>
          <a:xfrm>
            <a:off x="409300" y="1724149"/>
            <a:ext cx="7031450" cy="4052024"/>
          </a:xfrm>
          <a:prstGeom prst="rect">
            <a:avLst/>
          </a:prstGeom>
          <a:noFill/>
          <a:ln>
            <a:noFill/>
          </a:ln>
        </p:spPr>
      </p:pic>
      <p:sp>
        <p:nvSpPr>
          <p:cNvPr id="153" name="Shape 153"/>
          <p:cNvSpPr txBox="1"/>
          <p:nvPr/>
        </p:nvSpPr>
        <p:spPr>
          <a:xfrm>
            <a:off x="7682000" y="1152762"/>
            <a:ext cx="4100700" cy="5194800"/>
          </a:xfrm>
          <a:prstGeom prst="rect">
            <a:avLst/>
          </a:prstGeom>
          <a:noFill/>
          <a:ln>
            <a:noFill/>
          </a:ln>
        </p:spPr>
        <p:txBody>
          <a:bodyPr lIns="91425" tIns="91425" rIns="91425" bIns="91425" anchor="t" anchorCtr="0">
            <a:noAutofit/>
          </a:bodyPr>
          <a:lstStyle/>
          <a:p>
            <a:pPr marL="457200" lvl="0" indent="-323850" rtl="0">
              <a:spcBef>
                <a:spcPts val="0"/>
              </a:spcBef>
              <a:buClr>
                <a:srgbClr val="FFFFFF"/>
              </a:buClr>
              <a:buSzPct val="100000"/>
              <a:buAutoNum type="arabicParenR"/>
            </a:pPr>
            <a:r>
              <a:rPr lang="en-US" sz="1500">
                <a:solidFill>
                  <a:srgbClr val="FFFFFF"/>
                </a:solidFill>
              </a:rPr>
              <a:t>The homeowner receives a [qualified] mortgage from a commercial bank (Bank of America, Wells Fargo, etc) or lender</a:t>
            </a:r>
            <a:endParaRPr lang="en-US" sz="1500">
              <a:solidFill>
                <a:srgbClr val="FFFFFF"/>
              </a:solidFill>
            </a:endParaRPr>
          </a:p>
          <a:p>
            <a:pPr lvl="0" rtl="0">
              <a:spcBef>
                <a:spcPts val="0"/>
              </a:spcBef>
              <a:buNone/>
            </a:pPr>
            <a:endParaRPr sz="1500">
              <a:solidFill>
                <a:srgbClr val="FFFFFF"/>
              </a:solidFill>
            </a:endParaRPr>
          </a:p>
          <a:p>
            <a:pPr marL="457200" lvl="0" indent="-323850" rtl="0">
              <a:spcBef>
                <a:spcPts val="0"/>
              </a:spcBef>
              <a:buClr>
                <a:srgbClr val="FFFFFF"/>
              </a:buClr>
              <a:buSzPct val="100000"/>
              <a:buAutoNum type="arabicParenR"/>
            </a:pPr>
            <a:r>
              <a:rPr lang="en-US" sz="1500">
                <a:solidFill>
                  <a:srgbClr val="FFFFFF"/>
                </a:solidFill>
              </a:rPr>
              <a:t>The commercial bank/lender gets the loan guaranteed by a Government Sponsored Enterprise (GSE) in exchange for a fixed fee paid by the homeowner (borrower)</a:t>
            </a:r>
            <a:endParaRPr lang="en-US" sz="1500">
              <a:solidFill>
                <a:srgbClr val="FFFFFF"/>
              </a:solidFill>
            </a:endParaRPr>
          </a:p>
          <a:p>
            <a:pPr lvl="0" rtl="0">
              <a:spcBef>
                <a:spcPts val="0"/>
              </a:spcBef>
              <a:buNone/>
            </a:pPr>
            <a:endParaRPr sz="1500">
              <a:solidFill>
                <a:srgbClr val="FFFFFF"/>
              </a:solidFill>
            </a:endParaRPr>
          </a:p>
          <a:p>
            <a:pPr marL="457200" lvl="0" indent="-323850" rtl="0">
              <a:spcBef>
                <a:spcPts val="0"/>
              </a:spcBef>
              <a:buClr>
                <a:srgbClr val="FFFFFF"/>
              </a:buClr>
              <a:buSzPct val="100000"/>
              <a:buAutoNum type="arabicParenR"/>
            </a:pPr>
            <a:r>
              <a:rPr lang="en-US" sz="1500">
                <a:solidFill>
                  <a:srgbClr val="FFFFFF"/>
                </a:solidFill>
              </a:rPr>
              <a:t>The loans are sold to securities dealers and brokers</a:t>
            </a:r>
            <a:endParaRPr lang="en-US" sz="1500">
              <a:solidFill>
                <a:srgbClr val="FFFFFF"/>
              </a:solidFill>
            </a:endParaRPr>
          </a:p>
          <a:p>
            <a:pPr lvl="0" rtl="0">
              <a:spcBef>
                <a:spcPts val="0"/>
              </a:spcBef>
              <a:buNone/>
            </a:pPr>
            <a:endParaRPr sz="1500">
              <a:solidFill>
                <a:srgbClr val="FFFFFF"/>
              </a:solidFill>
            </a:endParaRPr>
          </a:p>
          <a:p>
            <a:pPr marL="457200" lvl="0" indent="-323850" rtl="0">
              <a:spcBef>
                <a:spcPts val="0"/>
              </a:spcBef>
              <a:buClr>
                <a:srgbClr val="FFFFFF"/>
              </a:buClr>
              <a:buSzPct val="100000"/>
              <a:buAutoNum type="arabicParenR"/>
            </a:pPr>
            <a:r>
              <a:rPr lang="en-US" sz="1500">
                <a:solidFill>
                  <a:srgbClr val="FFFFFF"/>
                </a:solidFill>
              </a:rPr>
              <a:t>The securities dealers and brokers will package similar loans together and sell the loans to investors</a:t>
            </a:r>
            <a:endParaRPr lang="en-US" sz="1500">
              <a:solidFill>
                <a:srgbClr val="FFFFFF"/>
              </a:solidFill>
            </a:endParaRPr>
          </a:p>
          <a:p>
            <a:pPr lvl="0" rtl="0">
              <a:spcBef>
                <a:spcPts val="0"/>
              </a:spcBef>
              <a:buNone/>
            </a:pPr>
            <a:endParaRPr sz="1500">
              <a:solidFill>
                <a:srgbClr val="FFFFFF"/>
              </a:solidFill>
            </a:endParaRPr>
          </a:p>
          <a:p>
            <a:pPr marL="457200" lvl="0" indent="-323850">
              <a:spcBef>
                <a:spcPts val="0"/>
              </a:spcBef>
              <a:buClr>
                <a:srgbClr val="FFFFFF"/>
              </a:buClr>
              <a:buSzPct val="100000"/>
              <a:buAutoNum type="arabicParenR"/>
            </a:pPr>
            <a:r>
              <a:rPr lang="en-US" sz="1500">
                <a:solidFill>
                  <a:srgbClr val="FFFFFF"/>
                </a:solidFill>
              </a:rPr>
              <a:t>The investors will receive principal and interest as it is paid, and, in case of default, they are guranteed all of the pricipal and interest as a result of the guarantee from the GSEs</a:t>
            </a:r>
            <a:endParaRPr lang="en-US" sz="15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Shape 319"/>
          <p:cNvSpPr txBox="1"/>
          <p:nvPr>
            <p:ph type="title"/>
          </p:nvPr>
        </p:nvSpPr>
        <p:spPr>
          <a:xfrm>
            <a:off x="684212" y="4487332"/>
            <a:ext cx="8534399"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panose="020B0502020202020204"/>
              <a:buNone/>
            </a:pPr>
            <a:endPara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20" name="Shape 320"/>
          <p:cNvPicPr preferRelativeResize="0"/>
          <p:nvPr>
            <p:ph type="body" idx="1"/>
          </p:nvPr>
        </p:nvPicPr>
        <p:blipFill rotWithShape="1">
          <a:blip r:embed="rId1"/>
          <a:srcRect/>
          <a:stretch>
            <a:fillRect/>
          </a:stretch>
        </p:blipFill>
        <p:spPr>
          <a:xfrm>
            <a:off x="821803" y="892967"/>
            <a:ext cx="10974801" cy="53363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Shape 326"/>
          <p:cNvSpPr txBox="1"/>
          <p:nvPr>
            <p:ph type="title"/>
          </p:nvPr>
        </p:nvSpPr>
        <p:spPr>
          <a:xfrm>
            <a:off x="684212" y="185482"/>
            <a:ext cx="8534400" cy="1507199"/>
          </a:xfrm>
          <a:prstGeom prst="rect">
            <a:avLst/>
          </a:prstGeom>
        </p:spPr>
        <p:txBody>
          <a:bodyPr lIns="91425" tIns="91425" rIns="91425" bIns="91425" anchor="ctr" anchorCtr="0">
            <a:noAutofit/>
          </a:bodyPr>
          <a:lstStyle/>
          <a:p>
            <a:pPr lvl="0">
              <a:spcBef>
                <a:spcPts val="0"/>
              </a:spcBef>
              <a:buNone/>
            </a:pPr>
            <a:r>
              <a:rPr lang="en-US"/>
              <a:t>Predictive Models</a:t>
            </a:r>
            <a:endParaRPr lang="en-US"/>
          </a:p>
        </p:txBody>
      </p:sp>
      <p:pic>
        <p:nvPicPr>
          <p:cNvPr id="327" name="Shape 327"/>
          <p:cNvPicPr preferRelativeResize="0"/>
          <p:nvPr/>
        </p:nvPicPr>
        <p:blipFill>
          <a:blip r:embed="rId1"/>
          <a:stretch>
            <a:fillRect/>
          </a:stretch>
        </p:blipFill>
        <p:spPr>
          <a:xfrm>
            <a:off x="1217600" y="1692675"/>
            <a:ext cx="7966225" cy="763724"/>
          </a:xfrm>
          <a:prstGeom prst="rect">
            <a:avLst/>
          </a:prstGeom>
          <a:noFill/>
          <a:ln>
            <a:noFill/>
          </a:ln>
        </p:spPr>
      </p:pic>
      <p:pic>
        <p:nvPicPr>
          <p:cNvPr id="328" name="Shape 328"/>
          <p:cNvPicPr preferRelativeResize="0"/>
          <p:nvPr/>
        </p:nvPicPr>
        <p:blipFill>
          <a:blip r:embed="rId2"/>
          <a:stretch>
            <a:fillRect/>
          </a:stretch>
        </p:blipFill>
        <p:spPr>
          <a:xfrm>
            <a:off x="1217600" y="2624400"/>
            <a:ext cx="7966224" cy="835774"/>
          </a:xfrm>
          <a:prstGeom prst="rect">
            <a:avLst/>
          </a:prstGeom>
          <a:noFill/>
          <a:ln>
            <a:noFill/>
          </a:ln>
        </p:spPr>
      </p:pic>
      <p:pic>
        <p:nvPicPr>
          <p:cNvPr id="329" name="Shape 329"/>
          <p:cNvPicPr preferRelativeResize="0"/>
          <p:nvPr/>
        </p:nvPicPr>
        <p:blipFill>
          <a:blip r:embed="rId3"/>
          <a:stretch>
            <a:fillRect/>
          </a:stretch>
        </p:blipFill>
        <p:spPr>
          <a:xfrm>
            <a:off x="1217587" y="4220012"/>
            <a:ext cx="7667625" cy="1895475"/>
          </a:xfrm>
          <a:prstGeom prst="rect">
            <a:avLst/>
          </a:prstGeom>
          <a:noFill/>
          <a:ln>
            <a:noFill/>
          </a:ln>
        </p:spPr>
      </p:pic>
      <p:pic>
        <p:nvPicPr>
          <p:cNvPr id="330" name="Shape 330"/>
          <p:cNvPicPr preferRelativeResize="0"/>
          <p:nvPr/>
        </p:nvPicPr>
        <p:blipFill>
          <a:blip r:embed="rId4"/>
          <a:stretch>
            <a:fillRect/>
          </a:stretch>
        </p:blipFill>
        <p:spPr>
          <a:xfrm>
            <a:off x="0" y="1278075"/>
            <a:ext cx="1106625" cy="477975"/>
          </a:xfrm>
          <a:prstGeom prst="rect">
            <a:avLst/>
          </a:prstGeom>
          <a:noFill/>
          <a:ln>
            <a:noFill/>
          </a:ln>
        </p:spPr>
      </p:pic>
      <p:pic>
        <p:nvPicPr>
          <p:cNvPr id="331" name="Shape 331"/>
          <p:cNvPicPr preferRelativeResize="0"/>
          <p:nvPr/>
        </p:nvPicPr>
        <p:blipFill>
          <a:blip r:embed="rId5"/>
          <a:stretch>
            <a:fillRect/>
          </a:stretch>
        </p:blipFill>
        <p:spPr>
          <a:xfrm>
            <a:off x="0" y="2456400"/>
            <a:ext cx="1106625" cy="477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Shape 337"/>
          <p:cNvSpPr txBox="1"/>
          <p:nvPr>
            <p:ph type="title"/>
          </p:nvPr>
        </p:nvSpPr>
        <p:spPr>
          <a:xfrm>
            <a:off x="3756300" y="0"/>
            <a:ext cx="3678299" cy="1507199"/>
          </a:xfrm>
          <a:prstGeom prst="rect">
            <a:avLst/>
          </a:prstGeom>
        </p:spPr>
        <p:txBody>
          <a:bodyPr lIns="91425" tIns="91425" rIns="91425" bIns="91425" anchor="ctr" anchorCtr="0">
            <a:noAutofit/>
          </a:bodyPr>
          <a:lstStyle/>
          <a:p>
            <a:pPr lvl="0">
              <a:spcBef>
                <a:spcPts val="0"/>
              </a:spcBef>
              <a:buNone/>
            </a:pPr>
            <a:r>
              <a:rPr lang="en-US"/>
              <a:t>Cross validation</a:t>
            </a:r>
            <a:endParaRPr lang="en-US"/>
          </a:p>
        </p:txBody>
      </p:sp>
      <p:pic>
        <p:nvPicPr>
          <p:cNvPr id="338" name="Shape 338"/>
          <p:cNvPicPr preferRelativeResize="0"/>
          <p:nvPr/>
        </p:nvPicPr>
        <p:blipFill>
          <a:blip r:embed="rId1"/>
          <a:stretch>
            <a:fillRect/>
          </a:stretch>
        </p:blipFill>
        <p:spPr>
          <a:xfrm>
            <a:off x="1982925" y="1698900"/>
            <a:ext cx="7696200" cy="480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Shape 343"/>
          <p:cNvSpPr txBox="1"/>
          <p:nvPr>
            <p:ph type="title"/>
          </p:nvPr>
        </p:nvSpPr>
        <p:spPr>
          <a:xfrm>
            <a:off x="684212" y="4487332"/>
            <a:ext cx="8534399"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panose="020B0502020202020204"/>
              <a:buNone/>
            </a:pPr>
            <a:endPara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44" name="Shape 344"/>
          <p:cNvPicPr preferRelativeResize="0"/>
          <p:nvPr>
            <p:ph type="body" idx="1"/>
          </p:nvPr>
        </p:nvPicPr>
        <p:blipFill rotWithShape="1">
          <a:blip r:embed="rId1"/>
          <a:srcRect/>
          <a:stretch>
            <a:fillRect/>
          </a:stretch>
        </p:blipFill>
        <p:spPr>
          <a:xfrm>
            <a:off x="995461" y="414335"/>
            <a:ext cx="10234514" cy="607218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Shape 350"/>
          <p:cNvSpPr txBox="1"/>
          <p:nvPr>
            <p:ph type="title"/>
          </p:nvPr>
        </p:nvSpPr>
        <p:spPr>
          <a:xfrm>
            <a:off x="684212" y="4487332"/>
            <a:ext cx="8534400" cy="1507200"/>
          </a:xfrm>
          <a:prstGeom prst="rect">
            <a:avLst/>
          </a:prstGeom>
        </p:spPr>
        <p:txBody>
          <a:bodyPr lIns="91425" tIns="91425" rIns="91425" bIns="91425" anchor="ctr" anchorCtr="0">
            <a:noAutofit/>
          </a:bodyPr>
          <a:lstStyle/>
          <a:p>
            <a:pPr lvl="0" rtl="0">
              <a:spcBef>
                <a:spcPts val="0"/>
              </a:spcBef>
              <a:buNone/>
            </a:pPr>
          </a:p>
        </p:txBody>
      </p:sp>
      <p:sp>
        <p:nvSpPr>
          <p:cNvPr id="351" name="Shape 351"/>
          <p:cNvSpPr txBox="1"/>
          <p:nvPr>
            <p:ph type="body" idx="1"/>
          </p:nvPr>
        </p:nvSpPr>
        <p:spPr>
          <a:xfrm>
            <a:off x="684212" y="685800"/>
            <a:ext cx="8534400" cy="3615300"/>
          </a:xfrm>
          <a:prstGeom prst="rect">
            <a:avLst/>
          </a:prstGeom>
        </p:spPr>
        <p:txBody>
          <a:bodyPr lIns="91425" tIns="91425" rIns="91425" bIns="91425" anchor="ctr" anchorCtr="0">
            <a:noAutofit/>
          </a:bodyPr>
          <a:lstStyle/>
          <a:p>
            <a:pPr lvl="0" rtl="0">
              <a:spcBef>
                <a:spcPts val="0"/>
              </a:spcBef>
              <a:buNone/>
            </a:pPr>
          </a:p>
        </p:txBody>
      </p:sp>
      <p:pic>
        <p:nvPicPr>
          <p:cNvPr id="352" name="Shape 352"/>
          <p:cNvPicPr preferRelativeResize="0"/>
          <p:nvPr/>
        </p:nvPicPr>
        <p:blipFill>
          <a:blip r:embed="rId1"/>
          <a:stretch>
            <a:fillRect/>
          </a:stretch>
        </p:blipFill>
        <p:spPr>
          <a:xfrm>
            <a:off x="541525" y="304600"/>
            <a:ext cx="11032274" cy="620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Shape 358"/>
          <p:cNvSpPr txBox="1"/>
          <p:nvPr>
            <p:ph type="title"/>
          </p:nvPr>
        </p:nvSpPr>
        <p:spPr>
          <a:xfrm>
            <a:off x="684212" y="4487332"/>
            <a:ext cx="8534400" cy="1507200"/>
          </a:xfrm>
          <a:prstGeom prst="rect">
            <a:avLst/>
          </a:prstGeom>
        </p:spPr>
        <p:txBody>
          <a:bodyPr lIns="91425" tIns="91425" rIns="91425" bIns="91425" anchor="ctr" anchorCtr="0">
            <a:noAutofit/>
          </a:bodyPr>
          <a:lstStyle/>
          <a:p>
            <a:pPr lvl="0" rtl="0">
              <a:spcBef>
                <a:spcPts val="0"/>
              </a:spcBef>
              <a:buNone/>
            </a:pPr>
          </a:p>
        </p:txBody>
      </p:sp>
      <p:sp>
        <p:nvSpPr>
          <p:cNvPr id="359" name="Shape 359"/>
          <p:cNvSpPr txBox="1"/>
          <p:nvPr>
            <p:ph type="body" idx="1"/>
          </p:nvPr>
        </p:nvSpPr>
        <p:spPr>
          <a:xfrm>
            <a:off x="684212" y="685800"/>
            <a:ext cx="8534400" cy="3615300"/>
          </a:xfrm>
          <a:prstGeom prst="rect">
            <a:avLst/>
          </a:prstGeom>
        </p:spPr>
        <p:txBody>
          <a:bodyPr lIns="91425" tIns="91425" rIns="91425" bIns="91425" anchor="ctr" anchorCtr="0">
            <a:noAutofit/>
          </a:bodyPr>
          <a:lstStyle/>
          <a:p>
            <a:pPr lvl="0" rtl="0">
              <a:spcBef>
                <a:spcPts val="0"/>
              </a:spcBef>
              <a:buNone/>
            </a:pPr>
          </a:p>
        </p:txBody>
      </p:sp>
      <p:pic>
        <p:nvPicPr>
          <p:cNvPr id="360" name="Shape 360"/>
          <p:cNvPicPr preferRelativeResize="0"/>
          <p:nvPr/>
        </p:nvPicPr>
        <p:blipFill>
          <a:blip r:embed="rId1"/>
          <a:stretch>
            <a:fillRect/>
          </a:stretch>
        </p:blipFill>
        <p:spPr>
          <a:xfrm>
            <a:off x="930702" y="457702"/>
            <a:ext cx="9537349" cy="59425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pic>
        <p:nvPicPr>
          <p:cNvPr id="366" name="Shape 366" descr="Screen Shot 2017-08-02 at 2.01.40 PM.png"/>
          <p:cNvPicPr preferRelativeResize="0"/>
          <p:nvPr/>
        </p:nvPicPr>
        <p:blipFill>
          <a:blip r:embed="rId1"/>
          <a:stretch>
            <a:fillRect/>
          </a:stretch>
        </p:blipFill>
        <p:spPr>
          <a:xfrm>
            <a:off x="473650" y="1309125"/>
            <a:ext cx="11244699" cy="3525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pic>
        <p:nvPicPr>
          <p:cNvPr id="372" name="Shape 372"/>
          <p:cNvPicPr preferRelativeResize="0"/>
          <p:nvPr/>
        </p:nvPicPr>
        <p:blipFill>
          <a:blip r:embed="rId1"/>
          <a:stretch>
            <a:fillRect/>
          </a:stretch>
        </p:blipFill>
        <p:spPr>
          <a:xfrm>
            <a:off x="669425" y="388250"/>
            <a:ext cx="10482175" cy="2873849"/>
          </a:xfrm>
          <a:prstGeom prst="rect">
            <a:avLst/>
          </a:prstGeom>
          <a:noFill/>
          <a:ln>
            <a:noFill/>
          </a:ln>
        </p:spPr>
      </p:pic>
      <p:pic>
        <p:nvPicPr>
          <p:cNvPr id="373" name="Shape 373"/>
          <p:cNvPicPr preferRelativeResize="0"/>
          <p:nvPr/>
        </p:nvPicPr>
        <p:blipFill rotWithShape="1">
          <a:blip r:embed="rId2"/>
          <a:srcRect t="-6643" r="-6643"/>
          <a:stretch>
            <a:fillRect/>
          </a:stretch>
        </p:blipFill>
        <p:spPr>
          <a:xfrm>
            <a:off x="350399" y="2919487"/>
            <a:ext cx="11841600" cy="35182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Shape 379"/>
          <p:cNvSpPr txBox="1"/>
          <p:nvPr>
            <p:ph type="title"/>
          </p:nvPr>
        </p:nvSpPr>
        <p:spPr>
          <a:xfrm>
            <a:off x="1401048" y="2269548"/>
            <a:ext cx="9415200" cy="1820100"/>
          </a:xfrm>
          <a:prstGeom prst="rect">
            <a:avLst/>
          </a:prstGeom>
        </p:spPr>
        <p:txBody>
          <a:bodyPr lIns="91425" tIns="91425" rIns="91425" bIns="91425" anchor="ctr" anchorCtr="0">
            <a:noAutofit/>
          </a:bodyPr>
          <a:lstStyle/>
          <a:p>
            <a:pPr lvl="0" algn="ctr" rtl="0">
              <a:spcBef>
                <a:spcPts val="0"/>
              </a:spcBef>
              <a:buNone/>
            </a:pPr>
            <a:r>
              <a:rPr lang="en-US"/>
              <a:t>Extension: Creating and Analyzing a New STACR</a:t>
            </a:r>
            <a:endParaRPr lang="en-US"/>
          </a:p>
          <a:p>
            <a:pPr lvl="0" algn="ctr" rtl="0">
              <a:spcBef>
                <a:spcPts val="0"/>
              </a:spcBef>
              <a:buNone/>
            </a:pPr>
            <a:r>
              <a:rPr lang="en-US" sz="2400"/>
              <a:t>Ian Lipman</a:t>
            </a:r>
            <a:endParaRPr lang="en-US" sz="2400"/>
          </a:p>
          <a:p>
            <a:pPr lvl="0" algn="ctr" rtl="0">
              <a:spcBef>
                <a:spcPts val="0"/>
              </a:spcBef>
              <a:buNone/>
            </a:pPr>
            <a:r>
              <a:rPr lang="en-US" sz="2400"/>
              <a:t>Junyao Zhao</a:t>
            </a:r>
            <a:endParaRPr lang="en-US" sz="2400"/>
          </a:p>
        </p:txBody>
      </p:sp>
      <p:graphicFrame>
        <p:nvGraphicFramePr>
          <p:cNvPr id="380" name="Shape 380"/>
          <p:cNvGraphicFramePr/>
          <p:nvPr/>
        </p:nvGraphicFramePr>
        <p:xfrm>
          <a:off x="152400" y="152400"/>
          <a:ext cx="3000000" cy="3000000"/>
        </p:xfrm>
        <a:graphic>
          <a:graphicData uri="http://schemas.openxmlformats.org/drawingml/2006/table">
            <a:tbl>
              <a:tblPr>
                <a:noFill/>
                <a:tableStyleId>{D2E31EA8-5DCA-4B43-A986-90F258FA2FA5}</a:tableStyleId>
              </a:tblPr>
              <a:tblGrid>
                <a:gridCol w="3571875"/>
                <a:gridCol w="95250"/>
                <a:gridCol w="2743200"/>
                <a:gridCol w="219075"/>
                <a:gridCol w="2800350"/>
              </a:tblGrid>
              <a:tr h="2466975">
                <a:tc>
                  <a:txBody>
                    <a:bodyPr>
                      <a:spAutoFit/>
                    </a:bodyPr>
                    <a:lstStyle/>
                    <a:p>
                      <a:pPr lvl="0" rtl="0">
                        <a:spcBef>
                          <a:spcPts val="0"/>
                        </a:spcBef>
                        <a:buNone/>
                      </a:pPr>
                    </a:p>
                  </a:txBody>
                  <a:tcPr marL="91425" marR="91425" marT="91425" marB="91425"/>
                </a:tc>
                <a:tc>
                  <a:txBody>
                    <a:bodyPr>
                      <a:spAutoFit/>
                    </a:bodyPr>
                    <a:lstStyle/>
                    <a:p>
                      <a:pPr lvl="0" rtl="0">
                        <a:spcBef>
                          <a:spcPts val="0"/>
                        </a:spcBef>
                        <a:buNone/>
                      </a:pPr>
                    </a:p>
                  </a:txBody>
                  <a:tcPr marL="91425" marR="91425" marT="91425" marB="91425"/>
                </a:tc>
                <a:tc>
                  <a:txBody>
                    <a:bodyPr>
                      <a:spAutoFit/>
                    </a:bodyPr>
                    <a:lstStyle/>
                    <a:p>
                      <a:pPr lvl="0" rtl="0">
                        <a:spcBef>
                          <a:spcPts val="0"/>
                        </a:spcBef>
                        <a:buNone/>
                      </a:pPr>
                    </a:p>
                  </a:txBody>
                  <a:tcPr marL="91425" marR="91425" marT="91425" marB="91425"/>
                </a:tc>
                <a:tc>
                  <a:txBody>
                    <a:bodyPr>
                      <a:spAutoFit/>
                    </a:bodyPr>
                    <a:lstStyle/>
                    <a:p>
                      <a:pPr lvl="0" rtl="0">
                        <a:spcBef>
                          <a:spcPts val="0"/>
                        </a:spcBef>
                        <a:buNone/>
                      </a:pPr>
                    </a:p>
                  </a:txBody>
                  <a:tcPr marL="91425" marR="91425" marT="91425" marB="91425"/>
                </a:tc>
                <a:tc>
                  <a:txBody>
                    <a:bodyPr>
                      <a:spAutoFit/>
                    </a:bodyPr>
                    <a:lstStyle/>
                    <a:p>
                      <a:pPr lvl="0" rtl="0">
                        <a:spcBef>
                          <a:spcPts val="0"/>
                        </a:spcBef>
                        <a:buNone/>
                      </a:pPr>
                    </a:p>
                  </a:txBody>
                  <a:tcPr marL="91425" marR="91425" marT="91425" marB="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Shape 386"/>
          <p:cNvSpPr txBox="1"/>
          <p:nvPr>
            <p:ph type="title"/>
          </p:nvPr>
        </p:nvSpPr>
        <p:spPr>
          <a:xfrm>
            <a:off x="636950" y="112927"/>
            <a:ext cx="8534400" cy="1048800"/>
          </a:xfrm>
          <a:prstGeom prst="rect">
            <a:avLst/>
          </a:prstGeom>
        </p:spPr>
        <p:txBody>
          <a:bodyPr lIns="91425" tIns="91425" rIns="91425" bIns="91425" anchor="ctr" anchorCtr="0">
            <a:noAutofit/>
          </a:bodyPr>
          <a:lstStyle/>
          <a:p>
            <a:pPr lvl="0">
              <a:spcBef>
                <a:spcPts val="0"/>
              </a:spcBef>
              <a:buNone/>
            </a:pPr>
            <a:r>
              <a:rPr lang="en-US"/>
              <a:t>“2017 STACR DN3” - September 2017</a:t>
            </a:r>
            <a:endParaRPr lang="en-US"/>
          </a:p>
        </p:txBody>
      </p:sp>
      <p:sp>
        <p:nvSpPr>
          <p:cNvPr id="387" name="Shape 387"/>
          <p:cNvSpPr txBox="1"/>
          <p:nvPr/>
        </p:nvSpPr>
        <p:spPr>
          <a:xfrm>
            <a:off x="636950" y="884275"/>
            <a:ext cx="9595200" cy="5462400"/>
          </a:xfrm>
          <a:prstGeom prst="rect">
            <a:avLst/>
          </a:prstGeom>
          <a:noFill/>
          <a:ln>
            <a:noFill/>
          </a:ln>
        </p:spPr>
        <p:txBody>
          <a:bodyPr lIns="91425" tIns="91425" rIns="91425" bIns="91425" anchor="t" anchorCtr="0">
            <a:noAutofit/>
          </a:bodyPr>
          <a:lstStyle/>
          <a:p>
            <a:pPr lvl="0" rtl="0">
              <a:spcBef>
                <a:spcPts val="0"/>
              </a:spcBef>
              <a:buNone/>
            </a:pPr>
            <a:r>
              <a:rPr lang="en-US" sz="1700"/>
              <a:t>The goal of creating a new CRT was to see how it compared to the guarantee fees Freddie Mac would be receiving from guaranteeing mortgages if it were to start at the present time:</a:t>
            </a:r>
            <a:endParaRPr lang="en-US" sz="1700"/>
          </a:p>
          <a:p>
            <a:pPr lvl="0" rtl="0">
              <a:spcBef>
                <a:spcPts val="0"/>
              </a:spcBef>
              <a:buNone/>
            </a:pPr>
            <a:endParaRPr sz="1700"/>
          </a:p>
          <a:p>
            <a:pPr marL="457200" lvl="0" indent="-336550" rtl="0">
              <a:spcBef>
                <a:spcPts val="0"/>
              </a:spcBef>
              <a:buSzPct val="100000"/>
              <a:buChar char="●"/>
            </a:pPr>
            <a:r>
              <a:rPr lang="en-US" sz="1700"/>
              <a:t>We modeled our CRT as closely as possible to recent STACR issues by Freddie Mac</a:t>
            </a:r>
            <a:endParaRPr lang="en-US" sz="1700"/>
          </a:p>
          <a:p>
            <a:pPr marL="457200" lvl="0" indent="-336550" rtl="0">
              <a:spcBef>
                <a:spcPts val="0"/>
              </a:spcBef>
              <a:buSzPct val="100000"/>
              <a:buChar char="●"/>
            </a:pPr>
            <a:r>
              <a:rPr lang="en-US" sz="1700"/>
              <a:t>Here are the details concerning the tranches:</a:t>
            </a:r>
            <a:endParaRPr lang="en-US" sz="1700"/>
          </a:p>
          <a:p>
            <a:pPr marL="914400" lvl="0" indent="0" rtl="0">
              <a:spcBef>
                <a:spcPts val="0"/>
              </a:spcBef>
              <a:buNone/>
            </a:pPr>
          </a:p>
        </p:txBody>
      </p:sp>
      <p:graphicFrame>
        <p:nvGraphicFramePr>
          <p:cNvPr id="388" name="Shape 388"/>
          <p:cNvGraphicFramePr/>
          <p:nvPr/>
        </p:nvGraphicFramePr>
        <p:xfrm>
          <a:off x="947025" y="2431850"/>
          <a:ext cx="3000000" cy="3000000"/>
        </p:xfrm>
        <a:graphic>
          <a:graphicData uri="http://schemas.openxmlformats.org/drawingml/2006/table">
            <a:tbl>
              <a:tblPr>
                <a:noFill/>
                <a:tableStyleId>{016515BD-5EA2-4B1B-9263-B8770AA69856}</a:tableStyleId>
              </a:tblPr>
              <a:tblGrid>
                <a:gridCol w="1911700"/>
                <a:gridCol w="1911700"/>
                <a:gridCol w="1911700"/>
                <a:gridCol w="1911700"/>
                <a:gridCol w="1911700"/>
              </a:tblGrid>
              <a:tr h="1067925">
                <a:tc>
                  <a:txBody>
                    <a:bodyPr>
                      <a:spAutoFit/>
                    </a:bodyPr>
                    <a:lstStyle/>
                    <a:p>
                      <a:pPr lvl="0" algn="ctr" rtl="0">
                        <a:spcBef>
                          <a:spcPts val="0"/>
                        </a:spcBef>
                        <a:buNone/>
                      </a:pPr>
                      <a:r>
                        <a:rPr lang="en-US" sz="1800" b="1"/>
                        <a:t>Tranche</a:t>
                      </a:r>
                      <a:endParaRPr lang="en-US" sz="1800" b="1"/>
                    </a:p>
                  </a:txBody>
                  <a:tcPr marL="91425" marR="91425" marT="91425" marB="91425"/>
                </a:tc>
                <a:tc>
                  <a:txBody>
                    <a:bodyPr>
                      <a:spAutoFit/>
                    </a:bodyPr>
                    <a:lstStyle/>
                    <a:p>
                      <a:pPr lvl="0" algn="ctr" rtl="0">
                        <a:spcBef>
                          <a:spcPts val="0"/>
                        </a:spcBef>
                        <a:buNone/>
                      </a:pPr>
                      <a:r>
                        <a:rPr lang="en-US" sz="1800" b="1"/>
                        <a:t>Balance</a:t>
                      </a:r>
                      <a:endParaRPr lang="en-US" sz="1800" b="1"/>
                    </a:p>
                  </a:txBody>
                  <a:tcPr marL="91425" marR="91425" marT="91425" marB="91425"/>
                </a:tc>
                <a:tc>
                  <a:txBody>
                    <a:bodyPr>
                      <a:spAutoFit/>
                    </a:bodyPr>
                    <a:lstStyle/>
                    <a:p>
                      <a:pPr lvl="0" algn="ctr" rtl="0">
                        <a:spcBef>
                          <a:spcPts val="0"/>
                        </a:spcBef>
                        <a:buNone/>
                      </a:pPr>
                      <a:r>
                        <a:rPr lang="en-US" sz="1800" b="1"/>
                        <a:t>% of CRT</a:t>
                      </a:r>
                      <a:endParaRPr lang="en-US" sz="1800" b="1"/>
                    </a:p>
                  </a:txBody>
                  <a:tcPr marL="91425" marR="91425" marT="91425" marB="91425"/>
                </a:tc>
                <a:tc>
                  <a:txBody>
                    <a:bodyPr>
                      <a:spAutoFit/>
                    </a:bodyPr>
                    <a:lstStyle/>
                    <a:p>
                      <a:pPr lvl="0" algn="ctr" rtl="0">
                        <a:spcBef>
                          <a:spcPts val="0"/>
                        </a:spcBef>
                        <a:buNone/>
                      </a:pPr>
                      <a:r>
                        <a:rPr lang="en-US" sz="1800" b="1"/>
                        <a:t>% Retained by Freddie Mac</a:t>
                      </a:r>
                      <a:endParaRPr lang="en-US" sz="1800" b="1"/>
                    </a:p>
                  </a:txBody>
                  <a:tcPr marL="91425" marR="91425" marT="91425" marB="91425"/>
                </a:tc>
                <a:tc>
                  <a:txBody>
                    <a:bodyPr>
                      <a:spAutoFit/>
                    </a:bodyPr>
                    <a:lstStyle/>
                    <a:p>
                      <a:pPr lvl="0" algn="ctr" rtl="0">
                        <a:spcBef>
                          <a:spcPts val="0"/>
                        </a:spcBef>
                        <a:buNone/>
                      </a:pPr>
                      <a:r>
                        <a:rPr lang="en-US" sz="1800" b="1"/>
                        <a:t>Coupon (for Investors)</a:t>
                      </a:r>
                      <a:endParaRPr lang="en-US" sz="1800" b="1"/>
                    </a:p>
                  </a:txBody>
                  <a:tcPr marL="91425" marR="91425" marT="91425" marB="91425"/>
                </a:tc>
              </a:tr>
              <a:tr h="623275">
                <a:tc>
                  <a:txBody>
                    <a:bodyPr>
                      <a:spAutoFit/>
                    </a:bodyPr>
                    <a:lstStyle/>
                    <a:p>
                      <a:pPr lvl="0" algn="ctr" rtl="0">
                        <a:spcBef>
                          <a:spcPts val="0"/>
                        </a:spcBef>
                        <a:buNone/>
                      </a:pPr>
                      <a:r>
                        <a:rPr lang="en-US" sz="1800"/>
                        <a:t>AH</a:t>
                      </a:r>
                      <a:endParaRPr lang="en-US" sz="1800"/>
                    </a:p>
                  </a:txBody>
                  <a:tcPr marL="91425" marR="91425" marT="91425" marB="91425"/>
                </a:tc>
                <a:tc>
                  <a:txBody>
                    <a:bodyPr>
                      <a:spAutoFit/>
                    </a:bodyPr>
                    <a:lstStyle/>
                    <a:p>
                      <a:pPr lvl="0" algn="ctr">
                        <a:spcBef>
                          <a:spcPts val="0"/>
                        </a:spcBef>
                        <a:buNone/>
                      </a:pPr>
                      <a:r>
                        <a:rPr lang="en-US" sz="1800"/>
                        <a:t>$14,250,000,000</a:t>
                      </a:r>
                      <a:endParaRPr lang="en-US" sz="1800"/>
                    </a:p>
                  </a:txBody>
                  <a:tcPr marL="91425" marR="91425" marT="91425" marB="91425"/>
                </a:tc>
                <a:tc>
                  <a:txBody>
                    <a:bodyPr>
                      <a:spAutoFit/>
                    </a:bodyPr>
                    <a:lstStyle/>
                    <a:p>
                      <a:pPr lvl="0" algn="ctr">
                        <a:spcBef>
                          <a:spcPts val="0"/>
                        </a:spcBef>
                        <a:buNone/>
                      </a:pPr>
                      <a:r>
                        <a:rPr lang="en-US" sz="1800"/>
                        <a:t>95%</a:t>
                      </a:r>
                      <a:endParaRPr lang="en-US" sz="1800"/>
                    </a:p>
                  </a:txBody>
                  <a:tcPr marL="91425" marR="91425" marT="91425" marB="91425"/>
                </a:tc>
                <a:tc>
                  <a:txBody>
                    <a:bodyPr>
                      <a:spAutoFit/>
                    </a:bodyPr>
                    <a:lstStyle/>
                    <a:p>
                      <a:pPr lvl="0" algn="ctr">
                        <a:spcBef>
                          <a:spcPts val="0"/>
                        </a:spcBef>
                        <a:buNone/>
                      </a:pPr>
                      <a:r>
                        <a:rPr lang="en-US" sz="1800"/>
                        <a:t>100%</a:t>
                      </a:r>
                      <a:endParaRPr lang="en-US" sz="1800"/>
                    </a:p>
                  </a:txBody>
                  <a:tcPr marL="91425" marR="91425" marT="91425" marB="91425"/>
                </a:tc>
                <a:tc>
                  <a:txBody>
                    <a:bodyPr>
                      <a:spAutoFit/>
                    </a:bodyPr>
                    <a:lstStyle/>
                    <a:p>
                      <a:pPr lvl="0" algn="ctr">
                        <a:spcBef>
                          <a:spcPts val="0"/>
                        </a:spcBef>
                        <a:buNone/>
                      </a:pPr>
                      <a:r>
                        <a:rPr lang="en-US" sz="1800"/>
                        <a:t>N/A</a:t>
                      </a:r>
                      <a:endParaRPr lang="en-US" sz="1800"/>
                    </a:p>
                  </a:txBody>
                  <a:tcPr marL="91425" marR="91425" marT="91425" marB="91425"/>
                </a:tc>
              </a:tr>
              <a:tr h="623275">
                <a:tc>
                  <a:txBody>
                    <a:bodyPr>
                      <a:spAutoFit/>
                    </a:bodyPr>
                    <a:lstStyle/>
                    <a:p>
                      <a:pPr lvl="0" algn="ctr" rtl="0">
                        <a:spcBef>
                          <a:spcPts val="0"/>
                        </a:spcBef>
                        <a:buNone/>
                      </a:pPr>
                      <a:r>
                        <a:rPr lang="en-US" sz="1800"/>
                        <a:t>M1/M1H</a:t>
                      </a:r>
                      <a:endParaRPr lang="en-US" sz="1800"/>
                    </a:p>
                  </a:txBody>
                  <a:tcPr marL="91425" marR="91425" marT="91425" marB="91425"/>
                </a:tc>
                <a:tc>
                  <a:txBody>
                    <a:bodyPr>
                      <a:spAutoFit/>
                    </a:bodyPr>
                    <a:lstStyle/>
                    <a:p>
                      <a:pPr lvl="0" algn="ctr">
                        <a:spcBef>
                          <a:spcPts val="0"/>
                        </a:spcBef>
                        <a:buNone/>
                      </a:pPr>
                      <a:r>
                        <a:rPr lang="en-US" sz="1800"/>
                        <a:t>$250,000,000</a:t>
                      </a:r>
                      <a:endParaRPr lang="en-US" sz="1800"/>
                    </a:p>
                  </a:txBody>
                  <a:tcPr marL="91425" marR="91425" marT="91425" marB="91425"/>
                </a:tc>
                <a:tc>
                  <a:txBody>
                    <a:bodyPr>
                      <a:spAutoFit/>
                    </a:bodyPr>
                    <a:lstStyle/>
                    <a:p>
                      <a:pPr lvl="0" algn="ctr">
                        <a:spcBef>
                          <a:spcPts val="0"/>
                        </a:spcBef>
                        <a:buNone/>
                      </a:pPr>
                      <a:r>
                        <a:rPr lang="en-US" sz="1800"/>
                        <a:t>1.5%</a:t>
                      </a:r>
                      <a:endParaRPr lang="en-US" sz="1800"/>
                    </a:p>
                  </a:txBody>
                  <a:tcPr marL="91425" marR="91425" marT="91425" marB="91425"/>
                </a:tc>
                <a:tc>
                  <a:txBody>
                    <a:bodyPr>
                      <a:spAutoFit/>
                    </a:bodyPr>
                    <a:lstStyle/>
                    <a:p>
                      <a:pPr lvl="0" algn="ctr">
                        <a:spcBef>
                          <a:spcPts val="0"/>
                        </a:spcBef>
                        <a:buClr>
                          <a:schemeClr val="dk1"/>
                        </a:buClr>
                        <a:buSzPct val="61000"/>
                        <a:buFont typeface="Arial" panose="020B0604020202020204"/>
                        <a:buNone/>
                      </a:pPr>
                      <a:r>
                        <a:rPr lang="en-US" sz="1800">
                          <a:solidFill>
                            <a:schemeClr val="dk1"/>
                          </a:solidFill>
                        </a:rPr>
                        <a:t>44.2322%</a:t>
                      </a:r>
                      <a:endParaRPr lang="en-US" sz="1800">
                        <a:solidFill>
                          <a:schemeClr val="dk1"/>
                        </a:solidFill>
                      </a:endParaRPr>
                    </a:p>
                  </a:txBody>
                  <a:tcPr marL="91425" marR="91425" marT="91425" marB="91425"/>
                </a:tc>
                <a:tc>
                  <a:txBody>
                    <a:bodyPr>
                      <a:spAutoFit/>
                    </a:bodyPr>
                    <a:lstStyle/>
                    <a:p>
                      <a:pPr lvl="0" algn="ctr">
                        <a:spcBef>
                          <a:spcPts val="0"/>
                        </a:spcBef>
                        <a:buNone/>
                      </a:pPr>
                      <a:r>
                        <a:rPr lang="en-US" sz="1800"/>
                        <a:t>LIBOR + 175</a:t>
                      </a:r>
                      <a:endParaRPr lang="en-US" sz="1800"/>
                    </a:p>
                  </a:txBody>
                  <a:tcPr marL="91425" marR="91425" marT="91425" marB="91425"/>
                </a:tc>
              </a:tr>
              <a:tr h="623275">
                <a:tc>
                  <a:txBody>
                    <a:bodyPr>
                      <a:spAutoFit/>
                    </a:bodyPr>
                    <a:lstStyle/>
                    <a:p>
                      <a:pPr lvl="0" algn="ctr" rtl="0">
                        <a:spcBef>
                          <a:spcPts val="0"/>
                        </a:spcBef>
                        <a:buNone/>
                      </a:pPr>
                      <a:r>
                        <a:rPr lang="en-US" sz="1800"/>
                        <a:t>M2/M2H</a:t>
                      </a:r>
                      <a:endParaRPr lang="en-US" sz="1800"/>
                    </a:p>
                  </a:txBody>
                  <a:tcPr marL="91425" marR="91425" marT="91425" marB="91425"/>
                </a:tc>
                <a:tc>
                  <a:txBody>
                    <a:bodyPr>
                      <a:spAutoFit/>
                    </a:bodyPr>
                    <a:lstStyle/>
                    <a:p>
                      <a:pPr lvl="0" algn="ctr">
                        <a:spcBef>
                          <a:spcPts val="0"/>
                        </a:spcBef>
                        <a:buNone/>
                      </a:pPr>
                      <a:r>
                        <a:rPr lang="en-US" sz="1800"/>
                        <a:t>$250,000,000</a:t>
                      </a:r>
                      <a:endParaRPr lang="en-US" sz="1800"/>
                    </a:p>
                  </a:txBody>
                  <a:tcPr marL="91425" marR="91425" marT="91425" marB="91425"/>
                </a:tc>
                <a:tc>
                  <a:txBody>
                    <a:bodyPr>
                      <a:spAutoFit/>
                    </a:bodyPr>
                    <a:lstStyle/>
                    <a:p>
                      <a:pPr lvl="0" algn="ctr">
                        <a:spcBef>
                          <a:spcPts val="0"/>
                        </a:spcBef>
                        <a:buNone/>
                      </a:pPr>
                      <a:r>
                        <a:rPr lang="en-US" sz="1800"/>
                        <a:t>1.5%</a:t>
                      </a:r>
                      <a:endParaRPr lang="en-US" sz="1800"/>
                    </a:p>
                  </a:txBody>
                  <a:tcPr marL="91425" marR="91425" marT="91425" marB="91425"/>
                </a:tc>
                <a:tc>
                  <a:txBody>
                    <a:bodyPr>
                      <a:spAutoFit/>
                    </a:bodyPr>
                    <a:lstStyle/>
                    <a:p>
                      <a:pPr lvl="0" algn="ctr">
                        <a:spcBef>
                          <a:spcPts val="0"/>
                        </a:spcBef>
                        <a:buClr>
                          <a:schemeClr val="dk1"/>
                        </a:buClr>
                        <a:buSzPct val="61000"/>
                        <a:buFont typeface="Arial" panose="020B0604020202020204"/>
                        <a:buNone/>
                      </a:pPr>
                      <a:r>
                        <a:rPr lang="en-US" sz="1800">
                          <a:solidFill>
                            <a:schemeClr val="dk1"/>
                          </a:solidFill>
                        </a:rPr>
                        <a:t>44.2322%</a:t>
                      </a:r>
                      <a:endParaRPr lang="en-US" sz="1800">
                        <a:solidFill>
                          <a:schemeClr val="dk1"/>
                        </a:solidFill>
                      </a:endParaRPr>
                    </a:p>
                  </a:txBody>
                  <a:tcPr marL="91425" marR="91425" marT="91425" marB="91425"/>
                </a:tc>
                <a:tc>
                  <a:txBody>
                    <a:bodyPr>
                      <a:spAutoFit/>
                    </a:bodyPr>
                    <a:lstStyle/>
                    <a:p>
                      <a:pPr lvl="0" algn="ctr">
                        <a:spcBef>
                          <a:spcPts val="0"/>
                        </a:spcBef>
                        <a:buNone/>
                      </a:pPr>
                      <a:r>
                        <a:rPr lang="en-US" sz="1800"/>
                        <a:t>LIBOR + 275</a:t>
                      </a:r>
                      <a:endParaRPr lang="en-US" sz="1800"/>
                    </a:p>
                  </a:txBody>
                  <a:tcPr marL="91425" marR="91425" marT="91425" marB="91425"/>
                </a:tc>
              </a:tr>
              <a:tr h="623275">
                <a:tc>
                  <a:txBody>
                    <a:bodyPr>
                      <a:spAutoFit/>
                    </a:bodyPr>
                    <a:lstStyle/>
                    <a:p>
                      <a:pPr lvl="0" algn="ctr" rtl="0">
                        <a:spcBef>
                          <a:spcPts val="0"/>
                        </a:spcBef>
                        <a:buNone/>
                      </a:pPr>
                      <a:r>
                        <a:rPr lang="en-US" sz="1800"/>
                        <a:t>M3/M3H</a:t>
                      </a:r>
                      <a:endParaRPr lang="en-US" sz="1800"/>
                    </a:p>
                  </a:txBody>
                  <a:tcPr marL="91425" marR="91425" marT="91425" marB="91425"/>
                </a:tc>
                <a:tc>
                  <a:txBody>
                    <a:bodyPr>
                      <a:spAutoFit/>
                    </a:bodyPr>
                    <a:lstStyle/>
                    <a:p>
                      <a:pPr lvl="0" algn="ctr">
                        <a:spcBef>
                          <a:spcPts val="0"/>
                        </a:spcBef>
                        <a:buNone/>
                      </a:pPr>
                      <a:r>
                        <a:rPr lang="en-US" sz="1800"/>
                        <a:t>$250,000,000</a:t>
                      </a:r>
                      <a:endParaRPr lang="en-US" sz="1800"/>
                    </a:p>
                  </a:txBody>
                  <a:tcPr marL="91425" marR="91425" marT="91425" marB="91425"/>
                </a:tc>
                <a:tc>
                  <a:txBody>
                    <a:bodyPr>
                      <a:spAutoFit/>
                    </a:bodyPr>
                    <a:lstStyle/>
                    <a:p>
                      <a:pPr lvl="0" algn="ctr">
                        <a:spcBef>
                          <a:spcPts val="0"/>
                        </a:spcBef>
                        <a:buNone/>
                      </a:pPr>
                      <a:r>
                        <a:rPr lang="en-US" sz="1800"/>
                        <a:t>1.5%</a:t>
                      </a:r>
                      <a:endParaRPr lang="en-US" sz="1800"/>
                    </a:p>
                  </a:txBody>
                  <a:tcPr marL="91425" marR="91425" marT="91425" marB="91425"/>
                </a:tc>
                <a:tc>
                  <a:txBody>
                    <a:bodyPr>
                      <a:spAutoFit/>
                    </a:bodyPr>
                    <a:lstStyle/>
                    <a:p>
                      <a:pPr lvl="0" algn="ctr">
                        <a:spcBef>
                          <a:spcPts val="0"/>
                        </a:spcBef>
                        <a:buNone/>
                      </a:pPr>
                      <a:r>
                        <a:rPr lang="en-US" sz="1800"/>
                        <a:t>44.2322%</a:t>
                      </a:r>
                      <a:endParaRPr lang="en-US" sz="1800"/>
                    </a:p>
                  </a:txBody>
                  <a:tcPr marL="91425" marR="91425" marT="91425" marB="91425"/>
                </a:tc>
                <a:tc>
                  <a:txBody>
                    <a:bodyPr>
                      <a:spAutoFit/>
                    </a:bodyPr>
                    <a:lstStyle/>
                    <a:p>
                      <a:pPr lvl="0" algn="ctr">
                        <a:spcBef>
                          <a:spcPts val="0"/>
                        </a:spcBef>
                        <a:buNone/>
                      </a:pPr>
                      <a:r>
                        <a:rPr lang="en-US" sz="1800"/>
                        <a:t>LIBOR + 635</a:t>
                      </a:r>
                      <a:endParaRPr lang="en-US" sz="1800"/>
                    </a:p>
                  </a:txBody>
                  <a:tcPr marL="91425" marR="91425" marT="91425" marB="91425"/>
                </a:tc>
              </a:tr>
              <a:tr h="623275">
                <a:tc>
                  <a:txBody>
                    <a:bodyPr>
                      <a:spAutoFit/>
                    </a:bodyPr>
                    <a:lstStyle/>
                    <a:p>
                      <a:pPr lvl="0" algn="ctr" rtl="0">
                        <a:spcBef>
                          <a:spcPts val="0"/>
                        </a:spcBef>
                        <a:buNone/>
                      </a:pPr>
                      <a:r>
                        <a:rPr lang="en-US" sz="1800"/>
                        <a:t>B/BH</a:t>
                      </a:r>
                      <a:endParaRPr lang="en-US" sz="1800"/>
                    </a:p>
                  </a:txBody>
                  <a:tcPr marL="91425" marR="91425" marT="91425" marB="91425"/>
                </a:tc>
                <a:tc>
                  <a:txBody>
                    <a:bodyPr>
                      <a:spAutoFit/>
                    </a:bodyPr>
                    <a:lstStyle/>
                    <a:p>
                      <a:pPr lvl="0" algn="ctr" rtl="0">
                        <a:spcBef>
                          <a:spcPts val="0"/>
                        </a:spcBef>
                        <a:buNone/>
                      </a:pPr>
                      <a:r>
                        <a:rPr lang="en-US" sz="1800"/>
                        <a:t>$75,000,000</a:t>
                      </a:r>
                      <a:endParaRPr lang="en-US" sz="1800"/>
                    </a:p>
                  </a:txBody>
                  <a:tcPr marL="91425" marR="91425" marT="91425" marB="91425"/>
                </a:tc>
                <a:tc>
                  <a:txBody>
                    <a:bodyPr>
                      <a:spAutoFit/>
                    </a:bodyPr>
                    <a:lstStyle/>
                    <a:p>
                      <a:pPr lvl="0" algn="ctr">
                        <a:spcBef>
                          <a:spcPts val="0"/>
                        </a:spcBef>
                        <a:buNone/>
                      </a:pPr>
                      <a:r>
                        <a:rPr lang="en-US" sz="1800"/>
                        <a:t>1.5%</a:t>
                      </a:r>
                      <a:endParaRPr lang="en-US" sz="1800"/>
                    </a:p>
                  </a:txBody>
                  <a:tcPr marL="91425" marR="91425" marT="91425" marB="91425"/>
                </a:tc>
                <a:tc>
                  <a:txBody>
                    <a:bodyPr>
                      <a:spAutoFit/>
                    </a:bodyPr>
                    <a:lstStyle/>
                    <a:p>
                      <a:pPr lvl="0" algn="ctr">
                        <a:spcBef>
                          <a:spcPts val="0"/>
                        </a:spcBef>
                        <a:buNone/>
                      </a:pPr>
                      <a:r>
                        <a:rPr lang="en-US" sz="1800"/>
                        <a:t>86.1581%</a:t>
                      </a:r>
                      <a:endParaRPr lang="en-US" sz="1800"/>
                    </a:p>
                  </a:txBody>
                  <a:tcPr marL="91425" marR="91425" marT="91425" marB="91425"/>
                </a:tc>
                <a:tc>
                  <a:txBody>
                    <a:bodyPr>
                      <a:spAutoFit/>
                    </a:bodyPr>
                    <a:lstStyle/>
                    <a:p>
                      <a:pPr lvl="0" algn="ctr">
                        <a:spcBef>
                          <a:spcPts val="0"/>
                        </a:spcBef>
                        <a:buNone/>
                      </a:pPr>
                      <a:r>
                        <a:rPr lang="en-US" sz="1800"/>
                        <a:t>LIBOR + 1275</a:t>
                      </a:r>
                      <a:endParaRPr lang="en-US" sz="1800"/>
                    </a:p>
                  </a:txBody>
                  <a:tcPr marL="91425" marR="91425" marT="91425" marB="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1"/>
          <a:stretch>
            <a:fillRect/>
          </a:stretch>
        </p:blipFill>
        <p:spPr>
          <a:xfrm>
            <a:off x="535250" y="473200"/>
            <a:ext cx="5367950" cy="6033550"/>
          </a:xfrm>
          <a:prstGeom prst="rect">
            <a:avLst/>
          </a:prstGeom>
          <a:noFill/>
          <a:ln>
            <a:noFill/>
          </a:ln>
        </p:spPr>
      </p:pic>
      <p:pic>
        <p:nvPicPr>
          <p:cNvPr id="160" name="Shape 160"/>
          <p:cNvPicPr preferRelativeResize="0"/>
          <p:nvPr/>
        </p:nvPicPr>
        <p:blipFill>
          <a:blip r:embed="rId2"/>
          <a:stretch>
            <a:fillRect/>
          </a:stretch>
        </p:blipFill>
        <p:spPr>
          <a:xfrm>
            <a:off x="6165799" y="1482574"/>
            <a:ext cx="5742874" cy="3901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sp>
        <p:nvSpPr>
          <p:cNvPr id="394" name="Shape 394"/>
          <p:cNvSpPr txBox="1"/>
          <p:nvPr>
            <p:ph type="title"/>
          </p:nvPr>
        </p:nvSpPr>
        <p:spPr>
          <a:xfrm>
            <a:off x="286100" y="2"/>
            <a:ext cx="8534400" cy="915600"/>
          </a:xfrm>
          <a:prstGeom prst="rect">
            <a:avLst/>
          </a:prstGeom>
        </p:spPr>
        <p:txBody>
          <a:bodyPr lIns="91425" tIns="91425" rIns="91425" bIns="91425" anchor="ctr" anchorCtr="0">
            <a:noAutofit/>
          </a:bodyPr>
          <a:lstStyle/>
          <a:p>
            <a:pPr lvl="0">
              <a:spcBef>
                <a:spcPts val="0"/>
              </a:spcBef>
              <a:buNone/>
            </a:pPr>
            <a:r>
              <a:rPr lang="en-US"/>
              <a:t>Examples of Cash Flows</a:t>
            </a:r>
            <a:endParaRPr lang="en-US"/>
          </a:p>
        </p:txBody>
      </p:sp>
      <p:pic>
        <p:nvPicPr>
          <p:cNvPr id="395" name="Shape 395"/>
          <p:cNvPicPr preferRelativeResize="0"/>
          <p:nvPr/>
        </p:nvPicPr>
        <p:blipFill>
          <a:blip r:embed="rId1"/>
          <a:stretch>
            <a:fillRect/>
          </a:stretch>
        </p:blipFill>
        <p:spPr>
          <a:xfrm>
            <a:off x="4235950" y="904949"/>
            <a:ext cx="3282000" cy="5716573"/>
          </a:xfrm>
          <a:prstGeom prst="rect">
            <a:avLst/>
          </a:prstGeom>
          <a:noFill/>
          <a:ln>
            <a:noFill/>
          </a:ln>
        </p:spPr>
      </p:pic>
      <p:pic>
        <p:nvPicPr>
          <p:cNvPr id="396" name="Shape 396"/>
          <p:cNvPicPr preferRelativeResize="0"/>
          <p:nvPr/>
        </p:nvPicPr>
        <p:blipFill>
          <a:blip r:embed="rId2"/>
          <a:stretch>
            <a:fillRect/>
          </a:stretch>
        </p:blipFill>
        <p:spPr>
          <a:xfrm>
            <a:off x="7826475" y="904952"/>
            <a:ext cx="4201098" cy="5127542"/>
          </a:xfrm>
          <a:prstGeom prst="rect">
            <a:avLst/>
          </a:prstGeom>
          <a:noFill/>
          <a:ln>
            <a:noFill/>
          </a:ln>
        </p:spPr>
      </p:pic>
      <p:pic>
        <p:nvPicPr>
          <p:cNvPr id="397" name="Shape 397"/>
          <p:cNvPicPr preferRelativeResize="0"/>
          <p:nvPr/>
        </p:nvPicPr>
        <p:blipFill>
          <a:blip r:embed="rId3"/>
          <a:stretch>
            <a:fillRect/>
          </a:stretch>
        </p:blipFill>
        <p:spPr>
          <a:xfrm>
            <a:off x="286100" y="904952"/>
            <a:ext cx="3483183" cy="56375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sp>
        <p:nvSpPr>
          <p:cNvPr id="403" name="Shape 403"/>
          <p:cNvSpPr txBox="1"/>
          <p:nvPr>
            <p:ph type="title"/>
          </p:nvPr>
        </p:nvSpPr>
        <p:spPr>
          <a:xfrm>
            <a:off x="588137" y="307682"/>
            <a:ext cx="8534400" cy="1507199"/>
          </a:xfrm>
          <a:prstGeom prst="rect">
            <a:avLst/>
          </a:prstGeom>
        </p:spPr>
        <p:txBody>
          <a:bodyPr lIns="91425" tIns="91425" rIns="91425" bIns="91425" anchor="ctr" anchorCtr="0">
            <a:noAutofit/>
          </a:bodyPr>
          <a:lstStyle/>
          <a:p>
            <a:pPr lvl="0">
              <a:spcBef>
                <a:spcPts val="0"/>
              </a:spcBef>
              <a:buNone/>
            </a:pPr>
            <a:r>
              <a:rPr lang="en-US"/>
              <a:t>Results</a:t>
            </a:r>
            <a:endParaRPr lang="en-US"/>
          </a:p>
        </p:txBody>
      </p:sp>
      <p:sp>
        <p:nvSpPr>
          <p:cNvPr id="404" name="Shape 404"/>
          <p:cNvSpPr txBox="1"/>
          <p:nvPr>
            <p:ph type="body" idx="1"/>
          </p:nvPr>
        </p:nvSpPr>
        <p:spPr>
          <a:xfrm>
            <a:off x="696200" y="1541525"/>
            <a:ext cx="10641900" cy="5104500"/>
          </a:xfrm>
          <a:prstGeom prst="rect">
            <a:avLst/>
          </a:prstGeom>
        </p:spPr>
        <p:txBody>
          <a:bodyPr lIns="91425" tIns="91425" rIns="91425" bIns="91425" anchor="ctr" anchorCtr="0">
            <a:noAutofit/>
          </a:bodyPr>
          <a:lstStyle/>
          <a:p>
            <a:pPr marL="457200" lvl="0" indent="-228600" rtl="0">
              <a:spcBef>
                <a:spcPts val="0"/>
              </a:spcBef>
            </a:pPr>
            <a:r>
              <a:rPr lang="en-US"/>
              <a:t>To compare to guarantee fees, we estimated that guarantee fees would constitute 20 basis points on the remaining mortgage balance</a:t>
            </a:r>
            <a:endParaRPr lang="en-US"/>
          </a:p>
          <a:p>
            <a:pPr marL="0" lvl="0" indent="0" rtl="0">
              <a:spcBef>
                <a:spcPts val="0"/>
              </a:spcBef>
              <a:buNone/>
            </a:pPr>
          </a:p>
          <a:p>
            <a:pPr marL="457200" lvl="0" indent="-228600" rtl="0">
              <a:spcBef>
                <a:spcPts val="0"/>
              </a:spcBef>
            </a:pPr>
            <a:r>
              <a:rPr lang="en-US"/>
              <a:t>We used a stochastic process consisting of brownian motion and the vasicek model to predict the LIBOR Rates for the next 15 years</a:t>
            </a:r>
            <a:endParaRPr lang="en-US"/>
          </a:p>
          <a:p>
            <a:pPr marL="0" lvl="0" indent="0" rtl="0">
              <a:spcBef>
                <a:spcPts val="0"/>
              </a:spcBef>
              <a:buNone/>
            </a:pPr>
          </a:p>
          <a:p>
            <a:pPr marL="457200" lvl="0" indent="-228600" rtl="0">
              <a:spcBef>
                <a:spcPts val="0"/>
              </a:spcBef>
            </a:pPr>
            <a:r>
              <a:rPr lang="en-US"/>
              <a:t>After 10 simulations, our mean present value of guarantee fees was </a:t>
            </a:r>
            <a:r>
              <a:rPr lang="en-US" b="1"/>
              <a:t>$41,905,252.53</a:t>
            </a:r>
            <a:r>
              <a:rPr lang="en-US"/>
              <a:t>, with a 95% confidence interval ranging between </a:t>
            </a:r>
            <a:r>
              <a:rPr lang="en-US" b="1"/>
              <a:t>($41,019,835.30, $42,790,669.75)</a:t>
            </a:r>
            <a:endParaRPr lang="en-US" b="1"/>
          </a:p>
          <a:p>
            <a:pPr marL="0" lvl="0" indent="0" rtl="0">
              <a:spcBef>
                <a:spcPts val="0"/>
              </a:spcBef>
              <a:buNone/>
            </a:pPr>
            <a:endParaRPr b="1"/>
          </a:p>
          <a:p>
            <a:pPr marL="457200" lvl="0" indent="-228600" rtl="0">
              <a:spcBef>
                <a:spcPts val="0"/>
              </a:spcBef>
            </a:pPr>
            <a:r>
              <a:rPr lang="en-US"/>
              <a:t>In contrast, the mean present value of the total paid to investors in the CRT is </a:t>
            </a:r>
            <a:r>
              <a:rPr lang="en-US" b="1"/>
              <a:t>$72,149,888.53 </a:t>
            </a:r>
            <a:r>
              <a:rPr lang="en-US"/>
              <a:t>with a 95% confidence interval ranging between </a:t>
            </a:r>
            <a:r>
              <a:rPr lang="en-US" b="1"/>
              <a:t>($69,948,030.48,$74,351,746.58)</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pic>
        <p:nvPicPr>
          <p:cNvPr id="166" name="Shape 166"/>
          <p:cNvPicPr preferRelativeResize="0"/>
          <p:nvPr/>
        </p:nvPicPr>
        <p:blipFill rotWithShape="1">
          <a:blip r:embed="rId1"/>
          <a:srcRect t="-10504" b="-10516"/>
          <a:stretch>
            <a:fillRect/>
          </a:stretch>
        </p:blipFill>
        <p:spPr>
          <a:xfrm>
            <a:off x="789750" y="487800"/>
            <a:ext cx="10612500" cy="588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Shape 171"/>
          <p:cNvSpPr txBox="1"/>
          <p:nvPr>
            <p:ph type="title"/>
          </p:nvPr>
        </p:nvSpPr>
        <p:spPr>
          <a:xfrm>
            <a:off x="684212" y="4487332"/>
            <a:ext cx="8534399"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panose="020B0502020202020204"/>
              <a:buNone/>
            </a:pPr>
            <a:endPara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72" name="Shape 172"/>
          <p:cNvPicPr preferRelativeResize="0"/>
          <p:nvPr>
            <p:ph type="body" idx="1"/>
          </p:nvPr>
        </p:nvPicPr>
        <p:blipFill rotWithShape="1">
          <a:blip r:embed="rId1"/>
          <a:srcRect/>
          <a:stretch>
            <a:fillRect/>
          </a:stretch>
        </p:blipFill>
        <p:spPr>
          <a:xfrm>
            <a:off x="723900" y="1314924"/>
            <a:ext cx="10744200" cy="5408999"/>
          </a:xfrm>
          <a:prstGeom prst="rect">
            <a:avLst/>
          </a:prstGeom>
          <a:noFill/>
          <a:ln w="9525" cap="flat" cmpd="sng">
            <a:solidFill>
              <a:srgbClr val="FFFFFF"/>
            </a:solidFill>
            <a:prstDash val="solid"/>
            <a:round/>
            <a:headEnd type="none" w="med" len="med"/>
            <a:tailEnd type="none" w="med" len="med"/>
          </a:ln>
        </p:spPr>
      </p:pic>
      <p:sp>
        <p:nvSpPr>
          <p:cNvPr id="173" name="Shape 173"/>
          <p:cNvSpPr txBox="1"/>
          <p:nvPr/>
        </p:nvSpPr>
        <p:spPr>
          <a:xfrm>
            <a:off x="929525" y="430750"/>
            <a:ext cx="8289000" cy="646200"/>
          </a:xfrm>
          <a:prstGeom prst="rect">
            <a:avLst/>
          </a:prstGeom>
          <a:noFill/>
          <a:ln>
            <a:noFill/>
          </a:ln>
        </p:spPr>
        <p:txBody>
          <a:bodyPr lIns="91425" tIns="91425" rIns="91425" bIns="91425" anchor="t" anchorCtr="0">
            <a:noAutofit/>
          </a:bodyPr>
          <a:lstStyle/>
          <a:p>
            <a:pPr lvl="0">
              <a:spcBef>
                <a:spcPts val="0"/>
              </a:spcBef>
              <a:buNone/>
            </a:pPr>
            <a:r>
              <a:rPr lang="en-US" sz="3000">
                <a:solidFill>
                  <a:srgbClr val="E3F7FC"/>
                </a:solidFill>
              </a:rPr>
              <a:t>Securitization of a Credit Risk Transfer. </a:t>
            </a:r>
            <a:endParaRPr lang="en-US" sz="3000">
              <a:solidFill>
                <a:srgbClr val="E3F7FC"/>
              </a:solidFill>
            </a:endParaRPr>
          </a:p>
        </p:txBody>
      </p:sp>
      <p:cxnSp>
        <p:nvCxnSpPr>
          <p:cNvPr id="174" name="Shape 174"/>
          <p:cNvCxnSpPr/>
          <p:nvPr/>
        </p:nvCxnSpPr>
        <p:spPr>
          <a:xfrm rot="10800000">
            <a:off x="5792400" y="3604675"/>
            <a:ext cx="1065600" cy="1983600"/>
          </a:xfrm>
          <a:prstGeom prst="straightConnector1">
            <a:avLst/>
          </a:prstGeom>
          <a:noFill/>
          <a:ln w="9525" cap="flat" cmpd="sng">
            <a:solidFill>
              <a:schemeClr val="dk2"/>
            </a:solidFill>
            <a:prstDash val="solid"/>
            <a:round/>
            <a:headEnd type="none" w="lg" len="lg"/>
            <a:tailEnd type="stealth" w="lg" len="lg"/>
          </a:ln>
        </p:spPr>
      </p:cxnSp>
      <p:cxnSp>
        <p:nvCxnSpPr>
          <p:cNvPr id="175" name="Shape 175"/>
          <p:cNvCxnSpPr/>
          <p:nvPr/>
        </p:nvCxnSpPr>
        <p:spPr>
          <a:xfrm rot="10800000">
            <a:off x="5852975" y="3480075"/>
            <a:ext cx="1224300" cy="1416900"/>
          </a:xfrm>
          <a:prstGeom prst="straightConnector1">
            <a:avLst/>
          </a:prstGeom>
          <a:noFill/>
          <a:ln w="9525" cap="flat" cmpd="sng">
            <a:solidFill>
              <a:schemeClr val="dk2"/>
            </a:solidFill>
            <a:prstDash val="solid"/>
            <a:round/>
            <a:headEnd type="none" w="lg" len="lg"/>
            <a:tailEnd type="stealth" w="lg" len="lg"/>
          </a:ln>
        </p:spPr>
      </p:cxnSp>
      <p:sp>
        <p:nvSpPr>
          <p:cNvPr id="176" name="Shape 176"/>
          <p:cNvSpPr txBox="1"/>
          <p:nvPr/>
        </p:nvSpPr>
        <p:spPr>
          <a:xfrm>
            <a:off x="4295075" y="2856550"/>
            <a:ext cx="1557900" cy="736800"/>
          </a:xfrm>
          <a:prstGeom prst="rect">
            <a:avLst/>
          </a:prstGeom>
          <a:solidFill>
            <a:schemeClr val="dk2"/>
          </a:solidFill>
          <a:ln w="9525" cap="flat" cmpd="sng">
            <a:solidFill>
              <a:schemeClr val="lt2"/>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sz="2400">
                <a:solidFill>
                  <a:srgbClr val="E3F7FC"/>
                </a:solidFill>
              </a:rPr>
              <a:t> Investors</a:t>
            </a:r>
            <a:r>
              <a:rPr lang="en-US" sz="2400">
                <a:solidFill>
                  <a:srgbClr val="FF0000"/>
                </a:solidFill>
              </a:rPr>
              <a:t> </a:t>
            </a:r>
            <a:endParaRPr lang="en-US" sz="2400">
              <a:solidFill>
                <a:srgbClr val="FF0000"/>
              </a:solidFill>
            </a:endParaRPr>
          </a:p>
        </p:txBody>
      </p:sp>
      <p:cxnSp>
        <p:nvCxnSpPr>
          <p:cNvPr id="177" name="Shape 177"/>
          <p:cNvCxnSpPr/>
          <p:nvPr/>
        </p:nvCxnSpPr>
        <p:spPr>
          <a:xfrm rot="10800000" flipH="1">
            <a:off x="3491350" y="3604675"/>
            <a:ext cx="827400" cy="850200"/>
          </a:xfrm>
          <a:prstGeom prst="straightConnector1">
            <a:avLst/>
          </a:prstGeom>
          <a:noFill/>
          <a:ln w="9525" cap="flat" cmpd="sng">
            <a:solidFill>
              <a:schemeClr val="dk2"/>
            </a:solidFill>
            <a:prstDash val="solid"/>
            <a:round/>
            <a:headEnd type="none" w="lg" len="lg"/>
            <a:tailEnd type="stealth" w="lg" len="lg"/>
          </a:ln>
        </p:spPr>
      </p:cxnSp>
      <p:sp>
        <p:nvSpPr>
          <p:cNvPr id="178" name="Shape 178"/>
          <p:cNvSpPr txBox="1"/>
          <p:nvPr/>
        </p:nvSpPr>
        <p:spPr>
          <a:xfrm rot="-2890087">
            <a:off x="3502020" y="3710467"/>
            <a:ext cx="806060" cy="420021"/>
          </a:xfrm>
          <a:prstGeom prst="rect">
            <a:avLst/>
          </a:prstGeom>
          <a:noFill/>
          <a:ln>
            <a:noFill/>
          </a:ln>
        </p:spPr>
        <p:txBody>
          <a:bodyPr lIns="91425" tIns="91425" rIns="91425" bIns="91425" anchor="t" anchorCtr="0">
            <a:noAutofit/>
          </a:bodyPr>
          <a:lstStyle/>
          <a:p>
            <a:pPr lvl="0">
              <a:spcBef>
                <a:spcPts val="0"/>
              </a:spcBef>
              <a:buNone/>
            </a:pPr>
            <a:r>
              <a:rPr lang="en-US"/>
              <a:t>Interest</a:t>
            </a:r>
            <a:endParaRPr lang="en-US"/>
          </a:p>
        </p:txBody>
      </p:sp>
      <p:sp>
        <p:nvSpPr>
          <p:cNvPr id="179" name="Shape 179"/>
          <p:cNvSpPr txBox="1"/>
          <p:nvPr/>
        </p:nvSpPr>
        <p:spPr>
          <a:xfrm rot="2819238">
            <a:off x="6024691" y="4189459"/>
            <a:ext cx="880877" cy="348114"/>
          </a:xfrm>
          <a:prstGeom prst="rect">
            <a:avLst/>
          </a:prstGeom>
          <a:noFill/>
          <a:ln>
            <a:noFill/>
          </a:ln>
        </p:spPr>
        <p:txBody>
          <a:bodyPr lIns="91425" tIns="91425" rIns="91425" bIns="91425" anchor="t" anchorCtr="0">
            <a:noAutofit/>
          </a:bodyPr>
          <a:lstStyle/>
          <a:p>
            <a:pPr lvl="0">
              <a:spcBef>
                <a:spcPts val="0"/>
              </a:spcBef>
              <a:buNone/>
            </a:pPr>
            <a:r>
              <a:rPr lang="en-US"/>
              <a:t>Principal </a:t>
            </a:r>
            <a:endParaRPr lang="en-US"/>
          </a:p>
          <a:p>
            <a:pPr lvl="0">
              <a:spcBef>
                <a:spcPts val="0"/>
              </a:spcBef>
              <a:buNone/>
            </a:pPr>
          </a:p>
        </p:txBody>
      </p:sp>
      <p:sp>
        <p:nvSpPr>
          <p:cNvPr id="180" name="Shape 180"/>
          <p:cNvSpPr txBox="1"/>
          <p:nvPr/>
        </p:nvSpPr>
        <p:spPr>
          <a:xfrm>
            <a:off x="4135350" y="4726925"/>
            <a:ext cx="2084100" cy="13293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US" sz="1200"/>
              <a:t>Principal payment to the tranches is based on the actual principal payments and Minimum Credit Enhancement Test and Cumulative net credit event. </a:t>
            </a: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pic>
        <p:nvPicPr>
          <p:cNvPr id="185" name="Shape 185"/>
          <p:cNvPicPr preferRelativeResize="0"/>
          <p:nvPr>
            <p:ph type="body" idx="1"/>
          </p:nvPr>
        </p:nvPicPr>
        <p:blipFill rotWithShape="1">
          <a:blip r:embed="rId1"/>
          <a:srcRect/>
          <a:stretch>
            <a:fillRect/>
          </a:stretch>
        </p:blipFill>
        <p:spPr>
          <a:xfrm>
            <a:off x="684212" y="1301323"/>
            <a:ext cx="10567681" cy="39395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Shape 191"/>
          <p:cNvSpPr txBox="1"/>
          <p:nvPr>
            <p:ph type="title"/>
          </p:nvPr>
        </p:nvSpPr>
        <p:spPr>
          <a:xfrm>
            <a:off x="1421037" y="247832"/>
            <a:ext cx="8534400" cy="1507199"/>
          </a:xfrm>
          <a:prstGeom prst="rect">
            <a:avLst/>
          </a:prstGeom>
        </p:spPr>
        <p:txBody>
          <a:bodyPr lIns="91425" tIns="91425" rIns="91425" bIns="91425" anchor="ctr" anchorCtr="0">
            <a:noAutofit/>
          </a:bodyPr>
          <a:lstStyle/>
          <a:p>
            <a:pPr lvl="0">
              <a:spcBef>
                <a:spcPts val="0"/>
              </a:spcBef>
              <a:buNone/>
            </a:pPr>
            <a:r>
              <a:rPr lang="en-US"/>
              <a:t>Difference between a CRT and MBS. </a:t>
            </a:r>
            <a:endParaRPr lang="en-US"/>
          </a:p>
        </p:txBody>
      </p:sp>
      <p:graphicFrame>
        <p:nvGraphicFramePr>
          <p:cNvPr id="192" name="Shape 192"/>
          <p:cNvGraphicFramePr/>
          <p:nvPr/>
        </p:nvGraphicFramePr>
        <p:xfrm>
          <a:off x="952500" y="2286000"/>
          <a:ext cx="3000000" cy="3000000"/>
        </p:xfrm>
        <a:graphic>
          <a:graphicData uri="http://schemas.openxmlformats.org/drawingml/2006/table">
            <a:tbl>
              <a:tblPr>
                <a:noFill/>
                <a:tableStyleId>{016515BD-5EA2-4B1B-9263-B8770AA69856}</a:tableStyleId>
              </a:tblPr>
              <a:tblGrid>
                <a:gridCol w="3429000"/>
                <a:gridCol w="3429000"/>
                <a:gridCol w="3429000"/>
              </a:tblGrid>
              <a:tr h="381000">
                <a:tc>
                  <a:txBody>
                    <a:bodyPr>
                      <a:spAutoFit/>
                    </a:bodyPr>
                    <a:lstStyle/>
                    <a:p>
                      <a:pPr lvl="0">
                        <a:spcBef>
                          <a:spcPts val="0"/>
                        </a:spcBef>
                        <a:buNone/>
                      </a:pPr>
                    </a:p>
                  </a:txBody>
                  <a:tcPr marL="91425" marR="91425" marT="91425" marB="91425">
                    <a:solidFill>
                      <a:srgbClr val="E3F7FC"/>
                    </a:solidFill>
                  </a:tcPr>
                </a:tc>
                <a:tc>
                  <a:txBody>
                    <a:bodyPr>
                      <a:spAutoFit/>
                    </a:bodyPr>
                    <a:lstStyle/>
                    <a:p>
                      <a:pPr lvl="0">
                        <a:spcBef>
                          <a:spcPts val="0"/>
                        </a:spcBef>
                        <a:buNone/>
                      </a:pPr>
                      <a:r>
                        <a:rPr lang="en-US"/>
                        <a:t>MBS</a:t>
                      </a:r>
                      <a:endParaRPr lang="en-US"/>
                    </a:p>
                  </a:txBody>
                  <a:tcPr marL="91425" marR="91425" marT="91425" marB="91425">
                    <a:solidFill>
                      <a:srgbClr val="E3F7FC"/>
                    </a:solidFill>
                  </a:tcPr>
                </a:tc>
                <a:tc>
                  <a:txBody>
                    <a:bodyPr>
                      <a:spAutoFit/>
                    </a:bodyPr>
                    <a:lstStyle/>
                    <a:p>
                      <a:pPr lvl="0">
                        <a:spcBef>
                          <a:spcPts val="0"/>
                        </a:spcBef>
                        <a:buNone/>
                      </a:pPr>
                      <a:r>
                        <a:rPr lang="en-US"/>
                        <a:t>CRT</a:t>
                      </a:r>
                      <a:endParaRPr lang="en-US"/>
                    </a:p>
                  </a:txBody>
                  <a:tcPr marL="91425" marR="91425" marT="91425" marB="91425">
                    <a:solidFill>
                      <a:srgbClr val="E3F7FC"/>
                    </a:solidFill>
                  </a:tcPr>
                </a:tc>
              </a:tr>
              <a:tr h="381000">
                <a:tc>
                  <a:txBody>
                    <a:bodyPr>
                      <a:spAutoFit/>
                    </a:bodyPr>
                    <a:lstStyle/>
                    <a:p>
                      <a:pPr lvl="0">
                        <a:spcBef>
                          <a:spcPts val="0"/>
                        </a:spcBef>
                        <a:buNone/>
                      </a:pPr>
                      <a:r>
                        <a:rPr lang="en-US"/>
                        <a:t>Prepayment Risk</a:t>
                      </a:r>
                      <a:endParaRPr lang="en-US"/>
                    </a:p>
                  </a:txBody>
                  <a:tcPr marL="91425" marR="91425" marT="91425" marB="91425">
                    <a:solidFill>
                      <a:srgbClr val="E3F7FC"/>
                    </a:solidFill>
                  </a:tcPr>
                </a:tc>
                <a:tc>
                  <a:txBody>
                    <a:bodyPr>
                      <a:spAutoFit/>
                    </a:bodyPr>
                    <a:lstStyle/>
                    <a:p>
                      <a:pPr lvl="0">
                        <a:spcBef>
                          <a:spcPts val="0"/>
                        </a:spcBef>
                        <a:buNone/>
                      </a:pPr>
                      <a:r>
                        <a:rPr lang="en-US"/>
                        <a:t>Investors</a:t>
                      </a:r>
                      <a:endParaRPr lang="en-US"/>
                    </a:p>
                  </a:txBody>
                  <a:tcPr marL="91425" marR="91425" marT="91425" marB="91425">
                    <a:solidFill>
                      <a:srgbClr val="E3F7FC"/>
                    </a:solidFill>
                  </a:tcPr>
                </a:tc>
                <a:tc>
                  <a:txBody>
                    <a:bodyPr>
                      <a:spAutoFit/>
                    </a:bodyPr>
                    <a:lstStyle/>
                    <a:p>
                      <a:pPr lvl="0">
                        <a:spcBef>
                          <a:spcPts val="0"/>
                        </a:spcBef>
                        <a:buNone/>
                      </a:pPr>
                      <a:r>
                        <a:rPr lang="en-US"/>
                        <a:t>Depends on the deal, but the major risk goes to Freddie Mac. </a:t>
                      </a:r>
                      <a:endParaRPr lang="en-US"/>
                    </a:p>
                  </a:txBody>
                  <a:tcPr marL="91425" marR="91425" marT="91425" marB="91425">
                    <a:solidFill>
                      <a:srgbClr val="E3F7FC"/>
                    </a:solidFill>
                  </a:tcPr>
                </a:tc>
              </a:tr>
              <a:tr h="381000">
                <a:tc>
                  <a:txBody>
                    <a:bodyPr>
                      <a:spAutoFit/>
                    </a:bodyPr>
                    <a:lstStyle/>
                    <a:p>
                      <a:pPr lvl="0">
                        <a:spcBef>
                          <a:spcPts val="0"/>
                        </a:spcBef>
                        <a:buNone/>
                      </a:pPr>
                      <a:r>
                        <a:rPr lang="en-US"/>
                        <a:t>Default Risk</a:t>
                      </a:r>
                      <a:endParaRPr lang="en-US"/>
                    </a:p>
                  </a:txBody>
                  <a:tcPr marL="91425" marR="91425" marT="91425" marB="91425">
                    <a:solidFill>
                      <a:srgbClr val="E3F7FC"/>
                    </a:solidFill>
                  </a:tcPr>
                </a:tc>
                <a:tc>
                  <a:txBody>
                    <a:bodyPr>
                      <a:spAutoFit/>
                    </a:bodyPr>
                    <a:lstStyle/>
                    <a:p>
                      <a:pPr lvl="0">
                        <a:spcBef>
                          <a:spcPts val="0"/>
                        </a:spcBef>
                        <a:buNone/>
                      </a:pPr>
                      <a:r>
                        <a:rPr lang="en-US"/>
                        <a:t>Freddie Mac because it guarantees the principal payments. This also depends on the deal. </a:t>
                      </a:r>
                      <a:endParaRPr lang="en-US"/>
                    </a:p>
                  </a:txBody>
                  <a:tcPr marL="91425" marR="91425" marT="91425" marB="91425">
                    <a:solidFill>
                      <a:srgbClr val="E3F7FC"/>
                    </a:solidFill>
                  </a:tcPr>
                </a:tc>
                <a:tc>
                  <a:txBody>
                    <a:bodyPr>
                      <a:spAutoFit/>
                    </a:bodyPr>
                    <a:lstStyle/>
                    <a:p>
                      <a:pPr lvl="0">
                        <a:spcBef>
                          <a:spcPts val="0"/>
                        </a:spcBef>
                        <a:buNone/>
                      </a:pPr>
                      <a:r>
                        <a:rPr lang="en-US"/>
                        <a:t>The last tranche takes the default risk based on the severity percentage and then M2 and M1 takes the risk. </a:t>
                      </a:r>
                      <a:endParaRPr lang="en-US"/>
                    </a:p>
                  </a:txBody>
                  <a:tcPr marL="91425" marR="91425" marT="91425" marB="91425">
                    <a:solidFill>
                      <a:srgbClr val="E3F7FC"/>
                    </a:solidFill>
                  </a:tcPr>
                </a:tc>
              </a:tr>
              <a:tr h="379850">
                <a:tc>
                  <a:txBody>
                    <a:bodyPr>
                      <a:spAutoFit/>
                    </a:bodyPr>
                    <a:lstStyle/>
                    <a:p>
                      <a:pPr lvl="0">
                        <a:spcBef>
                          <a:spcPts val="0"/>
                        </a:spcBef>
                        <a:buNone/>
                      </a:pPr>
                      <a:r>
                        <a:rPr lang="en-US"/>
                        <a:t>Mortgage Interest Rate Risk</a:t>
                      </a:r>
                      <a:endParaRPr lang="en-US"/>
                    </a:p>
                  </a:txBody>
                  <a:tcPr marL="91425" marR="91425" marT="91425" marB="91425">
                    <a:solidFill>
                      <a:srgbClr val="E3F7FC"/>
                    </a:solidFill>
                  </a:tcPr>
                </a:tc>
                <a:tc>
                  <a:txBody>
                    <a:bodyPr>
                      <a:spAutoFit/>
                    </a:bodyPr>
                    <a:lstStyle/>
                    <a:p>
                      <a:pPr lvl="0">
                        <a:spcBef>
                          <a:spcPts val="0"/>
                        </a:spcBef>
                        <a:buNone/>
                      </a:pPr>
                      <a:r>
                        <a:rPr lang="en-US"/>
                        <a:t>Investors</a:t>
                      </a:r>
                      <a:endParaRPr lang="en-US"/>
                    </a:p>
                  </a:txBody>
                  <a:tcPr marL="91425" marR="91425" marT="91425" marB="91425">
                    <a:solidFill>
                      <a:srgbClr val="E3F7FC"/>
                    </a:solidFill>
                  </a:tcPr>
                </a:tc>
                <a:tc>
                  <a:txBody>
                    <a:bodyPr>
                      <a:spAutoFit/>
                    </a:bodyPr>
                    <a:lstStyle/>
                    <a:p>
                      <a:pPr lvl="0">
                        <a:spcBef>
                          <a:spcPts val="0"/>
                        </a:spcBef>
                        <a:buNone/>
                      </a:pPr>
                      <a:r>
                        <a:rPr lang="en-US"/>
                        <a:t>Doesn’t influence the CRT. </a:t>
                      </a:r>
                      <a:endParaRPr lang="en-US"/>
                    </a:p>
                  </a:txBody>
                  <a:tcPr marL="91425" marR="91425" marT="91425" marB="91425">
                    <a:solidFill>
                      <a:srgbClr val="E3F7FC"/>
                    </a:solidFill>
                  </a:tcPr>
                </a:tc>
              </a:tr>
              <a:tr h="381000">
                <a:tc>
                  <a:txBody>
                    <a:bodyPr>
                      <a:spAutoFit/>
                    </a:bodyPr>
                    <a:lstStyle/>
                    <a:p>
                      <a:pPr lvl="0">
                        <a:spcBef>
                          <a:spcPts val="0"/>
                        </a:spcBef>
                        <a:buNone/>
                      </a:pPr>
                      <a:r>
                        <a:rPr lang="en-US"/>
                        <a:t>Additional / Interest</a:t>
                      </a:r>
                      <a:endParaRPr lang="en-US"/>
                    </a:p>
                  </a:txBody>
                  <a:tcPr marL="91425" marR="91425" marT="91425" marB="91425">
                    <a:solidFill>
                      <a:srgbClr val="E3F7FC"/>
                    </a:solidFill>
                  </a:tcPr>
                </a:tc>
                <a:tc>
                  <a:txBody>
                    <a:bodyPr>
                      <a:spAutoFit/>
                    </a:bodyPr>
                    <a:lstStyle/>
                    <a:p>
                      <a:pPr lvl="0">
                        <a:spcBef>
                          <a:spcPts val="0"/>
                        </a:spcBef>
                        <a:buNone/>
                      </a:pPr>
                      <a:r>
                        <a:rPr lang="en-US"/>
                        <a:t>Freddie Mac guarantees all principal and Interest to be paid to investors, no matter what happens </a:t>
                      </a:r>
                      <a:endParaRPr lang="en-US"/>
                    </a:p>
                  </a:txBody>
                  <a:tcPr marL="91425" marR="91425" marT="91425" marB="91425">
                    <a:solidFill>
                      <a:srgbClr val="E3F7FC"/>
                    </a:solidFill>
                  </a:tcPr>
                </a:tc>
                <a:tc>
                  <a:txBody>
                    <a:bodyPr>
                      <a:spAutoFit/>
                    </a:bodyPr>
                    <a:lstStyle/>
                    <a:p>
                      <a:pPr lvl="0">
                        <a:spcBef>
                          <a:spcPts val="0"/>
                        </a:spcBef>
                        <a:buNone/>
                      </a:pPr>
                      <a:r>
                        <a:rPr lang="en-US"/>
                        <a:t>Freddie Mac pays the interest to the investors who purchased tranche</a:t>
                      </a:r>
                      <a:endParaRPr lang="en-US"/>
                    </a:p>
                  </a:txBody>
                  <a:tcPr marL="91425" marR="91425" marT="91425" marB="91425">
                    <a:solidFill>
                      <a:srgbClr val="E3F7F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pic>
        <p:nvPicPr>
          <p:cNvPr id="197" name="Shape 197"/>
          <p:cNvPicPr preferRelativeResize="0"/>
          <p:nvPr>
            <p:ph type="body" idx="1"/>
          </p:nvPr>
        </p:nvPicPr>
        <p:blipFill rotWithShape="1">
          <a:blip r:embed="rId1"/>
          <a:srcRect/>
          <a:stretch>
            <a:fillRect/>
          </a:stretch>
        </p:blipFill>
        <p:spPr>
          <a:xfrm>
            <a:off x="559187" y="739454"/>
            <a:ext cx="10788600" cy="1511100"/>
          </a:xfrm>
          <a:prstGeom prst="rect">
            <a:avLst/>
          </a:prstGeom>
          <a:noFill/>
          <a:ln>
            <a:noFill/>
          </a:ln>
        </p:spPr>
      </p:pic>
      <p:pic>
        <p:nvPicPr>
          <p:cNvPr id="198" name="Shape 198"/>
          <p:cNvPicPr preferRelativeResize="0"/>
          <p:nvPr/>
        </p:nvPicPr>
        <p:blipFill rotWithShape="1">
          <a:blip r:embed="rId2"/>
          <a:srcRect/>
          <a:stretch>
            <a:fillRect/>
          </a:stretch>
        </p:blipFill>
        <p:spPr>
          <a:xfrm>
            <a:off x="559150" y="5314778"/>
            <a:ext cx="10788600" cy="1239600"/>
          </a:xfrm>
          <a:prstGeom prst="rect">
            <a:avLst/>
          </a:prstGeom>
          <a:noFill/>
          <a:ln>
            <a:noFill/>
          </a:ln>
        </p:spPr>
      </p:pic>
      <p:sp>
        <p:nvSpPr>
          <p:cNvPr id="199" name="Shape 199"/>
          <p:cNvSpPr txBox="1"/>
          <p:nvPr/>
        </p:nvSpPr>
        <p:spPr>
          <a:xfrm>
            <a:off x="600884" y="154747"/>
            <a:ext cx="107052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i="0"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Structure of tranches of the 2013 STACR 2013 DN1</a:t>
            </a:r>
            <a:r>
              <a:rPr lang="en-US" sz="2400" b="1">
                <a:solidFill>
                  <a:schemeClr val="lt1"/>
                </a:solidFill>
                <a:latin typeface="Century Gothic" panose="020B0502020202020204"/>
                <a:ea typeface="Century Gothic" panose="020B0502020202020204"/>
                <a:cs typeface="Century Gothic" panose="020B0502020202020204"/>
                <a:sym typeface="Century Gothic" panose="020B0502020202020204"/>
              </a:rPr>
              <a:t>. </a:t>
            </a:r>
            <a:endParaRPr lang="en-US" sz="2400" b="1">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00" name="Shape 200"/>
          <p:cNvPicPr preferRelativeResize="0"/>
          <p:nvPr/>
        </p:nvPicPr>
        <p:blipFill rotWithShape="1">
          <a:blip r:embed="rId3"/>
          <a:srcRect/>
          <a:stretch>
            <a:fillRect/>
          </a:stretch>
        </p:blipFill>
        <p:spPr>
          <a:xfrm>
            <a:off x="579998" y="2958166"/>
            <a:ext cx="10746900" cy="1450199"/>
          </a:xfrm>
          <a:prstGeom prst="rect">
            <a:avLst/>
          </a:prstGeom>
          <a:noFill/>
          <a:ln>
            <a:noFill/>
          </a:ln>
        </p:spPr>
      </p:pic>
      <p:sp>
        <p:nvSpPr>
          <p:cNvPr id="201" name="Shape 201"/>
          <p:cNvSpPr txBox="1"/>
          <p:nvPr/>
        </p:nvSpPr>
        <p:spPr>
          <a:xfrm>
            <a:off x="680125" y="317400"/>
            <a:ext cx="6529200" cy="761700"/>
          </a:xfrm>
          <a:prstGeom prst="rect">
            <a:avLst/>
          </a:prstGeom>
          <a:noFill/>
          <a:ln>
            <a:noFill/>
          </a:ln>
        </p:spPr>
        <p:txBody>
          <a:bodyPr lIns="91425" tIns="91425" rIns="91425" bIns="91425" anchor="t" anchorCtr="0">
            <a:noAutofit/>
          </a:bodyPr>
          <a:lstStyle/>
          <a:p>
            <a:pPr lvl="0">
              <a:spcBef>
                <a:spcPts val="0"/>
              </a:spcBef>
              <a:buNone/>
            </a:pPr>
          </a:p>
        </p:txBody>
      </p:sp>
      <p:sp>
        <p:nvSpPr>
          <p:cNvPr id="202" name="Shape 202"/>
          <p:cNvSpPr txBox="1"/>
          <p:nvPr/>
        </p:nvSpPr>
        <p:spPr>
          <a:xfrm>
            <a:off x="424559" y="2448035"/>
            <a:ext cx="107052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lt1"/>
                </a:solidFill>
                <a:latin typeface="Century Gothic" panose="020B0502020202020204"/>
                <a:ea typeface="Century Gothic" panose="020B0502020202020204"/>
                <a:cs typeface="Century Gothic" panose="020B0502020202020204"/>
                <a:sym typeface="Century Gothic" panose="020B0502020202020204"/>
              </a:rPr>
              <a:t> Tranches issued to the public. </a:t>
            </a:r>
            <a:endParaRPr lang="en-US" sz="2400" b="1">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03" name="Shape 203"/>
          <p:cNvSpPr txBox="1"/>
          <p:nvPr/>
        </p:nvSpPr>
        <p:spPr>
          <a:xfrm>
            <a:off x="600884" y="4741310"/>
            <a:ext cx="107052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lt1"/>
                </a:solidFill>
                <a:latin typeface="Century Gothic" panose="020B0502020202020204"/>
                <a:ea typeface="Century Gothic" panose="020B0502020202020204"/>
                <a:cs typeface="Century Gothic" panose="020B0502020202020204"/>
                <a:sym typeface="Century Gothic" panose="020B0502020202020204"/>
              </a:rPr>
              <a:t> Interest payment to the M1 and M2 tranches. </a:t>
            </a:r>
            <a:endParaRPr lang="en-US" sz="2400" b="1">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graphicFrame>
        <p:nvGraphicFramePr>
          <p:cNvPr id="208" name="Shape 208"/>
          <p:cNvGraphicFramePr/>
          <p:nvPr/>
        </p:nvGraphicFramePr>
        <p:xfrm>
          <a:off x="846257" y="836270"/>
          <a:ext cx="3000000" cy="3000000"/>
        </p:xfrm>
        <a:graphic>
          <a:graphicData uri="http://schemas.openxmlformats.org/drawingml/2006/table">
            <a:tbl>
              <a:tblPr firstRow="1" bandRow="1">
                <a:noFill/>
                <a:tableStyleId>{46203B79-DF65-4EF4-AE55-7543D43A83CA}</a:tableStyleId>
              </a:tblPr>
              <a:tblGrid>
                <a:gridCol w="5184800"/>
                <a:gridCol w="5184800"/>
              </a:tblGrid>
              <a:tr h="370850">
                <a:tc>
                  <a:txBody>
                    <a:bodyPr>
                      <a:spAutoFit/>
                    </a:bodyPr>
                    <a:lstStyle/>
                    <a:p>
                      <a:pPr marL="0" marR="0" lvl="0" indent="0" algn="l" rtl="0">
                        <a:spcBef>
                          <a:spcPts val="0"/>
                        </a:spcBef>
                        <a:buSzPct val="25000"/>
                        <a:buNone/>
                      </a:pPr>
                      <a:r>
                        <a:rPr lang="en-US" sz="1800" u="none" strike="noStrike" cap="none"/>
                        <a:t>Tranche</a:t>
                      </a:r>
                      <a:endParaRPr lang="en-US" sz="1800" u="none" strike="noStrike" cap="none"/>
                    </a:p>
                  </a:txBody>
                  <a:tcPr marL="91450" marR="91450" marT="45725" marB="45725">
                    <a:lnB w="38100" cap="flat" cmpd="sng">
                      <a:solidFill>
                        <a:srgbClr val="000000"/>
                      </a:solidFill>
                      <a:prstDash val="solid"/>
                      <a:round/>
                      <a:headEnd type="none" w="med" len="med"/>
                      <a:tailEnd type="none" w="med" len="med"/>
                    </a:lnB>
                  </a:tcPr>
                </a:tc>
                <a:tc>
                  <a:txBody>
                    <a:bodyPr>
                      <a:spAutoFit/>
                    </a:bodyPr>
                    <a:lstStyle/>
                    <a:p>
                      <a:pPr marL="0" marR="0" lvl="0" indent="0" algn="l" rtl="0">
                        <a:spcBef>
                          <a:spcPts val="0"/>
                        </a:spcBef>
                        <a:buSzPct val="25000"/>
                        <a:buNone/>
                      </a:pPr>
                      <a:r>
                        <a:rPr lang="en-US" sz="1800"/>
                        <a:t>Percentage of the total pool. </a:t>
                      </a:r>
                      <a:endParaRPr lang="en-US" sz="1800"/>
                    </a:p>
                  </a:txBody>
                  <a:tcPr marL="91450" marR="91450" marT="45725" marB="45725">
                    <a:lnB w="38100" cap="flat" cmpd="sng">
                      <a:solidFill>
                        <a:srgbClr val="000000"/>
                      </a:solidFill>
                      <a:prstDash val="solid"/>
                      <a:round/>
                      <a:headEnd type="none" w="med" len="med"/>
                      <a:tailEnd type="none" w="med" len="med"/>
                    </a:lnB>
                  </a:tcPr>
                </a:tc>
              </a:tr>
              <a:tr h="370850">
                <a:tc>
                  <a:txBody>
                    <a:bodyPr>
                      <a:spAutoFit/>
                    </a:bodyPr>
                    <a:lstStyle/>
                    <a:p>
                      <a:pPr marL="0" marR="0" lvl="0" indent="0" algn="l" rtl="0">
                        <a:spcBef>
                          <a:spcPts val="0"/>
                        </a:spcBef>
                        <a:buSzPct val="25000"/>
                        <a:buNone/>
                      </a:pPr>
                      <a:r>
                        <a:rPr lang="en-US" sz="1800"/>
                        <a:t>Class A –H </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spAutoFit/>
                    </a:bodyPr>
                    <a:lstStyle/>
                    <a:p>
                      <a:pPr marL="0" marR="0" lvl="0" indent="0" algn="l" rtl="0">
                        <a:spcBef>
                          <a:spcPts val="0"/>
                        </a:spcBef>
                        <a:buSzPct val="25000"/>
                        <a:buNone/>
                      </a:pPr>
                      <a:r>
                        <a:rPr lang="en-US" sz="1800"/>
                        <a:t> 97.00 % </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381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0850">
                <a:tc>
                  <a:txBody>
                    <a:bodyPr>
                      <a:spAutoFit/>
                    </a:bodyPr>
                    <a:lstStyle/>
                    <a:p>
                      <a:pPr marL="0" marR="0" lvl="0" indent="0" algn="l" rtl="0">
                        <a:spcBef>
                          <a:spcPts val="0"/>
                        </a:spcBef>
                        <a:buSzPct val="25000"/>
                        <a:buNone/>
                      </a:pPr>
                      <a:r>
                        <a:rPr lang="en-US" sz="1800"/>
                        <a:t>Class M1 and M1 H</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spAutoFit/>
                    </a:bodyPr>
                    <a:lstStyle/>
                    <a:p>
                      <a:pPr marL="0" marR="0" lvl="0" indent="0" algn="l" rtl="0">
                        <a:spcBef>
                          <a:spcPts val="0"/>
                        </a:spcBef>
                        <a:buSzPct val="25000"/>
                        <a:buNone/>
                      </a:pPr>
                      <a:r>
                        <a:rPr lang="en-US" sz="1800"/>
                        <a:t> 1. 35 %   (1. 1070 % (M-1)  + 0.2403 % (M-1 H)) </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0850">
                <a:tc>
                  <a:txBody>
                    <a:bodyPr>
                      <a:spAutoFit/>
                    </a:bodyPr>
                    <a:lstStyle/>
                    <a:p>
                      <a:pPr marL="0" marR="0" lvl="0" indent="0" algn="l" rtl="0">
                        <a:spcBef>
                          <a:spcPts val="0"/>
                        </a:spcBef>
                        <a:buSzPct val="25000"/>
                        <a:buNone/>
                      </a:pPr>
                      <a:r>
                        <a:rPr lang="en-US" sz="1800"/>
                        <a:t>Class M2 and M2 H</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spAutoFit/>
                    </a:bodyPr>
                    <a:lstStyle/>
                    <a:p>
                      <a:pPr marL="0" marR="0" lvl="0" indent="0" algn="l" rtl="0">
                        <a:lnSpc>
                          <a:spcPct val="100000"/>
                        </a:lnSpc>
                        <a:spcBef>
                          <a:spcPts val="0"/>
                        </a:spcBef>
                        <a:spcAft>
                          <a:spcPts val="0"/>
                        </a:spcAft>
                        <a:buClr>
                          <a:schemeClr val="lt1"/>
                        </a:buClr>
                        <a:buSzPct val="25000"/>
                        <a:buFont typeface="Century Gothic" panose="020B0502020202020204"/>
                        <a:buNone/>
                      </a:pPr>
                      <a:r>
                        <a:rPr lang="en-US" sz="1800"/>
                        <a:t> 1. 35 %   (1. 1070 % (M-2) + 0.2403 % (M-2 H) ) </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0850">
                <a:tc>
                  <a:txBody>
                    <a:bodyPr>
                      <a:spAutoFit/>
                    </a:bodyPr>
                    <a:lstStyle/>
                    <a:p>
                      <a:pPr marL="0" marR="0" lvl="0" indent="0" algn="l" rtl="0">
                        <a:spcBef>
                          <a:spcPts val="0"/>
                        </a:spcBef>
                        <a:buSzPct val="25000"/>
                        <a:buNone/>
                      </a:pPr>
                      <a:r>
                        <a:rPr lang="en-US" sz="1800"/>
                        <a:t>Class B H </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spAutoFit/>
                    </a:bodyPr>
                    <a:lstStyle/>
                    <a:p>
                      <a:pPr marL="0" marR="0" lvl="0" indent="0" algn="l" rtl="0">
                        <a:spcBef>
                          <a:spcPts val="0"/>
                        </a:spcBef>
                        <a:buSzPct val="25000"/>
                        <a:buNone/>
                      </a:pPr>
                      <a:r>
                        <a:rPr lang="en-US" sz="1800"/>
                        <a:t>  0.30 % </a:t>
                      </a:r>
                      <a:endParaRPr lang="en-US" sz="18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09" name="Shape 209"/>
          <p:cNvSpPr txBox="1"/>
          <p:nvPr/>
        </p:nvSpPr>
        <p:spPr>
          <a:xfrm>
            <a:off x="846257" y="3183038"/>
            <a:ext cx="10508507" cy="2862322"/>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Arial" panose="020B0604020202020204"/>
              <a:buChar char="•"/>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Freddie Mac owns 97.78 % of the security and the remaining portion of the security is sold to the investor. </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Font typeface="Arial" panose="020B0604020202020204"/>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SzPct val="100000"/>
              <a:buFont typeface="Arial" panose="020B0604020202020204"/>
              <a:buChar char="•"/>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The payments to the tranches depends on the principal payments on the reference pool. </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Font typeface="Arial" panose="020B0604020202020204"/>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SzPct val="100000"/>
              <a:buFont typeface="Arial" panose="020B0604020202020204"/>
              <a:buChar char="•"/>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Principal payments from the loans  are transferred to the tranches such that made Cumulative Net Credit Event and Minimum Credit Enhancement Test. </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Font typeface="Arial" panose="020B0604020202020204"/>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SzPct val="100000"/>
              <a:buFont typeface="Arial" panose="020B0604020202020204"/>
              <a:buChar char="•"/>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Payments are made to the M2 tranche after M1 tranche is completely paid off. </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R="0" lvl="0" algn="l" rtl="0">
              <a:spcBef>
                <a:spcPts val="0"/>
              </a:spcBef>
              <a:buNone/>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 </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SzPct val="100000"/>
              <a:buFont typeface="Century Gothic" panose="020B0502020202020204"/>
              <a:buChar char="•"/>
            </a:pP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B-H tranches takes the loss based on the loss severity and when the B-H tranches is written off, M2 and M2 H tranches takes the loss on pro-rata basis and then to M1 and M1 H. </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R="0" lvl="0" algn="l" rtl="0">
              <a:spcBef>
                <a:spcPts val="0"/>
              </a:spcBef>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R="0" lvl="0" algn="l" rtl="0">
              <a:spcBef>
                <a:spcPts val="0"/>
              </a:spcBef>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buClr>
                <a:schemeClr val="lt1"/>
              </a:buClr>
              <a:buFont typeface="Arial" panose="020B0604020202020204"/>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6594</Words>
  <Application>WPS 演示</Application>
  <PresentationFormat/>
  <Paragraphs>321</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Arial</vt:lpstr>
      <vt:lpstr>Century Gothic</vt:lpstr>
      <vt:lpstr>Noto Sans Symbols</vt:lpstr>
      <vt:lpstr>Calibri</vt:lpstr>
      <vt:lpstr>微软雅黑</vt:lpstr>
      <vt:lpstr>Arial Unicode MS</vt:lpstr>
      <vt:lpstr>Segoe Print</vt:lpstr>
      <vt:lpstr>Slice</vt:lpstr>
      <vt:lpstr>    ANALYSIS AND MODELING OF CREDIT RISK TRANSFER NOTES AND CORRESPONDING DEFAULT MODELS</vt:lpstr>
      <vt:lpstr>PowerPoint 演示文稿</vt:lpstr>
      <vt:lpstr>PowerPoint 演示文稿</vt:lpstr>
      <vt:lpstr>PowerPoint 演示文稿</vt:lpstr>
      <vt:lpstr>PowerPoint 演示文稿</vt:lpstr>
      <vt:lpstr>PowerPoint 演示文稿</vt:lpstr>
      <vt:lpstr>Difference between a CRT and MBS. </vt:lpstr>
      <vt:lpstr>PowerPoint 演示文稿</vt:lpstr>
      <vt:lpstr>PowerPoint 演示文稿</vt:lpstr>
      <vt:lpstr>The subordinate class (M1, M2 and BH) percentage must be greater than 3 %. If it is less than the 3% unscheduled principal payments is made to the notes. </vt:lpstr>
      <vt:lpstr>PowerPoint 演示文稿</vt:lpstr>
      <vt:lpstr>PowerPoint 演示文稿</vt:lpstr>
      <vt:lpstr>VOLUNTARY PREPAYMENT RATE FOR STACR  2013 DN1</vt:lpstr>
      <vt:lpstr>CONSTANT DEFAULT RATE FOR STACR 2013 DN1</vt:lpstr>
      <vt:lpstr>CASH FLOW MODELING OF STACR 2013 DN1</vt:lpstr>
      <vt:lpstr>Modeling Default and Prepayment</vt:lpstr>
      <vt:lpstr>Explanatory Regressions Using Stata</vt:lpstr>
      <vt:lpstr>PowerPoint 演示文稿</vt:lpstr>
      <vt:lpstr>DATA ANALYSIS USING ANACONDA WITH PANDAS PACKAGES</vt:lpstr>
      <vt:lpstr>PowerPoint 演示文稿</vt:lpstr>
      <vt:lpstr>Predictive Models</vt:lpstr>
      <vt:lpstr>Cross validation</vt:lpstr>
      <vt:lpstr>PowerPoint 演示文稿</vt:lpstr>
      <vt:lpstr>PowerPoint 演示文稿</vt:lpstr>
      <vt:lpstr>PowerPoint 演示文稿</vt:lpstr>
      <vt:lpstr>PowerPoint 演示文稿</vt:lpstr>
      <vt:lpstr>PowerPoint 演示文稿</vt:lpstr>
      <vt:lpstr>Junyao Zhao</vt:lpstr>
      <vt:lpstr>“2017 STACR DN3” - September 2017</vt:lpstr>
      <vt:lpstr>Examples of Cash Flows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ANALYSIS AND MODELING OF CREDIT RISK TRANSFER NOTES AND CORRESPONDING DEFAULT MODELS</dc:title>
  <dc:creator/>
  <cp:lastModifiedBy>George</cp:lastModifiedBy>
  <cp:revision>1</cp:revision>
  <dcterms:created xsi:type="dcterms:W3CDTF">2017-10-15T03:52:56Z</dcterms:created>
  <dcterms:modified xsi:type="dcterms:W3CDTF">2017-10-15T03:52:58Z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