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1" r:id="rId4"/>
    <p:sldId id="258" r:id="rId5"/>
    <p:sldId id="262" r:id="rId6"/>
    <p:sldId id="263" r:id="rId7"/>
    <p:sldId id="264" r:id="rId8"/>
    <p:sldId id="265" r:id="rId9"/>
    <p:sldId id="266" r:id="rId10"/>
    <p:sldId id="267"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8A6C9CE3-8CFA-4878-9DEE-AE4389CE1D0D}"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1704436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8A6C9CE3-8CFA-4878-9DEE-AE4389CE1D0D}" type="datetimeFigureOut">
              <a:rPr lang="en-US" smtClean="0"/>
              <a:t>26-Sep-22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137892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A6C9CE3-8CFA-4878-9DEE-AE4389CE1D0D}"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2686860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l-GR"/>
              <a:t>Στυλ κειμένου υποδείγματος</a:t>
            </a:r>
          </a:p>
        </p:txBody>
      </p:sp>
      <p:sp>
        <p:nvSpPr>
          <p:cNvPr id="4" name="Date Placeholder 3"/>
          <p:cNvSpPr>
            <a:spLocks noGrp="1"/>
          </p:cNvSpPr>
          <p:nvPr>
            <p:ph type="dt" sz="half" idx="10"/>
          </p:nvPr>
        </p:nvSpPr>
        <p:spPr/>
        <p:txBody>
          <a:bodyPr/>
          <a:lstStyle/>
          <a:p>
            <a:fld id="{8A6C9CE3-8CFA-4878-9DEE-AE4389CE1D0D}"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1753119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l-GR"/>
              <a:t>Στυλ κειμένου υποδείγματος</a:t>
            </a:r>
          </a:p>
        </p:txBody>
      </p:sp>
      <p:sp>
        <p:nvSpPr>
          <p:cNvPr id="4" name="Date Placeholder 3"/>
          <p:cNvSpPr>
            <a:spLocks noGrp="1"/>
          </p:cNvSpPr>
          <p:nvPr>
            <p:ph type="dt" sz="half" idx="10"/>
          </p:nvPr>
        </p:nvSpPr>
        <p:spPr/>
        <p:txBody>
          <a:bodyPr/>
          <a:lstStyle/>
          <a:p>
            <a:fld id="{8A6C9CE3-8CFA-4878-9DEE-AE4389CE1D0D}"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898875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l-GR"/>
              <a:t>Στυλ κειμένου υποδείγματος</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A6C9CE3-8CFA-4878-9DEE-AE4389CE1D0D}"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1595886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l-GR"/>
              <a:t>Στυλ κειμένου υποδείγματος</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A6C9CE3-8CFA-4878-9DEE-AE4389CE1D0D}"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2702905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A6C9CE3-8CFA-4878-9DEE-AE4389CE1D0D}"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1228972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A6C9CE3-8CFA-4878-9DEE-AE4389CE1D0D}"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400086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A6C9CE3-8CFA-4878-9DEE-AE4389CE1D0D}"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145057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A6C9CE3-8CFA-4878-9DEE-AE4389CE1D0D}" type="datetimeFigureOut">
              <a:rPr lang="en-US" smtClean="0"/>
              <a:t>26-Sep-22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3793172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8A6C9CE3-8CFA-4878-9DEE-AE4389CE1D0D}" type="datetimeFigureOut">
              <a:rPr lang="en-US" smtClean="0"/>
              <a:t>26-Sep-22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68255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8A6C9CE3-8CFA-4878-9DEE-AE4389CE1D0D}" type="datetimeFigureOut">
              <a:rPr lang="en-US" smtClean="0"/>
              <a:t>26-Sep-22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289898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8A6C9CE3-8CFA-4878-9DEE-AE4389CE1D0D}" type="datetimeFigureOut">
              <a:rPr lang="en-US" smtClean="0"/>
              <a:t>26-Sep-22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12295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C9CE3-8CFA-4878-9DEE-AE4389CE1D0D}" type="datetimeFigureOut">
              <a:rPr lang="en-US" smtClean="0"/>
              <a:t>26-Sep-22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207236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8A6C9CE3-8CFA-4878-9DEE-AE4389CE1D0D}" type="datetimeFigureOut">
              <a:rPr lang="en-US" smtClean="0"/>
              <a:t>26-Sep-22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290222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l-GR"/>
              <a:t>Κάντε κλικ για να επεξεργαστείτε τον τίτλο υποδείγματος</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a:xfrm>
            <a:off x="6399212" y="5883275"/>
            <a:ext cx="914400" cy="365125"/>
          </a:xfrm>
        </p:spPr>
        <p:txBody>
          <a:bodyPr/>
          <a:lstStyle/>
          <a:p>
            <a:fld id="{8A6C9CE3-8CFA-4878-9DEE-AE4389CE1D0D}" type="datetimeFigureOut">
              <a:rPr lang="en-US" smtClean="0"/>
              <a:t>26-Sep-22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23CB4867-9B12-44BD-8639-B08A2FB5B958}" type="slidenum">
              <a:rPr lang="en-US" smtClean="0"/>
              <a:t>‹#›</a:t>
            </a:fld>
            <a:endParaRPr lang="en-US"/>
          </a:p>
        </p:txBody>
      </p:sp>
    </p:spTree>
    <p:extLst>
      <p:ext uri="{BB962C8B-B14F-4D97-AF65-F5344CB8AC3E}">
        <p14:creationId xmlns:p14="http://schemas.microsoft.com/office/powerpoint/2010/main" val="183100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A6C9CE3-8CFA-4878-9DEE-AE4389CE1D0D}" type="datetimeFigureOut">
              <a:rPr lang="en-US" smtClean="0"/>
              <a:t>26-Sep-22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3CB4867-9B12-44BD-8639-B08A2FB5B958}" type="slidenum">
              <a:rPr lang="en-US" smtClean="0"/>
              <a:t>‹#›</a:t>
            </a:fld>
            <a:endParaRPr lang="en-US"/>
          </a:p>
        </p:txBody>
      </p:sp>
    </p:spTree>
    <p:extLst>
      <p:ext uri="{BB962C8B-B14F-4D97-AF65-F5344CB8AC3E}">
        <p14:creationId xmlns:p14="http://schemas.microsoft.com/office/powerpoint/2010/main" val="7447955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brilliant.org/wiki/convex-hull/" TargetMode="External"/><Relationship Id="rId2" Type="http://schemas.openxmlformats.org/officeDocument/2006/relationships/hyperlink" Target="https://en.wikipedia.org/wiki/Convex_hull_algorith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391F7E8-2C02-4515-9469-C0352738D213}"/>
              </a:ext>
            </a:extLst>
          </p:cNvPr>
          <p:cNvSpPr>
            <a:spLocks noGrp="1"/>
          </p:cNvSpPr>
          <p:nvPr>
            <p:ph type="ctrTitle"/>
          </p:nvPr>
        </p:nvSpPr>
        <p:spPr>
          <a:xfrm>
            <a:off x="1751012" y="609601"/>
            <a:ext cx="8676222" cy="1515034"/>
          </a:xfrm>
        </p:spPr>
        <p:txBody>
          <a:bodyPr>
            <a:normAutofit/>
          </a:bodyPr>
          <a:lstStyle/>
          <a:p>
            <a:r>
              <a:rPr lang="en-US" dirty="0"/>
              <a:t>Convex Hull</a:t>
            </a:r>
            <a:br>
              <a:rPr lang="en-US" dirty="0"/>
            </a:br>
            <a:r>
              <a:rPr lang="en-US" sz="2200" dirty="0"/>
              <a:t>a quick presentation</a:t>
            </a:r>
          </a:p>
        </p:txBody>
      </p:sp>
      <p:sp>
        <p:nvSpPr>
          <p:cNvPr id="3" name="Υπότιτλος 2">
            <a:extLst>
              <a:ext uri="{FF2B5EF4-FFF2-40B4-BE49-F238E27FC236}">
                <a16:creationId xmlns:a16="http://schemas.microsoft.com/office/drawing/2014/main" id="{0F5ED8E4-BC4D-490B-9D31-254E270EB83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78750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CA15CF-D70A-4439-BDB1-986D255BBCBF}"/>
              </a:ext>
            </a:extLst>
          </p:cNvPr>
          <p:cNvSpPr>
            <a:spLocks noGrp="1"/>
          </p:cNvSpPr>
          <p:nvPr>
            <p:ph type="title"/>
          </p:nvPr>
        </p:nvSpPr>
        <p:spPr/>
        <p:txBody>
          <a:bodyPr/>
          <a:lstStyle/>
          <a:p>
            <a:r>
              <a:rPr lang="en-US" dirty="0"/>
              <a:t>Jarvis march 5</a:t>
            </a:r>
            <a:r>
              <a:rPr lang="en-US" baseline="30000" dirty="0"/>
              <a:t>th</a:t>
            </a:r>
            <a:r>
              <a:rPr lang="en-US" dirty="0"/>
              <a:t> step</a:t>
            </a:r>
          </a:p>
        </p:txBody>
      </p:sp>
      <p:sp>
        <p:nvSpPr>
          <p:cNvPr id="3" name="Θέση περιεχομένου 2">
            <a:extLst>
              <a:ext uri="{FF2B5EF4-FFF2-40B4-BE49-F238E27FC236}">
                <a16:creationId xmlns:a16="http://schemas.microsoft.com/office/drawing/2014/main" id="{B8B0E61D-2B6E-4313-B800-EA475E770468}"/>
              </a:ext>
            </a:extLst>
          </p:cNvPr>
          <p:cNvSpPr>
            <a:spLocks noGrp="1"/>
          </p:cNvSpPr>
          <p:nvPr>
            <p:ph sz="half" idx="1"/>
          </p:nvPr>
        </p:nvSpPr>
        <p:spPr/>
        <p:txBody>
          <a:bodyPr/>
          <a:lstStyle/>
          <a:p>
            <a:r>
              <a:rPr lang="en-US" dirty="0"/>
              <a:t>Now we have iterated through every point in our set therefore our candidate point q(orange point in picture) will be part of the convex hull</a:t>
            </a:r>
          </a:p>
          <a:p>
            <a:r>
              <a:rPr lang="en-US" dirty="0"/>
              <a:t>We keep repeating the same steps as above until the next candidate point we can pick is our starting point. If that’s the case, then we will have constructed the convex hull of this set!</a:t>
            </a:r>
          </a:p>
        </p:txBody>
      </p:sp>
      <p:pic>
        <p:nvPicPr>
          <p:cNvPr id="6" name="Θέση περιεχομένου 5">
            <a:extLst>
              <a:ext uri="{FF2B5EF4-FFF2-40B4-BE49-F238E27FC236}">
                <a16:creationId xmlns:a16="http://schemas.microsoft.com/office/drawing/2014/main" id="{C0B78341-42DA-43F9-8117-EE9EC0405B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31577" y="2667000"/>
            <a:ext cx="3354872" cy="3124200"/>
          </a:xfrm>
        </p:spPr>
      </p:pic>
    </p:spTree>
    <p:extLst>
      <p:ext uri="{BB962C8B-B14F-4D97-AF65-F5344CB8AC3E}">
        <p14:creationId xmlns:p14="http://schemas.microsoft.com/office/powerpoint/2010/main" val="1976398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AF04301-76C5-477F-B05B-4B32EE93F551}"/>
              </a:ext>
            </a:extLst>
          </p:cNvPr>
          <p:cNvSpPr>
            <a:spLocks noGrp="1"/>
          </p:cNvSpPr>
          <p:nvPr>
            <p:ph type="title"/>
          </p:nvPr>
        </p:nvSpPr>
        <p:spPr/>
        <p:txBody>
          <a:bodyPr/>
          <a:lstStyle/>
          <a:p>
            <a:pPr algn="ctr"/>
            <a:r>
              <a:rPr lang="en-US" dirty="0"/>
              <a:t>references</a:t>
            </a:r>
          </a:p>
        </p:txBody>
      </p:sp>
      <p:sp>
        <p:nvSpPr>
          <p:cNvPr id="3" name="Θέση περιεχομένου 2">
            <a:extLst>
              <a:ext uri="{FF2B5EF4-FFF2-40B4-BE49-F238E27FC236}">
                <a16:creationId xmlns:a16="http://schemas.microsoft.com/office/drawing/2014/main" id="{C82202B3-19D7-48F4-81B6-1EDE8C2E497F}"/>
              </a:ext>
            </a:extLst>
          </p:cNvPr>
          <p:cNvSpPr>
            <a:spLocks noGrp="1"/>
          </p:cNvSpPr>
          <p:nvPr>
            <p:ph idx="1"/>
          </p:nvPr>
        </p:nvSpPr>
        <p:spPr/>
        <p:txBody>
          <a:bodyPr/>
          <a:lstStyle/>
          <a:p>
            <a:pPr algn="ctr"/>
            <a:r>
              <a:rPr lang="en-US" dirty="0">
                <a:hlinkClick r:id="rId2"/>
              </a:rPr>
              <a:t>https://en.wikipedia.org/wiki/Convex_hull_algorithms</a:t>
            </a:r>
            <a:endParaRPr lang="en-US" dirty="0"/>
          </a:p>
          <a:p>
            <a:pPr algn="ctr"/>
            <a:r>
              <a:rPr lang="en-US">
                <a:hlinkClick r:id="rId3"/>
              </a:rPr>
              <a:t>https://brilliant.org/wiki/convex-hull/</a:t>
            </a:r>
            <a:endParaRPr lang="en-US"/>
          </a:p>
          <a:p>
            <a:pPr marL="0" indent="0" algn="ctr">
              <a:buNone/>
            </a:pPr>
            <a:endParaRPr lang="en-US" dirty="0"/>
          </a:p>
          <a:p>
            <a:endParaRPr lang="en-US" dirty="0"/>
          </a:p>
        </p:txBody>
      </p:sp>
    </p:spTree>
    <p:extLst>
      <p:ext uri="{BB962C8B-B14F-4D97-AF65-F5344CB8AC3E}">
        <p14:creationId xmlns:p14="http://schemas.microsoft.com/office/powerpoint/2010/main" val="258300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607F230-9BE4-4D5A-A5A4-DB84252E7C0C}"/>
              </a:ext>
            </a:extLst>
          </p:cNvPr>
          <p:cNvSpPr>
            <a:spLocks noGrp="1"/>
          </p:cNvSpPr>
          <p:nvPr>
            <p:ph type="title"/>
          </p:nvPr>
        </p:nvSpPr>
        <p:spPr>
          <a:xfrm>
            <a:off x="643192" y="609600"/>
            <a:ext cx="3643674" cy="1905000"/>
          </a:xfrm>
        </p:spPr>
        <p:txBody>
          <a:bodyPr vert="horz" lIns="91440" tIns="45720" rIns="91440" bIns="45720" rtlCol="0" anchor="ctr">
            <a:normAutofit/>
          </a:bodyPr>
          <a:lstStyle/>
          <a:p>
            <a:r>
              <a:rPr lang="en-US" sz="2800"/>
              <a:t>So, what is a convex hull?</a:t>
            </a:r>
          </a:p>
        </p:txBody>
      </p:sp>
      <p:sp>
        <p:nvSpPr>
          <p:cNvPr id="3" name="Θέση περιεχομένου 2">
            <a:extLst>
              <a:ext uri="{FF2B5EF4-FFF2-40B4-BE49-F238E27FC236}">
                <a16:creationId xmlns:a16="http://schemas.microsoft.com/office/drawing/2014/main" id="{20403C7E-8EFB-44DA-A8B8-4914782072A0}"/>
              </a:ext>
            </a:extLst>
          </p:cNvPr>
          <p:cNvSpPr>
            <a:spLocks noGrp="1"/>
          </p:cNvSpPr>
          <p:nvPr>
            <p:ph sz="half" idx="1"/>
          </p:nvPr>
        </p:nvSpPr>
        <p:spPr>
          <a:xfrm>
            <a:off x="643192" y="2666999"/>
            <a:ext cx="3643674" cy="3216276"/>
          </a:xfrm>
        </p:spPr>
        <p:txBody>
          <a:bodyPr vert="horz" lIns="91440" tIns="45720" rIns="91440" bIns="45720" rtlCol="0" anchor="t">
            <a:normAutofit/>
          </a:bodyPr>
          <a:lstStyle/>
          <a:p>
            <a:r>
              <a:rPr lang="en-US" dirty="0"/>
              <a:t>Given a set of 2d-points a convex hull is a polygon so that every point in that set is either inside that polygon or part of its vertices as shown in the picture.</a:t>
            </a:r>
            <a:endParaRPr lang="en-US"/>
          </a:p>
        </p:txBody>
      </p:sp>
      <p:pic>
        <p:nvPicPr>
          <p:cNvPr id="6" name="Θέση περιεχομένου 5">
            <a:extLst>
              <a:ext uri="{FF2B5EF4-FFF2-40B4-BE49-F238E27FC236}">
                <a16:creationId xmlns:a16="http://schemas.microsoft.com/office/drawing/2014/main" id="{37E2F211-08D5-49DA-975C-D978EE9F34A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30994" y="675242"/>
            <a:ext cx="6916633" cy="518747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88731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281B821-5F40-4F16-AE5B-C82CF60BFCED}"/>
              </a:ext>
            </a:extLst>
          </p:cNvPr>
          <p:cNvSpPr>
            <a:spLocks noGrp="1"/>
          </p:cNvSpPr>
          <p:nvPr>
            <p:ph type="title"/>
          </p:nvPr>
        </p:nvSpPr>
        <p:spPr>
          <a:xfrm>
            <a:off x="974179" y="714375"/>
            <a:ext cx="3332955" cy="5076826"/>
          </a:xfrm>
        </p:spPr>
        <p:txBody>
          <a:bodyPr anchor="ctr">
            <a:normAutofit/>
          </a:bodyPr>
          <a:lstStyle/>
          <a:p>
            <a:r>
              <a:rPr lang="en-US" sz="4000"/>
              <a:t>Why is it useful to produce a convex hull</a:t>
            </a:r>
          </a:p>
        </p:txBody>
      </p:sp>
      <p:sp>
        <p:nvSpPr>
          <p:cNvPr id="5"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Θέση περιεχομένου 2">
            <a:extLst>
              <a:ext uri="{FF2B5EF4-FFF2-40B4-BE49-F238E27FC236}">
                <a16:creationId xmlns:a16="http://schemas.microsoft.com/office/drawing/2014/main" id="{CAEEBE52-DFCA-463F-95DD-41A9EA65D4B7}"/>
              </a:ext>
            </a:extLst>
          </p:cNvPr>
          <p:cNvSpPr>
            <a:spLocks noGrp="1"/>
          </p:cNvSpPr>
          <p:nvPr>
            <p:ph idx="1"/>
          </p:nvPr>
        </p:nvSpPr>
        <p:spPr>
          <a:xfrm>
            <a:off x="4973046" y="714375"/>
            <a:ext cx="6253751" cy="5076825"/>
          </a:xfrm>
        </p:spPr>
        <p:txBody>
          <a:bodyPr>
            <a:normAutofit/>
          </a:bodyPr>
          <a:lstStyle/>
          <a:p>
            <a:pPr marL="0" indent="0">
              <a:buNone/>
            </a:pPr>
            <a:r>
              <a:rPr lang="en-US" dirty="0">
                <a:solidFill>
                  <a:schemeClr val="tx1"/>
                </a:solidFill>
              </a:rPr>
              <a:t>Collision avoidance</a:t>
            </a:r>
            <a:endParaRPr lang="en-US">
              <a:solidFill>
                <a:schemeClr val="tx1"/>
              </a:solidFill>
            </a:endParaRPr>
          </a:p>
          <a:p>
            <a:pPr marL="0" indent="0">
              <a:buNone/>
            </a:pPr>
            <a:r>
              <a:rPr lang="en-US" dirty="0">
                <a:solidFill>
                  <a:schemeClr val="tx1"/>
                </a:solidFill>
              </a:rPr>
              <a:t>If we produce an accurate enough convex hull of a car, then essentially, we have a shell of that car that we can use to avoid colliding with other obstacles.</a:t>
            </a:r>
          </a:p>
        </p:txBody>
      </p:sp>
    </p:spTree>
    <p:extLst>
      <p:ext uri="{BB962C8B-B14F-4D97-AF65-F5344CB8AC3E}">
        <p14:creationId xmlns:p14="http://schemas.microsoft.com/office/powerpoint/2010/main" val="64233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DABDE18-5157-4FA3-BD84-24D0794B6456}"/>
              </a:ext>
            </a:extLst>
          </p:cNvPr>
          <p:cNvSpPr>
            <a:spLocks noGrp="1"/>
          </p:cNvSpPr>
          <p:nvPr>
            <p:ph type="title"/>
          </p:nvPr>
        </p:nvSpPr>
        <p:spPr>
          <a:xfrm>
            <a:off x="974179" y="714375"/>
            <a:ext cx="3332955" cy="5076826"/>
          </a:xfrm>
        </p:spPr>
        <p:txBody>
          <a:bodyPr anchor="ctr">
            <a:normAutofit/>
          </a:bodyPr>
          <a:lstStyle/>
          <a:p>
            <a:r>
              <a:rPr lang="en-US" sz="4000"/>
              <a:t>How can a convex hull be produced?</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Θέση περιεχομένου 2">
            <a:extLst>
              <a:ext uri="{FF2B5EF4-FFF2-40B4-BE49-F238E27FC236}">
                <a16:creationId xmlns:a16="http://schemas.microsoft.com/office/drawing/2014/main" id="{44DEE441-AFE7-418A-9780-EC954BB96215}"/>
              </a:ext>
            </a:extLst>
          </p:cNvPr>
          <p:cNvSpPr>
            <a:spLocks noGrp="1"/>
          </p:cNvSpPr>
          <p:nvPr>
            <p:ph idx="1"/>
          </p:nvPr>
        </p:nvSpPr>
        <p:spPr>
          <a:xfrm>
            <a:off x="4973046" y="714375"/>
            <a:ext cx="6253751" cy="5076825"/>
          </a:xfrm>
        </p:spPr>
        <p:txBody>
          <a:bodyPr>
            <a:normAutofit/>
          </a:bodyPr>
          <a:lstStyle/>
          <a:p>
            <a:pPr marL="0" indent="0" algn="ctr">
              <a:buNone/>
            </a:pPr>
            <a:r>
              <a:rPr lang="en-US" dirty="0">
                <a:solidFill>
                  <a:schemeClr val="tx1"/>
                </a:solidFill>
              </a:rPr>
              <a:t>There are multiple algorithms that produce a convex hull. Some of them are the following</a:t>
            </a:r>
          </a:p>
          <a:p>
            <a:pPr marL="800100" lvl="1" indent="-342900">
              <a:buFont typeface="+mj-lt"/>
              <a:buAutoNum type="arabicPeriod"/>
            </a:pPr>
            <a:r>
              <a:rPr lang="en-US" dirty="0">
                <a:solidFill>
                  <a:schemeClr val="tx1"/>
                </a:solidFill>
              </a:rPr>
              <a:t> Jarvis March</a:t>
            </a:r>
          </a:p>
          <a:p>
            <a:pPr marL="800100" lvl="1" indent="-342900">
              <a:buFont typeface="+mj-lt"/>
              <a:buAutoNum type="arabicPeriod"/>
            </a:pPr>
            <a:r>
              <a:rPr lang="en-US" dirty="0">
                <a:solidFill>
                  <a:schemeClr val="tx1"/>
                </a:solidFill>
              </a:rPr>
              <a:t> Graham Scan</a:t>
            </a:r>
          </a:p>
          <a:p>
            <a:pPr marL="800100" lvl="1" indent="-342900">
              <a:buFont typeface="+mj-lt"/>
              <a:buAutoNum type="arabicPeriod"/>
            </a:pPr>
            <a:r>
              <a:rPr lang="en-US" dirty="0">
                <a:solidFill>
                  <a:schemeClr val="tx1"/>
                </a:solidFill>
              </a:rPr>
              <a:t> Quick Hull</a:t>
            </a:r>
          </a:p>
          <a:p>
            <a:pPr marL="457200" lvl="1" indent="0">
              <a:buNone/>
            </a:pPr>
            <a:r>
              <a:rPr lang="en-US" dirty="0">
                <a:solidFill>
                  <a:schemeClr val="tx1"/>
                </a:solidFill>
              </a:rPr>
              <a:t>In this project, Jarvis March was used to compute the convex hull so let's take a quick look at how it works.</a:t>
            </a:r>
          </a:p>
        </p:txBody>
      </p:sp>
    </p:spTree>
    <p:extLst>
      <p:ext uri="{BB962C8B-B14F-4D97-AF65-F5344CB8AC3E}">
        <p14:creationId xmlns:p14="http://schemas.microsoft.com/office/powerpoint/2010/main" val="328524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Τίτλος 7">
            <a:extLst>
              <a:ext uri="{FF2B5EF4-FFF2-40B4-BE49-F238E27FC236}">
                <a16:creationId xmlns:a16="http://schemas.microsoft.com/office/drawing/2014/main" id="{DB0D70C9-5F0E-42B2-B8E0-4EAC394DE1AC}"/>
              </a:ext>
            </a:extLst>
          </p:cNvPr>
          <p:cNvSpPr>
            <a:spLocks noGrp="1"/>
          </p:cNvSpPr>
          <p:nvPr>
            <p:ph type="title"/>
          </p:nvPr>
        </p:nvSpPr>
        <p:spPr/>
        <p:txBody>
          <a:bodyPr vert="horz" lIns="91440" tIns="45720" rIns="91440" bIns="45720" rtlCol="0" anchor="b">
            <a:normAutofit/>
          </a:bodyPr>
          <a:lstStyle/>
          <a:p>
            <a:pPr algn="ctr"/>
            <a:r>
              <a:rPr lang="en-US" sz="4000">
                <a:effectLst>
                  <a:glow rad="38100">
                    <a:schemeClr val="bg1">
                      <a:lumMod val="65000"/>
                      <a:lumOff val="35000"/>
                      <a:alpha val="50000"/>
                    </a:schemeClr>
                  </a:glow>
                  <a:outerShdw blurRad="28575" dist="31750" dir="13200000" algn="tl" rotWithShape="0">
                    <a:srgbClr val="000000">
                      <a:alpha val="25000"/>
                    </a:srgbClr>
                  </a:outerShdw>
                </a:effectLst>
              </a:rPr>
              <a:t>Set of points to compute convex hull</a:t>
            </a:r>
          </a:p>
        </p:txBody>
      </p:sp>
      <p:pic>
        <p:nvPicPr>
          <p:cNvPr id="7" name="Θέση περιεχομένου 6">
            <a:extLst>
              <a:ext uri="{FF2B5EF4-FFF2-40B4-BE49-F238E27FC236}">
                <a16:creationId xmlns:a16="http://schemas.microsoft.com/office/drawing/2014/main" id="{B43DB64C-EDC8-4C1C-872B-1A178C0BD3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1343" y="2667000"/>
            <a:ext cx="3406140" cy="312420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4274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2F7DC6-9848-4603-AC51-D8D6D5B82D1E}"/>
              </a:ext>
            </a:extLst>
          </p:cNvPr>
          <p:cNvSpPr>
            <a:spLocks noGrp="1"/>
          </p:cNvSpPr>
          <p:nvPr>
            <p:ph type="title"/>
          </p:nvPr>
        </p:nvSpPr>
        <p:spPr/>
        <p:txBody>
          <a:bodyPr/>
          <a:lstStyle/>
          <a:p>
            <a:r>
              <a:rPr lang="en-US" dirty="0"/>
              <a:t>Jarvis march 1</a:t>
            </a:r>
            <a:r>
              <a:rPr lang="en-US" baseline="30000" dirty="0"/>
              <a:t>st</a:t>
            </a:r>
            <a:r>
              <a:rPr lang="en-US" dirty="0"/>
              <a:t> step</a:t>
            </a:r>
          </a:p>
        </p:txBody>
      </p:sp>
      <p:sp>
        <p:nvSpPr>
          <p:cNvPr id="4" name="Θέση περιεχομένου 3">
            <a:extLst>
              <a:ext uri="{FF2B5EF4-FFF2-40B4-BE49-F238E27FC236}">
                <a16:creationId xmlns:a16="http://schemas.microsoft.com/office/drawing/2014/main" id="{18244B6B-5EC7-4CAF-9A40-90BF0D26DAC2}"/>
              </a:ext>
            </a:extLst>
          </p:cNvPr>
          <p:cNvSpPr>
            <a:spLocks noGrp="1"/>
          </p:cNvSpPr>
          <p:nvPr>
            <p:ph sz="half" idx="1"/>
          </p:nvPr>
        </p:nvSpPr>
        <p:spPr/>
        <p:txBody>
          <a:bodyPr/>
          <a:lstStyle/>
          <a:p>
            <a:r>
              <a:rPr lang="en-US" dirty="0"/>
              <a:t>Pick the point with smallest x value as the starting point(</a:t>
            </a:r>
            <a:r>
              <a:rPr lang="en-US" dirty="0" err="1"/>
              <a:t>sp</a:t>
            </a:r>
            <a:r>
              <a:rPr lang="en-US" dirty="0"/>
              <a:t>) [green point in the picture]</a:t>
            </a:r>
          </a:p>
          <a:p>
            <a:r>
              <a:rPr lang="en-US" dirty="0"/>
              <a:t>Find the next point(q) in the given set [orange point in the picture]</a:t>
            </a:r>
          </a:p>
        </p:txBody>
      </p:sp>
      <p:pic>
        <p:nvPicPr>
          <p:cNvPr id="7" name="Θέση περιεχομένου 6">
            <a:extLst>
              <a:ext uri="{FF2B5EF4-FFF2-40B4-BE49-F238E27FC236}">
                <a16:creationId xmlns:a16="http://schemas.microsoft.com/office/drawing/2014/main" id="{E04D6905-FFEC-4986-B872-335F73BECEF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92444" y="2667000"/>
            <a:ext cx="3233138" cy="3124200"/>
          </a:xfrm>
        </p:spPr>
      </p:pic>
    </p:spTree>
    <p:extLst>
      <p:ext uri="{BB962C8B-B14F-4D97-AF65-F5344CB8AC3E}">
        <p14:creationId xmlns:p14="http://schemas.microsoft.com/office/powerpoint/2010/main" val="401437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8CDC0D6-E0B3-49EF-BA09-7B2FC3826AE5}"/>
              </a:ext>
            </a:extLst>
          </p:cNvPr>
          <p:cNvSpPr>
            <a:spLocks noGrp="1"/>
          </p:cNvSpPr>
          <p:nvPr>
            <p:ph type="title"/>
          </p:nvPr>
        </p:nvSpPr>
        <p:spPr/>
        <p:txBody>
          <a:bodyPr/>
          <a:lstStyle/>
          <a:p>
            <a:r>
              <a:rPr lang="en-US" dirty="0"/>
              <a:t>Jarvis March 2</a:t>
            </a:r>
            <a:r>
              <a:rPr lang="en-US" baseline="30000" dirty="0"/>
              <a:t>nd</a:t>
            </a:r>
            <a:r>
              <a:rPr lang="en-US" dirty="0"/>
              <a:t> step</a:t>
            </a:r>
          </a:p>
        </p:txBody>
      </p:sp>
      <p:sp>
        <p:nvSpPr>
          <p:cNvPr id="4" name="Θέση περιεχομένου 3">
            <a:extLst>
              <a:ext uri="{FF2B5EF4-FFF2-40B4-BE49-F238E27FC236}">
                <a16:creationId xmlns:a16="http://schemas.microsoft.com/office/drawing/2014/main" id="{7BF66F68-F9C3-46C3-826F-4A0EB87F400B}"/>
              </a:ext>
            </a:extLst>
          </p:cNvPr>
          <p:cNvSpPr>
            <a:spLocks noGrp="1"/>
          </p:cNvSpPr>
          <p:nvPr>
            <p:ph sz="half" idx="1"/>
          </p:nvPr>
        </p:nvSpPr>
        <p:spPr/>
        <p:txBody>
          <a:bodyPr>
            <a:normAutofit lnSpcReduction="10000"/>
          </a:bodyPr>
          <a:lstStyle/>
          <a:p>
            <a:r>
              <a:rPr lang="en-US" dirty="0"/>
              <a:t>Iterate through every other point(</a:t>
            </a:r>
            <a:r>
              <a:rPr lang="en-US" dirty="0" err="1"/>
              <a:t>i</a:t>
            </a:r>
            <a:r>
              <a:rPr lang="en-US" dirty="0"/>
              <a:t>)[yellow point] checking every time if the turn that is produced by drawing a line from </a:t>
            </a:r>
            <a:r>
              <a:rPr lang="en-US" dirty="0" err="1"/>
              <a:t>sp</a:t>
            </a:r>
            <a:r>
              <a:rPr lang="en-US" dirty="0"/>
              <a:t> to I to q is left or right</a:t>
            </a:r>
          </a:p>
          <a:p>
            <a:r>
              <a:rPr lang="en-US" dirty="0"/>
              <a:t>If it’s right, then I becomes q, and we repeat</a:t>
            </a:r>
          </a:p>
          <a:p>
            <a:r>
              <a:rPr lang="en-US" dirty="0"/>
              <a:t>If it’s left, then we pick another I and check the turn</a:t>
            </a:r>
          </a:p>
          <a:p>
            <a:r>
              <a:rPr lang="en-US" dirty="0"/>
              <a:t>Here in our example the turn is right as shown in the picture, so I becomes q</a:t>
            </a:r>
          </a:p>
          <a:p>
            <a:endParaRPr lang="en-US" dirty="0"/>
          </a:p>
        </p:txBody>
      </p:sp>
      <p:pic>
        <p:nvPicPr>
          <p:cNvPr id="7" name="Θέση περιεχομένου 6">
            <a:extLst>
              <a:ext uri="{FF2B5EF4-FFF2-40B4-BE49-F238E27FC236}">
                <a16:creationId xmlns:a16="http://schemas.microsoft.com/office/drawing/2014/main" id="{6167692E-C8AC-47B7-90CB-B994265AF3B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19765" y="2667000"/>
            <a:ext cx="3378495" cy="3124200"/>
          </a:xfrm>
        </p:spPr>
      </p:pic>
    </p:spTree>
    <p:extLst>
      <p:ext uri="{BB962C8B-B14F-4D97-AF65-F5344CB8AC3E}">
        <p14:creationId xmlns:p14="http://schemas.microsoft.com/office/powerpoint/2010/main" val="180419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B3CC6979-3EFF-474D-9E9B-924895895821}"/>
              </a:ext>
            </a:extLst>
          </p:cNvPr>
          <p:cNvSpPr>
            <a:spLocks noGrp="1"/>
          </p:cNvSpPr>
          <p:nvPr>
            <p:ph type="title"/>
          </p:nvPr>
        </p:nvSpPr>
        <p:spPr/>
        <p:txBody>
          <a:bodyPr/>
          <a:lstStyle/>
          <a:p>
            <a:r>
              <a:rPr lang="en-US" dirty="0"/>
              <a:t>Jarvis March 3</a:t>
            </a:r>
            <a:r>
              <a:rPr lang="en-US" baseline="30000" dirty="0"/>
              <a:t>rd</a:t>
            </a:r>
            <a:r>
              <a:rPr lang="en-US" dirty="0"/>
              <a:t>  step</a:t>
            </a:r>
          </a:p>
        </p:txBody>
      </p:sp>
      <p:sp>
        <p:nvSpPr>
          <p:cNvPr id="5" name="Θέση περιεχομένου 4">
            <a:extLst>
              <a:ext uri="{FF2B5EF4-FFF2-40B4-BE49-F238E27FC236}">
                <a16:creationId xmlns:a16="http://schemas.microsoft.com/office/drawing/2014/main" id="{9AA83708-64DB-4A73-807B-F939204A746D}"/>
              </a:ext>
            </a:extLst>
          </p:cNvPr>
          <p:cNvSpPr>
            <a:spLocks noGrp="1"/>
          </p:cNvSpPr>
          <p:nvPr>
            <p:ph sz="half" idx="1"/>
          </p:nvPr>
        </p:nvSpPr>
        <p:spPr/>
        <p:txBody>
          <a:bodyPr/>
          <a:lstStyle/>
          <a:p>
            <a:r>
              <a:rPr lang="en-US" dirty="0"/>
              <a:t>After q becomes I we pick another </a:t>
            </a:r>
            <a:r>
              <a:rPr lang="en-US" dirty="0" err="1"/>
              <a:t>i</a:t>
            </a:r>
            <a:r>
              <a:rPr lang="en-US" dirty="0"/>
              <a:t>(yellow point here) and check the turn.</a:t>
            </a:r>
          </a:p>
          <a:p>
            <a:r>
              <a:rPr lang="en-US" dirty="0"/>
              <a:t>Since there is no turn here, we set q as I in hopes of finding a turn with some other point</a:t>
            </a:r>
          </a:p>
        </p:txBody>
      </p:sp>
      <p:pic>
        <p:nvPicPr>
          <p:cNvPr id="12" name="Θέση περιεχομένου 11">
            <a:extLst>
              <a:ext uri="{FF2B5EF4-FFF2-40B4-BE49-F238E27FC236}">
                <a16:creationId xmlns:a16="http://schemas.microsoft.com/office/drawing/2014/main" id="{1951ECFB-F6D5-4D03-B620-E691F03BAC2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9293" y="2667000"/>
            <a:ext cx="3279439" cy="3124200"/>
          </a:xfrm>
        </p:spPr>
      </p:pic>
    </p:spTree>
    <p:extLst>
      <p:ext uri="{BB962C8B-B14F-4D97-AF65-F5344CB8AC3E}">
        <p14:creationId xmlns:p14="http://schemas.microsoft.com/office/powerpoint/2010/main" val="236131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59C883-AE67-4237-A16E-C15D38C4DB4C}"/>
              </a:ext>
            </a:extLst>
          </p:cNvPr>
          <p:cNvSpPr>
            <a:spLocks noGrp="1"/>
          </p:cNvSpPr>
          <p:nvPr>
            <p:ph type="title"/>
          </p:nvPr>
        </p:nvSpPr>
        <p:spPr/>
        <p:txBody>
          <a:bodyPr/>
          <a:lstStyle/>
          <a:p>
            <a:r>
              <a:rPr lang="en-US" dirty="0"/>
              <a:t>Jarvis march 4</a:t>
            </a:r>
            <a:r>
              <a:rPr lang="en-US" baseline="30000" dirty="0"/>
              <a:t>th</a:t>
            </a:r>
            <a:r>
              <a:rPr lang="en-US" dirty="0"/>
              <a:t> step</a:t>
            </a:r>
          </a:p>
        </p:txBody>
      </p:sp>
      <p:sp>
        <p:nvSpPr>
          <p:cNvPr id="3" name="Θέση περιεχομένου 2">
            <a:extLst>
              <a:ext uri="{FF2B5EF4-FFF2-40B4-BE49-F238E27FC236}">
                <a16:creationId xmlns:a16="http://schemas.microsoft.com/office/drawing/2014/main" id="{D90EECF0-FBA1-4FD5-96A1-88A113E59BFD}"/>
              </a:ext>
            </a:extLst>
          </p:cNvPr>
          <p:cNvSpPr>
            <a:spLocks noGrp="1"/>
          </p:cNvSpPr>
          <p:nvPr>
            <p:ph sz="half" idx="1"/>
          </p:nvPr>
        </p:nvSpPr>
        <p:spPr/>
        <p:txBody>
          <a:bodyPr/>
          <a:lstStyle/>
          <a:p>
            <a:r>
              <a:rPr lang="en-US" dirty="0"/>
              <a:t>After q becomes I we pick the last point available(yellow point here)</a:t>
            </a:r>
          </a:p>
          <a:p>
            <a:r>
              <a:rPr lang="en-US" dirty="0"/>
              <a:t>The turn is right, so we make q = I</a:t>
            </a:r>
          </a:p>
        </p:txBody>
      </p:sp>
      <p:pic>
        <p:nvPicPr>
          <p:cNvPr id="6" name="Θέση περιεχομένου 5">
            <a:extLst>
              <a:ext uri="{FF2B5EF4-FFF2-40B4-BE49-F238E27FC236}">
                <a16:creationId xmlns:a16="http://schemas.microsoft.com/office/drawing/2014/main" id="{E3802172-6250-4F2F-B578-A18D1E700B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27838" y="2667000"/>
            <a:ext cx="3362349" cy="3124200"/>
          </a:xfrm>
        </p:spPr>
      </p:pic>
    </p:spTree>
    <p:extLst>
      <p:ext uri="{BB962C8B-B14F-4D97-AF65-F5344CB8AC3E}">
        <p14:creationId xmlns:p14="http://schemas.microsoft.com/office/powerpoint/2010/main" val="759355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Πλέγμα">
  <a:themeElements>
    <a:clrScheme name="Πλέγμα">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Πλέγμα">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Πλέγμα">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TM03457485[[fn=Πλέγμα]]</Template>
  <TotalTime>126</TotalTime>
  <Words>450</Words>
  <Application>Microsoft Office PowerPoint</Application>
  <PresentationFormat>Ευρεία οθόνη</PresentationFormat>
  <Paragraphs>33</Paragraphs>
  <Slides>11</Slides>
  <Notes>0</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11</vt:i4>
      </vt:variant>
    </vt:vector>
  </HeadingPairs>
  <TitlesOfParts>
    <vt:vector size="14" baseType="lpstr">
      <vt:lpstr>Arial</vt:lpstr>
      <vt:lpstr>Century Gothic</vt:lpstr>
      <vt:lpstr>Πλέγμα</vt:lpstr>
      <vt:lpstr>Convex Hull a quick presentation</vt:lpstr>
      <vt:lpstr>So, what is a convex hull?</vt:lpstr>
      <vt:lpstr>Why is it useful to produce a convex hull</vt:lpstr>
      <vt:lpstr>How can a convex hull be produced?</vt:lpstr>
      <vt:lpstr>Set of points to compute convex hull</vt:lpstr>
      <vt:lpstr>Jarvis march 1st step</vt:lpstr>
      <vt:lpstr>Jarvis March 2nd step</vt:lpstr>
      <vt:lpstr>Jarvis March 3rd  step</vt:lpstr>
      <vt:lpstr>Jarvis march 4th step</vt:lpstr>
      <vt:lpstr>Jarvis march 5th step</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ΖΑΡΟΚΑΝΕΛΛΟΣ ΓΕΩΡΓΙΟΣ</dc:creator>
  <cp:lastModifiedBy>ΖΑΡΟΚΑΝΕΛΛΟΣ ΓΕΩΡΓΙΟΣ</cp:lastModifiedBy>
  <cp:revision>5</cp:revision>
  <dcterms:created xsi:type="dcterms:W3CDTF">2022-09-26T15:47:05Z</dcterms:created>
  <dcterms:modified xsi:type="dcterms:W3CDTF">2022-09-26T17:57:02Z</dcterms:modified>
</cp:coreProperties>
</file>