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Default Extension="doc" ContentType="application/msword"/>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emf" ContentType="image/x-emf"/>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8" r:id="rId2"/>
    <p:sldId id="282" r:id="rId3"/>
    <p:sldId id="288" r:id="rId4"/>
    <p:sldId id="291" r:id="rId5"/>
    <p:sldId id="283" r:id="rId6"/>
    <p:sldId id="289" r:id="rId7"/>
    <p:sldId id="297" r:id="rId8"/>
    <p:sldId id="298" r:id="rId9"/>
    <p:sldId id="299" r:id="rId10"/>
    <p:sldId id="300" r:id="rId11"/>
    <p:sldId id="295" r:id="rId12"/>
    <p:sldId id="296" r:id="rId13"/>
    <p:sldId id="310" r:id="rId14"/>
    <p:sldId id="301" r:id="rId15"/>
    <p:sldId id="292" r:id="rId16"/>
    <p:sldId id="293" r:id="rId17"/>
    <p:sldId id="306" r:id="rId18"/>
    <p:sldId id="307" r:id="rId19"/>
    <p:sldId id="303" r:id="rId20"/>
    <p:sldId id="305" r:id="rId21"/>
    <p:sldId id="259" r:id="rId22"/>
    <p:sldId id="266" r:id="rId23"/>
    <p:sldId id="267" r:id="rId24"/>
    <p:sldId id="257" r:id="rId25"/>
    <p:sldId id="260" r:id="rId26"/>
    <p:sldId id="261" r:id="rId27"/>
    <p:sldId id="262" r:id="rId28"/>
    <p:sldId id="263" r:id="rId29"/>
    <p:sldId id="264" r:id="rId30"/>
    <p:sldId id="265" r:id="rId31"/>
    <p:sldId id="270" r:id="rId32"/>
    <p:sldId id="268" r:id="rId33"/>
    <p:sldId id="271" r:id="rId34"/>
    <p:sldId id="280" r:id="rId35"/>
    <p:sldId id="272" r:id="rId36"/>
    <p:sldId id="308" r:id="rId37"/>
    <p:sldId id="273" r:id="rId38"/>
    <p:sldId id="276" r:id="rId39"/>
    <p:sldId id="277" r:id="rId40"/>
    <p:sldId id="278" r:id="rId41"/>
    <p:sldId id="279" r:id="rId42"/>
    <p:sldId id="274" r:id="rId43"/>
    <p:sldId id="275"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570"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7B2FC9-473D-4C74-BBDE-A7778634742C}" type="datetimeFigureOut">
              <a:rPr lang="en-US" smtClean="0"/>
              <a:pPr/>
              <a:t>3/6/2020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FAD60DC-890C-41E5-9DE1-5BACA0957AF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p:spPr>
        <p:txBody>
          <a:bodyPr/>
          <a:lstStyle/>
          <a:p>
            <a:fld id="{85DDB39D-BD7B-4D65-9C04-2D5F0131F0D8}" type="slidenum">
              <a:rPr lang="en-US" smtClean="0"/>
              <a:pPr/>
              <a:t>38</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2DF6C214-03DE-4EE7-B4F2-5CE1BBE42D0A}" type="slidenum">
              <a:rPr lang="en-US" smtClean="0"/>
              <a:pPr/>
              <a:t>42</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4BCDDAE-92B0-4BD2-BD66-5817F588F2A7}" type="slidenum">
              <a:rPr lang="en-US" smtClean="0"/>
              <a:pPr/>
              <a:t>43</a:t>
            </a:fld>
            <a:endParaRPr lang="en-US" smtClean="0"/>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a:ln/>
        </p:spPr>
        <p:txBody>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smtClean="0"/>
              <a:t>Click to edit Master title style</a:t>
            </a:r>
            <a:endParaRPr lang="en-IN"/>
          </a:p>
        </p:txBody>
      </p:sp>
      <p:sp>
        <p:nvSpPr>
          <p:cNvPr id="3" name="Table Placeholder 2"/>
          <p:cNvSpPr>
            <a:spLocks noGrp="1"/>
          </p:cNvSpPr>
          <p:nvPr>
            <p:ph type="tbl" idx="1"/>
          </p:nvPr>
        </p:nvSpPr>
        <p:spPr>
          <a:xfrm>
            <a:off x="685800" y="1981200"/>
            <a:ext cx="7772400" cy="4114800"/>
          </a:xfrm>
        </p:spPr>
        <p:txBody>
          <a:bodyPr/>
          <a:lstStyle/>
          <a:p>
            <a:pPr lvl="0"/>
            <a:endParaRPr lang="en-IN"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053D99B-5083-48CE-9723-38ECCD80D69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3/6/2020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3/6/2020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Microsoft_Office_Word_97_-_2003_Document1.doc"/><Relationship Id="rId2" Type="http://schemas.openxmlformats.org/officeDocument/2006/relationships/slideLayout" Target="../slideLayouts/slideLayout12.xml"/><Relationship Id="rId1" Type="http://schemas.openxmlformats.org/officeDocument/2006/relationships/vmlDrawing" Target="../drawings/vmlDrawing1.v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638800"/>
          </a:xfrm>
        </p:spPr>
        <p:txBody>
          <a:bodyPr>
            <a:normAutofit fontScale="92500"/>
          </a:bodyPr>
          <a:lstStyle/>
          <a:p>
            <a:pPr>
              <a:lnSpc>
                <a:spcPct val="150000"/>
              </a:lnSpc>
            </a:pPr>
            <a:r>
              <a:rPr lang="en-GB" b="1" dirty="0" smtClean="0"/>
              <a:t>Data warehousing </a:t>
            </a:r>
          </a:p>
          <a:p>
            <a:pPr lvl="1">
              <a:lnSpc>
                <a:spcPct val="150000"/>
              </a:lnSpc>
            </a:pPr>
            <a:r>
              <a:rPr lang="en-GB" b="1" dirty="0" smtClean="0"/>
              <a:t> data warehousing concepts and definitions,</a:t>
            </a:r>
          </a:p>
          <a:p>
            <a:pPr lvl="1">
              <a:lnSpc>
                <a:spcPct val="150000"/>
              </a:lnSpc>
            </a:pPr>
            <a:r>
              <a:rPr lang="en-GB" b="1" dirty="0" smtClean="0"/>
              <a:t>data warehousing process overview, </a:t>
            </a:r>
          </a:p>
          <a:p>
            <a:pPr lvl="1">
              <a:lnSpc>
                <a:spcPct val="150000"/>
              </a:lnSpc>
            </a:pPr>
            <a:r>
              <a:rPr lang="en-GB" b="1" dirty="0" smtClean="0"/>
              <a:t>data warehousing architecture, data warehouse development, </a:t>
            </a:r>
          </a:p>
          <a:p>
            <a:pPr lvl="1">
              <a:lnSpc>
                <a:spcPct val="150000"/>
              </a:lnSpc>
            </a:pPr>
            <a:r>
              <a:rPr lang="en-GB" b="1" dirty="0" smtClean="0"/>
              <a:t>real-time data warehousing,</a:t>
            </a:r>
          </a:p>
          <a:p>
            <a:pPr lvl="1">
              <a:lnSpc>
                <a:spcPct val="150000"/>
              </a:lnSpc>
            </a:pPr>
            <a:r>
              <a:rPr lang="en-GB" b="1" dirty="0" smtClean="0"/>
              <a:t> data warehouse administration and security issues,</a:t>
            </a:r>
          </a:p>
          <a:p>
            <a:pPr lvl="1">
              <a:lnSpc>
                <a:spcPct val="150000"/>
              </a:lnSpc>
            </a:pPr>
            <a:r>
              <a:rPr lang="en-GB" b="1" dirty="0" smtClean="0"/>
              <a:t> </a:t>
            </a:r>
            <a:r>
              <a:rPr lang="en-GB" sz="3200" b="1" dirty="0" smtClean="0"/>
              <a:t>OLTP Vs OLAP </a:t>
            </a:r>
            <a:r>
              <a:rPr lang="en-GB" b="1" dirty="0" smtClean="0"/>
              <a:t>.</a:t>
            </a:r>
            <a:endParaRPr lang="en-US" b="1" dirty="0"/>
          </a:p>
        </p:txBody>
      </p:sp>
      <p:sp>
        <p:nvSpPr>
          <p:cNvPr id="4" name="TextBox 3"/>
          <p:cNvSpPr txBox="1"/>
          <p:nvPr/>
        </p:nvSpPr>
        <p:spPr>
          <a:xfrm>
            <a:off x="990600" y="0"/>
            <a:ext cx="7162800" cy="769441"/>
          </a:xfrm>
          <a:prstGeom prst="rect">
            <a:avLst/>
          </a:prstGeom>
          <a:noFill/>
        </p:spPr>
        <p:txBody>
          <a:bodyPr wrap="square" rtlCol="0">
            <a:spAutoFit/>
          </a:bodyPr>
          <a:lstStyle/>
          <a:p>
            <a:pPr algn="ctr"/>
            <a:r>
              <a:rPr lang="en-US" sz="4400" b="1" dirty="0" smtClean="0"/>
              <a:t>Module - 6</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85800" y="228600"/>
            <a:ext cx="7772400" cy="762000"/>
          </a:xfrm>
          <a:noFill/>
        </p:spPr>
        <p:txBody>
          <a:bodyPr lIns="92075" tIns="46038" rIns="92075" bIns="46038" anchor="b">
            <a:normAutofit fontScale="90000"/>
          </a:bodyPr>
          <a:lstStyle/>
          <a:p>
            <a:pPr eaLnBrk="1" hangingPunct="1"/>
            <a:r>
              <a:rPr lang="en-US" smtClean="0"/>
              <a:t>Data Warehouse—Nonvolatile</a:t>
            </a:r>
          </a:p>
        </p:txBody>
      </p:sp>
      <p:sp>
        <p:nvSpPr>
          <p:cNvPr id="9219" name="Rectangle 3"/>
          <p:cNvSpPr>
            <a:spLocks noGrp="1" noChangeArrowheads="1"/>
          </p:cNvSpPr>
          <p:nvPr>
            <p:ph type="body" idx="1"/>
          </p:nvPr>
        </p:nvSpPr>
        <p:spPr>
          <a:xfrm>
            <a:off x="304800" y="1219200"/>
            <a:ext cx="8534400" cy="5334000"/>
          </a:xfrm>
          <a:noFill/>
        </p:spPr>
        <p:txBody>
          <a:bodyPr lIns="92075" tIns="46038" rIns="92075" bIns="46038"/>
          <a:lstStyle/>
          <a:p>
            <a:pPr eaLnBrk="1" hangingPunct="1">
              <a:lnSpc>
                <a:spcPct val="130000"/>
              </a:lnSpc>
            </a:pPr>
            <a:r>
              <a:rPr lang="en-US" smtClean="0"/>
              <a:t>A physically separate store of data transformed from the operational environment</a:t>
            </a:r>
          </a:p>
          <a:p>
            <a:pPr eaLnBrk="1" hangingPunct="1">
              <a:lnSpc>
                <a:spcPct val="130000"/>
              </a:lnSpc>
            </a:pPr>
            <a:r>
              <a:rPr lang="en-US" smtClean="0"/>
              <a:t>Operational update of data does not occur in the data warehouse environment</a:t>
            </a:r>
          </a:p>
          <a:p>
            <a:pPr lvl="1" eaLnBrk="1" hangingPunct="1">
              <a:lnSpc>
                <a:spcPct val="130000"/>
              </a:lnSpc>
            </a:pPr>
            <a:r>
              <a:rPr lang="en-US" smtClean="0"/>
              <a:t>Does not require transaction processing, recovery, and concurrency control mechanisms</a:t>
            </a:r>
          </a:p>
          <a:p>
            <a:pPr lvl="1" eaLnBrk="1" hangingPunct="1">
              <a:lnSpc>
                <a:spcPct val="130000"/>
              </a:lnSpc>
            </a:pPr>
            <a:r>
              <a:rPr lang="en-US" smtClean="0"/>
              <a:t>Requires only two operations in data accessing: </a:t>
            </a:r>
          </a:p>
          <a:p>
            <a:pPr lvl="2" eaLnBrk="1" hangingPunct="1">
              <a:lnSpc>
                <a:spcPct val="130000"/>
              </a:lnSpc>
            </a:pPr>
            <a:r>
              <a:rPr lang="en-US" sz="2800" i="1" smtClean="0"/>
              <a:t>initial loading of data</a:t>
            </a:r>
            <a:r>
              <a:rPr lang="en-US" sz="2800" smtClean="0"/>
              <a:t> and </a:t>
            </a:r>
            <a:r>
              <a:rPr lang="en-US" sz="2800" i="1" smtClean="0"/>
              <a:t>access of data</a:t>
            </a:r>
            <a:endParaRPr lang="en-US" sz="2800" smtClean="0"/>
          </a:p>
        </p:txBody>
      </p:sp>
    </p:spTree>
  </p:cSld>
  <p:clrMapOvr>
    <a:masterClrMapping/>
  </p:clrMapOvr>
  <p:transition>
    <p:zoom/>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85000" lnSpcReduction="10000"/>
          </a:bodyPr>
          <a:lstStyle/>
          <a:p>
            <a:pPr>
              <a:lnSpc>
                <a:spcPct val="150000"/>
              </a:lnSpc>
            </a:pPr>
            <a:r>
              <a:rPr lang="en-GB" b="1" u="sng" dirty="0" smtClean="0"/>
              <a:t>Some additional characteristics </a:t>
            </a:r>
            <a:r>
              <a:rPr lang="en-GB" dirty="0" smtClean="0"/>
              <a:t>may include the following:</a:t>
            </a:r>
          </a:p>
          <a:p>
            <a:pPr marL="514350" indent="-514350">
              <a:lnSpc>
                <a:spcPct val="150000"/>
              </a:lnSpc>
              <a:buFont typeface="+mj-lt"/>
              <a:buAutoNum type="arabicPeriod"/>
            </a:pPr>
            <a:r>
              <a:rPr lang="en-GB" b="1" i="1" dirty="0" smtClean="0"/>
              <a:t>Web based- </a:t>
            </a:r>
            <a:r>
              <a:rPr lang="en-GB" dirty="0" smtClean="0"/>
              <a:t>Data warehouses are typically designed to provide an efficient computing environment for Web-based applications.</a:t>
            </a:r>
          </a:p>
          <a:p>
            <a:pPr marL="514350" indent="-514350">
              <a:lnSpc>
                <a:spcPct val="150000"/>
              </a:lnSpc>
              <a:buFont typeface="+mj-lt"/>
              <a:buAutoNum type="arabicPeriod"/>
            </a:pPr>
            <a:r>
              <a:rPr lang="en-GB" b="1" i="1" dirty="0" smtClean="0"/>
              <a:t>Relational/multidimensional-</a:t>
            </a:r>
            <a:r>
              <a:rPr lang="en-GB" dirty="0" smtClean="0"/>
              <a:t> A data warehouse uses either a relational structure </a:t>
            </a:r>
            <a:r>
              <a:rPr lang="en-US" dirty="0" smtClean="0"/>
              <a:t>or a multidimensional structure. </a:t>
            </a:r>
          </a:p>
          <a:p>
            <a:pPr marL="514350" indent="-514350">
              <a:lnSpc>
                <a:spcPct val="150000"/>
              </a:lnSpc>
              <a:buFont typeface="+mj-lt"/>
              <a:buAutoNum type="arabicPeriod"/>
            </a:pPr>
            <a:r>
              <a:rPr lang="en-GB" b="1" i="1" dirty="0" smtClean="0"/>
              <a:t>Client/server- </a:t>
            </a:r>
            <a:r>
              <a:rPr lang="en-GB" dirty="0" smtClean="0"/>
              <a:t>A data warehouse uses the client/ server architecture to provide easy access for end users.</a:t>
            </a:r>
          </a:p>
          <a:p>
            <a:pPr>
              <a:lnSpc>
                <a:spcPct val="150000"/>
              </a:lnSpc>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lstStyle/>
          <a:p>
            <a:pPr marL="514350" indent="-514350">
              <a:lnSpc>
                <a:spcPct val="150000"/>
              </a:lnSpc>
              <a:buFont typeface="+mj-lt"/>
              <a:buAutoNum type="arabicPeriod" startAt="4"/>
            </a:pPr>
            <a:r>
              <a:rPr lang="en-GB" b="1" i="1" dirty="0" smtClean="0"/>
              <a:t>Real time-</a:t>
            </a:r>
            <a:r>
              <a:rPr lang="en-GB" dirty="0" smtClean="0"/>
              <a:t> Newer data warehouses provide real-time, or active, data-access and</a:t>
            </a:r>
            <a:r>
              <a:rPr lang="en-GB" b="1" i="1" dirty="0" smtClean="0"/>
              <a:t>  </a:t>
            </a:r>
            <a:r>
              <a:rPr lang="en-GB" dirty="0" smtClean="0"/>
              <a:t>analysis capabilities</a:t>
            </a:r>
          </a:p>
          <a:p>
            <a:pPr marL="514350" indent="-514350">
              <a:lnSpc>
                <a:spcPct val="150000"/>
              </a:lnSpc>
              <a:buFont typeface="+mj-lt"/>
              <a:buAutoNum type="arabicPeriod" startAt="4"/>
            </a:pPr>
            <a:r>
              <a:rPr lang="en-US" b="1" i="1" dirty="0" smtClean="0"/>
              <a:t>Include metadata- </a:t>
            </a:r>
            <a:r>
              <a:rPr lang="en-US" dirty="0" smtClean="0"/>
              <a:t>A data warehouse contains metadata (data about data) about </a:t>
            </a:r>
            <a:r>
              <a:rPr lang="en-GB" dirty="0" smtClean="0"/>
              <a:t>how the data are organized and how to effectively use them.</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normAutofit fontScale="90000"/>
          </a:bodyPr>
          <a:lstStyle/>
          <a:p>
            <a:pPr eaLnBrk="1" hangingPunct="1"/>
            <a:r>
              <a:rPr lang="en-US" sz="4000" smtClean="0"/>
              <a:t>What can business analysts gain from having a data warehouse?</a:t>
            </a:r>
          </a:p>
        </p:txBody>
      </p:sp>
      <p:sp>
        <p:nvSpPr>
          <p:cNvPr id="28675" name="Rectangle 3"/>
          <p:cNvSpPr>
            <a:spLocks noGrp="1" noChangeArrowheads="1"/>
          </p:cNvSpPr>
          <p:nvPr>
            <p:ph type="body" idx="1"/>
          </p:nvPr>
        </p:nvSpPr>
        <p:spPr>
          <a:xfrm>
            <a:off x="685800" y="2362200"/>
            <a:ext cx="7772400" cy="3733800"/>
          </a:xfrm>
        </p:spPr>
        <p:txBody>
          <a:bodyPr/>
          <a:lstStyle/>
          <a:p>
            <a:pPr eaLnBrk="1" hangingPunct="1"/>
            <a:r>
              <a:rPr lang="en-US" smtClean="0"/>
              <a:t>Competitive advantage </a:t>
            </a:r>
          </a:p>
          <a:p>
            <a:pPr eaLnBrk="1" hangingPunct="1"/>
            <a:r>
              <a:rPr lang="en-US" smtClean="0"/>
              <a:t>Productivity</a:t>
            </a:r>
          </a:p>
          <a:p>
            <a:pPr eaLnBrk="1" hangingPunct="1"/>
            <a:r>
              <a:rPr lang="en-US" smtClean="0"/>
              <a:t>Customer relationship management</a:t>
            </a:r>
          </a:p>
          <a:p>
            <a:pPr eaLnBrk="1" hangingPunct="1"/>
            <a:r>
              <a:rPr lang="en-US" smtClean="0"/>
              <a:t>Cost reduction</a:t>
            </a:r>
          </a:p>
          <a:p>
            <a:pPr eaLnBrk="1" hangingPunct="1"/>
            <a:endParaRPr lang="en-US" smtClean="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Date Placeholder 3"/>
          <p:cNvSpPr>
            <a:spLocks noGrp="1"/>
          </p:cNvSpPr>
          <p:nvPr>
            <p:ph type="dt" sz="quarter" idx="10"/>
          </p:nvPr>
        </p:nvSpPr>
        <p:spPr>
          <a:noFill/>
        </p:spPr>
        <p:txBody>
          <a:bodyPr/>
          <a:lstStyle/>
          <a:p>
            <a:fld id="{9F6A48FB-4C4A-4DD5-B0A8-31E077135B3D}" type="datetime4">
              <a:rPr lang="en-US" smtClean="0"/>
              <a:pPr/>
              <a:t>March 6, 2020</a:t>
            </a:fld>
            <a:endParaRPr lang="en-US" smtClean="0"/>
          </a:p>
        </p:txBody>
      </p:sp>
      <p:sp>
        <p:nvSpPr>
          <p:cNvPr id="40963" name="Footer Placeholder 4"/>
          <p:cNvSpPr>
            <a:spLocks noGrp="1"/>
          </p:cNvSpPr>
          <p:nvPr>
            <p:ph type="ftr" sz="quarter" idx="11"/>
          </p:nvPr>
        </p:nvSpPr>
        <p:spPr>
          <a:noFill/>
        </p:spPr>
        <p:txBody>
          <a:bodyPr/>
          <a:lstStyle/>
          <a:p>
            <a:r>
              <a:rPr lang="en-US" smtClean="0"/>
              <a:t>Data Mining: Concepts and Techniques</a:t>
            </a:r>
          </a:p>
        </p:txBody>
      </p:sp>
      <p:sp>
        <p:nvSpPr>
          <p:cNvPr id="40964" name="Slide Number Placeholder 5"/>
          <p:cNvSpPr>
            <a:spLocks noGrp="1"/>
          </p:cNvSpPr>
          <p:nvPr>
            <p:ph type="sldNum" sz="quarter" idx="12"/>
          </p:nvPr>
        </p:nvSpPr>
        <p:spPr>
          <a:noFill/>
        </p:spPr>
        <p:txBody>
          <a:bodyPr/>
          <a:lstStyle/>
          <a:p>
            <a:fld id="{81BB4FBD-F5D6-460C-9874-15248F174910}" type="slidenum">
              <a:rPr lang="en-US" smtClean="0"/>
              <a:pPr/>
              <a:t>14</a:t>
            </a:fld>
            <a:endParaRPr lang="en-US" smtClean="0"/>
          </a:p>
        </p:txBody>
      </p:sp>
      <p:sp>
        <p:nvSpPr>
          <p:cNvPr id="40965" name="Rectangle 2"/>
          <p:cNvSpPr>
            <a:spLocks noGrp="1" noChangeArrowheads="1"/>
          </p:cNvSpPr>
          <p:nvPr>
            <p:ph type="title"/>
          </p:nvPr>
        </p:nvSpPr>
        <p:spPr>
          <a:xfrm>
            <a:off x="838200" y="228600"/>
            <a:ext cx="7294563" cy="609600"/>
          </a:xfrm>
          <a:noFill/>
        </p:spPr>
        <p:txBody>
          <a:bodyPr lIns="92075" tIns="46038" rIns="92075" bIns="46038">
            <a:normAutofit fontScale="90000"/>
          </a:bodyPr>
          <a:lstStyle/>
          <a:p>
            <a:r>
              <a:rPr lang="en-US" dirty="0" smtClean="0"/>
              <a:t>Three types of Data Warehouses</a:t>
            </a:r>
          </a:p>
        </p:txBody>
      </p:sp>
      <p:sp>
        <p:nvSpPr>
          <p:cNvPr id="40966" name="Rectangle 3"/>
          <p:cNvSpPr>
            <a:spLocks noGrp="1" noChangeArrowheads="1"/>
          </p:cNvSpPr>
          <p:nvPr>
            <p:ph type="body" idx="1"/>
          </p:nvPr>
        </p:nvSpPr>
        <p:spPr>
          <a:xfrm>
            <a:off x="304800" y="1066800"/>
            <a:ext cx="8591550" cy="5562600"/>
          </a:xfrm>
          <a:noFill/>
        </p:spPr>
        <p:txBody>
          <a:bodyPr lIns="92075" tIns="46038" rIns="92075" bIns="46038"/>
          <a:lstStyle/>
          <a:p>
            <a:pPr>
              <a:lnSpc>
                <a:spcPct val="110000"/>
              </a:lnSpc>
              <a:spcBef>
                <a:spcPct val="10000"/>
              </a:spcBef>
            </a:pPr>
            <a:r>
              <a:rPr lang="en-US" sz="2400" dirty="0" smtClean="0"/>
              <a:t>Enterprise  data warehouse (EDW)</a:t>
            </a:r>
          </a:p>
          <a:p>
            <a:pPr lvl="1">
              <a:lnSpc>
                <a:spcPct val="110000"/>
              </a:lnSpc>
              <a:spcBef>
                <a:spcPct val="10000"/>
              </a:spcBef>
            </a:pPr>
            <a:r>
              <a:rPr lang="en-US" sz="2400" dirty="0" smtClean="0"/>
              <a:t>collects all of the information about subjects spanning the entire organization</a:t>
            </a:r>
          </a:p>
          <a:p>
            <a:pPr>
              <a:lnSpc>
                <a:spcPct val="110000"/>
              </a:lnSpc>
              <a:spcBef>
                <a:spcPct val="10000"/>
              </a:spcBef>
            </a:pPr>
            <a:r>
              <a:rPr lang="en-US" sz="2400" b="1" dirty="0" smtClean="0"/>
              <a:t>Data Marts</a:t>
            </a:r>
          </a:p>
          <a:p>
            <a:pPr lvl="1">
              <a:lnSpc>
                <a:spcPct val="110000"/>
              </a:lnSpc>
              <a:spcBef>
                <a:spcPct val="10000"/>
              </a:spcBef>
            </a:pPr>
            <a:r>
              <a:rPr lang="en-US" sz="2400" dirty="0" smtClean="0"/>
              <a:t>a subset of corporate-wide data that is of value to a specific groups of users.  Its scope is confined to specific, selected groups, such as marketing data mart</a:t>
            </a:r>
          </a:p>
          <a:p>
            <a:pPr lvl="2">
              <a:lnSpc>
                <a:spcPct val="110000"/>
              </a:lnSpc>
              <a:spcBef>
                <a:spcPct val="10000"/>
              </a:spcBef>
            </a:pPr>
            <a:r>
              <a:rPr lang="en-US" sz="2000" dirty="0" smtClean="0"/>
              <a:t>Independent vs. dependent (directly from warehouse) data mart</a:t>
            </a:r>
          </a:p>
          <a:p>
            <a:pPr>
              <a:lnSpc>
                <a:spcPct val="110000"/>
              </a:lnSpc>
              <a:spcBef>
                <a:spcPct val="10000"/>
              </a:spcBef>
            </a:pPr>
            <a:r>
              <a:rPr lang="en-US" sz="2400" dirty="0" smtClean="0"/>
              <a:t>Virtual warehouse (operational data stores-ODS)</a:t>
            </a:r>
          </a:p>
          <a:p>
            <a:pPr lvl="1">
              <a:lnSpc>
                <a:spcPct val="110000"/>
              </a:lnSpc>
              <a:spcBef>
                <a:spcPct val="10000"/>
              </a:spcBef>
            </a:pPr>
            <a:r>
              <a:rPr lang="en-US" sz="2400" dirty="0" smtClean="0"/>
              <a:t>A set of views over operational databases</a:t>
            </a:r>
          </a:p>
          <a:p>
            <a:pPr lvl="1">
              <a:lnSpc>
                <a:spcPct val="110000"/>
              </a:lnSpc>
              <a:spcBef>
                <a:spcPct val="10000"/>
              </a:spcBef>
            </a:pPr>
            <a:r>
              <a:rPr lang="en-US" sz="2400" dirty="0" smtClean="0"/>
              <a:t>Only some of the possible summary views may be materialized</a:t>
            </a: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xfrm>
            <a:off x="228600" y="228600"/>
            <a:ext cx="8686800" cy="6400800"/>
          </a:xfrm>
        </p:spPr>
        <p:txBody>
          <a:bodyPr/>
          <a:lstStyle/>
          <a:p>
            <a:pPr>
              <a:lnSpc>
                <a:spcPct val="150000"/>
              </a:lnSpc>
            </a:pPr>
            <a:r>
              <a:rPr lang="en-US" sz="3000" smtClean="0"/>
              <a:t>An </a:t>
            </a:r>
            <a:r>
              <a:rPr lang="en-US" sz="3000" u="sng" dirty="0" smtClean="0"/>
              <a:t>E</a:t>
            </a:r>
            <a:r>
              <a:rPr lang="en-US" sz="3000" u="sng" dirty="0" smtClean="0"/>
              <a:t>nterprise Data </a:t>
            </a:r>
            <a:r>
              <a:rPr lang="en-US" sz="3000" u="sng" dirty="0" smtClean="0"/>
              <a:t>warehouse </a:t>
            </a:r>
            <a:r>
              <a:rPr lang="en-US" sz="3000" dirty="0" smtClean="0"/>
              <a:t>collects information about subjects that span an </a:t>
            </a:r>
            <a:r>
              <a:rPr lang="en-US" sz="3000" i="1" dirty="0" smtClean="0"/>
              <a:t>entire organization </a:t>
            </a:r>
            <a:r>
              <a:rPr lang="en-US" sz="3000" dirty="0" smtClean="0"/>
              <a:t>and thus its scope is </a:t>
            </a:r>
            <a:r>
              <a:rPr lang="en-US" sz="3000" i="1" dirty="0" smtClean="0"/>
              <a:t>enterprise wide. </a:t>
            </a:r>
          </a:p>
          <a:p>
            <a:pPr>
              <a:lnSpc>
                <a:spcPct val="150000"/>
              </a:lnSpc>
            </a:pPr>
            <a:r>
              <a:rPr lang="en-US" sz="3000" dirty="0" smtClean="0"/>
              <a:t>A </a:t>
            </a:r>
            <a:r>
              <a:rPr lang="en-US" sz="3000" u="sng" dirty="0" smtClean="0"/>
              <a:t>Data Mart </a:t>
            </a:r>
            <a:r>
              <a:rPr lang="en-US" sz="3000" dirty="0" smtClean="0"/>
              <a:t>is a department subset of a data warehouse. It focuses on </a:t>
            </a:r>
            <a:r>
              <a:rPr lang="en-US" sz="3000" i="1" dirty="0" smtClean="0"/>
              <a:t>selected subjects</a:t>
            </a:r>
            <a:r>
              <a:rPr lang="en-US" sz="3000" dirty="0" smtClean="0"/>
              <a:t>, thus its scope is </a:t>
            </a:r>
            <a:r>
              <a:rPr lang="en-US" sz="3000" i="1" dirty="0" smtClean="0"/>
              <a:t>department wide </a:t>
            </a:r>
          </a:p>
          <a:p>
            <a:pPr>
              <a:lnSpc>
                <a:spcPct val="150000"/>
              </a:lnSpc>
            </a:pPr>
            <a:r>
              <a:rPr lang="en-US" sz="2800" dirty="0" smtClean="0"/>
              <a:t>A data mart is a smaller, more focused data warehouse. It reflects the business rules of a specific business unit.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2"/>
          <p:cNvSpPr>
            <a:spLocks noGrp="1"/>
          </p:cNvSpPr>
          <p:nvPr>
            <p:ph type="ftr" sz="quarter" idx="11"/>
          </p:nvPr>
        </p:nvSpPr>
        <p:spPr>
          <a:xfrm>
            <a:off x="685800" y="6248400"/>
            <a:ext cx="1905000" cy="457200"/>
          </a:xfrm>
          <a:noFill/>
        </p:spPr>
        <p:txBody>
          <a:bodyPr/>
          <a:lstStyle/>
          <a:p>
            <a:pPr algn="l"/>
            <a:r>
              <a:rPr lang="en-US" smtClean="0"/>
              <a:t>© 2003, Prentice-Hall</a:t>
            </a:r>
          </a:p>
        </p:txBody>
      </p:sp>
      <p:sp>
        <p:nvSpPr>
          <p:cNvPr id="43011" name="Rectangle 4"/>
          <p:cNvSpPr>
            <a:spLocks noGrp="1" noChangeArrowheads="1"/>
          </p:cNvSpPr>
          <p:nvPr>
            <p:ph type="title"/>
          </p:nvPr>
        </p:nvSpPr>
        <p:spPr>
          <a:xfrm>
            <a:off x="0" y="0"/>
            <a:ext cx="9372600" cy="1143000"/>
          </a:xfrm>
        </p:spPr>
        <p:txBody>
          <a:bodyPr/>
          <a:lstStyle/>
          <a:p>
            <a:r>
              <a:rPr lang="en-US" smtClean="0"/>
              <a:t>The Data Mart is More Specialized</a:t>
            </a:r>
          </a:p>
        </p:txBody>
      </p:sp>
      <p:grpSp>
        <p:nvGrpSpPr>
          <p:cNvPr id="2" name="Group 5"/>
          <p:cNvGrpSpPr>
            <a:grpSpLocks/>
          </p:cNvGrpSpPr>
          <p:nvPr/>
        </p:nvGrpSpPr>
        <p:grpSpPr bwMode="auto">
          <a:xfrm>
            <a:off x="3276600" y="1295400"/>
            <a:ext cx="5575300" cy="4876800"/>
            <a:chOff x="1779" y="2077"/>
            <a:chExt cx="9020" cy="6072"/>
          </a:xfrm>
        </p:grpSpPr>
        <p:sp>
          <p:nvSpPr>
            <p:cNvPr id="43014" name="Rectangle 6"/>
            <p:cNvSpPr>
              <a:spLocks noChangeArrowheads="1"/>
            </p:cNvSpPr>
            <p:nvPr/>
          </p:nvSpPr>
          <p:spPr bwMode="auto">
            <a:xfrm>
              <a:off x="1779" y="2077"/>
              <a:ext cx="9020" cy="6072"/>
            </a:xfrm>
            <a:prstGeom prst="rect">
              <a:avLst/>
            </a:prstGeom>
            <a:solidFill>
              <a:srgbClr val="FFCC99"/>
            </a:solidFill>
            <a:ln w="9525">
              <a:solidFill>
                <a:srgbClr val="000000"/>
              </a:solidFill>
              <a:miter lim="800000"/>
              <a:headEnd/>
              <a:tailEnd/>
            </a:ln>
          </p:spPr>
          <p:txBody>
            <a:bodyPr/>
            <a:lstStyle/>
            <a:p>
              <a:endParaRPr lang="en-IN" u="none"/>
            </a:p>
          </p:txBody>
        </p:sp>
        <p:sp>
          <p:nvSpPr>
            <p:cNvPr id="43015" name="AutoShape 7"/>
            <p:cNvSpPr>
              <a:spLocks noChangeArrowheads="1"/>
            </p:cNvSpPr>
            <p:nvPr/>
          </p:nvSpPr>
          <p:spPr bwMode="auto">
            <a:xfrm>
              <a:off x="4059" y="5548"/>
              <a:ext cx="2003" cy="2279"/>
            </a:xfrm>
            <a:prstGeom prst="flowChartMagneticDisk">
              <a:avLst/>
            </a:prstGeom>
            <a:solidFill>
              <a:srgbClr val="FFCC99"/>
            </a:solidFill>
            <a:ln w="9525">
              <a:solidFill>
                <a:srgbClr val="000000"/>
              </a:solidFill>
              <a:round/>
              <a:headEnd/>
              <a:tailEnd/>
            </a:ln>
          </p:spPr>
          <p:txBody>
            <a:bodyPr/>
            <a:lstStyle/>
            <a:p>
              <a:pPr algn="ctr"/>
              <a:endParaRPr lang="en-US" sz="1200" b="1" u="none">
                <a:solidFill>
                  <a:srgbClr val="140207"/>
                </a:solidFill>
              </a:endParaRPr>
            </a:p>
            <a:p>
              <a:pPr algn="ctr"/>
              <a:r>
                <a:rPr lang="en-US" sz="1200" b="1" u="none">
                  <a:solidFill>
                    <a:srgbClr val="140207"/>
                  </a:solidFill>
                </a:rPr>
                <a:t>Organizational</a:t>
              </a:r>
            </a:p>
            <a:p>
              <a:pPr algn="ctr"/>
              <a:r>
                <a:rPr lang="en-US" sz="1200" b="1" u="none">
                  <a:solidFill>
                    <a:srgbClr val="140207"/>
                  </a:solidFill>
                </a:rPr>
                <a:t>Data</a:t>
              </a:r>
            </a:p>
            <a:p>
              <a:pPr algn="ctr"/>
              <a:r>
                <a:rPr lang="en-US" sz="1200" b="1" u="none">
                  <a:solidFill>
                    <a:srgbClr val="140207"/>
                  </a:solidFill>
                </a:rPr>
                <a:t>Warehouse</a:t>
              </a:r>
              <a:endParaRPr lang="en-US" u="none">
                <a:solidFill>
                  <a:srgbClr val="140207"/>
                </a:solidFill>
              </a:endParaRPr>
            </a:p>
          </p:txBody>
        </p:sp>
        <p:sp>
          <p:nvSpPr>
            <p:cNvPr id="43016" name="AutoShape 8"/>
            <p:cNvSpPr>
              <a:spLocks noChangeArrowheads="1"/>
            </p:cNvSpPr>
            <p:nvPr/>
          </p:nvSpPr>
          <p:spPr bwMode="auto">
            <a:xfrm>
              <a:off x="5680" y="2832"/>
              <a:ext cx="1109" cy="827"/>
            </a:xfrm>
            <a:prstGeom prst="flowChartMagneticDisk">
              <a:avLst/>
            </a:prstGeom>
            <a:solidFill>
              <a:srgbClr val="FFCC99"/>
            </a:solidFill>
            <a:ln w="9525">
              <a:solidFill>
                <a:srgbClr val="000000"/>
              </a:solidFill>
              <a:round/>
              <a:headEnd/>
              <a:tailEnd/>
            </a:ln>
          </p:spPr>
          <p:txBody>
            <a:bodyPr/>
            <a:lstStyle/>
            <a:p>
              <a:pPr algn="ctr"/>
              <a:r>
                <a:rPr lang="en-US" sz="800" b="1" u="none">
                  <a:solidFill>
                    <a:srgbClr val="140207"/>
                  </a:solidFill>
                  <a:latin typeface="Arial" charset="0"/>
                </a:rPr>
                <a:t>Finance</a:t>
              </a:r>
            </a:p>
            <a:p>
              <a:pPr algn="ctr"/>
              <a:r>
                <a:rPr lang="en-US" sz="800" b="1" u="none">
                  <a:solidFill>
                    <a:srgbClr val="140207"/>
                  </a:solidFill>
                  <a:latin typeface="Arial" charset="0"/>
                </a:rPr>
                <a:t>Data Mart</a:t>
              </a:r>
              <a:endParaRPr lang="en-US" u="none">
                <a:solidFill>
                  <a:srgbClr val="140207"/>
                </a:solidFill>
                <a:latin typeface="Arial" charset="0"/>
              </a:endParaRPr>
            </a:p>
          </p:txBody>
        </p:sp>
        <p:sp>
          <p:nvSpPr>
            <p:cNvPr id="43017" name="AutoShape 9"/>
            <p:cNvSpPr>
              <a:spLocks noChangeArrowheads="1"/>
            </p:cNvSpPr>
            <p:nvPr/>
          </p:nvSpPr>
          <p:spPr bwMode="auto">
            <a:xfrm>
              <a:off x="9590" y="4083"/>
              <a:ext cx="1109" cy="827"/>
            </a:xfrm>
            <a:prstGeom prst="flowChartMagneticDisk">
              <a:avLst/>
            </a:prstGeom>
            <a:solidFill>
              <a:srgbClr val="FFCC99"/>
            </a:solidFill>
            <a:ln w="9525">
              <a:solidFill>
                <a:srgbClr val="000000"/>
              </a:solidFill>
              <a:round/>
              <a:headEnd/>
              <a:tailEnd/>
            </a:ln>
          </p:spPr>
          <p:txBody>
            <a:bodyPr/>
            <a:lstStyle/>
            <a:p>
              <a:pPr algn="ctr"/>
              <a:r>
                <a:rPr lang="en-US" sz="800" b="1" u="none">
                  <a:solidFill>
                    <a:srgbClr val="140207"/>
                  </a:solidFill>
                  <a:latin typeface="Arial" charset="0"/>
                </a:rPr>
                <a:t>Accting</a:t>
              </a:r>
            </a:p>
            <a:p>
              <a:pPr algn="ctr"/>
              <a:r>
                <a:rPr lang="en-US" sz="800" b="1" u="none">
                  <a:solidFill>
                    <a:srgbClr val="140207"/>
                  </a:solidFill>
                  <a:latin typeface="Arial" charset="0"/>
                </a:rPr>
                <a:t>Data Mart</a:t>
              </a:r>
              <a:endParaRPr lang="en-US" u="none">
                <a:solidFill>
                  <a:srgbClr val="140207"/>
                </a:solidFill>
                <a:latin typeface="Arial" charset="0"/>
              </a:endParaRPr>
            </a:p>
          </p:txBody>
        </p:sp>
        <p:sp>
          <p:nvSpPr>
            <p:cNvPr id="43018" name="AutoShape 10"/>
            <p:cNvSpPr>
              <a:spLocks noChangeArrowheads="1"/>
            </p:cNvSpPr>
            <p:nvPr/>
          </p:nvSpPr>
          <p:spPr bwMode="auto">
            <a:xfrm>
              <a:off x="8803" y="3134"/>
              <a:ext cx="1109" cy="827"/>
            </a:xfrm>
            <a:prstGeom prst="flowChartMagneticDisk">
              <a:avLst/>
            </a:prstGeom>
            <a:solidFill>
              <a:srgbClr val="FFCC99"/>
            </a:solidFill>
            <a:ln w="9525">
              <a:solidFill>
                <a:srgbClr val="000000"/>
              </a:solidFill>
              <a:round/>
              <a:headEnd/>
              <a:tailEnd/>
            </a:ln>
          </p:spPr>
          <p:txBody>
            <a:bodyPr/>
            <a:lstStyle/>
            <a:p>
              <a:pPr algn="ctr"/>
              <a:r>
                <a:rPr lang="en-US" sz="800" b="1" u="none">
                  <a:solidFill>
                    <a:srgbClr val="140207"/>
                  </a:solidFill>
                  <a:latin typeface="Arial" charset="0"/>
                </a:rPr>
                <a:t>Marketing</a:t>
              </a:r>
            </a:p>
            <a:p>
              <a:pPr algn="ctr"/>
              <a:r>
                <a:rPr lang="en-US" sz="800" b="1" u="none">
                  <a:solidFill>
                    <a:srgbClr val="140207"/>
                  </a:solidFill>
                  <a:latin typeface="Arial" charset="0"/>
                </a:rPr>
                <a:t>Data Mart</a:t>
              </a:r>
              <a:endParaRPr lang="en-US" u="none">
                <a:solidFill>
                  <a:srgbClr val="140207"/>
                </a:solidFill>
                <a:latin typeface="Arial" charset="0"/>
              </a:endParaRPr>
            </a:p>
          </p:txBody>
        </p:sp>
        <p:sp>
          <p:nvSpPr>
            <p:cNvPr id="43019" name="AutoShape 11"/>
            <p:cNvSpPr>
              <a:spLocks noChangeArrowheads="1"/>
            </p:cNvSpPr>
            <p:nvPr/>
          </p:nvSpPr>
          <p:spPr bwMode="auto">
            <a:xfrm>
              <a:off x="7278" y="2761"/>
              <a:ext cx="1109" cy="827"/>
            </a:xfrm>
            <a:prstGeom prst="flowChartMagneticDisk">
              <a:avLst/>
            </a:prstGeom>
            <a:solidFill>
              <a:srgbClr val="FFCC99"/>
            </a:solidFill>
            <a:ln w="9525">
              <a:solidFill>
                <a:srgbClr val="000000"/>
              </a:solidFill>
              <a:round/>
              <a:headEnd/>
              <a:tailEnd/>
            </a:ln>
          </p:spPr>
          <p:txBody>
            <a:bodyPr/>
            <a:lstStyle/>
            <a:p>
              <a:pPr algn="ctr"/>
              <a:r>
                <a:rPr lang="en-US" sz="800" b="1" u="none">
                  <a:solidFill>
                    <a:srgbClr val="140207"/>
                  </a:solidFill>
                  <a:latin typeface="Arial" charset="0"/>
                </a:rPr>
                <a:t>Sales</a:t>
              </a:r>
            </a:p>
            <a:p>
              <a:pPr algn="ctr"/>
              <a:r>
                <a:rPr lang="en-US" sz="800" b="1" u="none">
                  <a:solidFill>
                    <a:srgbClr val="140207"/>
                  </a:solidFill>
                  <a:latin typeface="Arial" charset="0"/>
                </a:rPr>
                <a:t>Data Mart</a:t>
              </a:r>
              <a:endParaRPr lang="en-US" u="none">
                <a:solidFill>
                  <a:srgbClr val="140207"/>
                </a:solidFill>
                <a:latin typeface="Arial" charset="0"/>
              </a:endParaRPr>
            </a:p>
          </p:txBody>
        </p:sp>
        <p:sp>
          <p:nvSpPr>
            <p:cNvPr id="43020" name="Line 12"/>
            <p:cNvSpPr>
              <a:spLocks noChangeShapeType="1"/>
            </p:cNvSpPr>
            <p:nvPr/>
          </p:nvSpPr>
          <p:spPr bwMode="auto">
            <a:xfrm flipV="1">
              <a:off x="4623" y="3658"/>
              <a:ext cx="1665" cy="1941"/>
            </a:xfrm>
            <a:prstGeom prst="line">
              <a:avLst/>
            </a:prstGeom>
            <a:noFill/>
            <a:ln w="9525">
              <a:solidFill>
                <a:srgbClr val="000000"/>
              </a:solidFill>
              <a:round/>
              <a:headEnd/>
              <a:tailEnd type="triangle" w="med" len="med"/>
            </a:ln>
          </p:spPr>
          <p:txBody>
            <a:bodyPr/>
            <a:lstStyle/>
            <a:p>
              <a:endParaRPr lang="en-US"/>
            </a:p>
          </p:txBody>
        </p:sp>
        <p:sp>
          <p:nvSpPr>
            <p:cNvPr id="43021" name="Line 13"/>
            <p:cNvSpPr>
              <a:spLocks noChangeShapeType="1"/>
            </p:cNvSpPr>
            <p:nvPr/>
          </p:nvSpPr>
          <p:spPr bwMode="auto">
            <a:xfrm flipV="1">
              <a:off x="4897" y="3596"/>
              <a:ext cx="2869" cy="1954"/>
            </a:xfrm>
            <a:prstGeom prst="line">
              <a:avLst/>
            </a:prstGeom>
            <a:noFill/>
            <a:ln w="9525">
              <a:solidFill>
                <a:srgbClr val="000000"/>
              </a:solidFill>
              <a:round/>
              <a:headEnd/>
              <a:tailEnd type="triangle" w="med" len="med"/>
            </a:ln>
          </p:spPr>
          <p:txBody>
            <a:bodyPr/>
            <a:lstStyle/>
            <a:p>
              <a:endParaRPr lang="en-US"/>
            </a:p>
          </p:txBody>
        </p:sp>
        <p:sp>
          <p:nvSpPr>
            <p:cNvPr id="43022" name="Line 14"/>
            <p:cNvSpPr>
              <a:spLocks noChangeShapeType="1"/>
            </p:cNvSpPr>
            <p:nvPr/>
          </p:nvSpPr>
          <p:spPr bwMode="auto">
            <a:xfrm flipV="1">
              <a:off x="5324" y="3946"/>
              <a:ext cx="3719" cy="1589"/>
            </a:xfrm>
            <a:prstGeom prst="line">
              <a:avLst/>
            </a:prstGeom>
            <a:noFill/>
            <a:ln w="9525">
              <a:solidFill>
                <a:srgbClr val="000000"/>
              </a:solidFill>
              <a:round/>
              <a:headEnd/>
              <a:tailEnd type="triangle" w="med" len="med"/>
            </a:ln>
          </p:spPr>
          <p:txBody>
            <a:bodyPr/>
            <a:lstStyle/>
            <a:p>
              <a:endParaRPr lang="en-US"/>
            </a:p>
          </p:txBody>
        </p:sp>
        <p:sp>
          <p:nvSpPr>
            <p:cNvPr id="43023" name="Line 15"/>
            <p:cNvSpPr>
              <a:spLocks noChangeShapeType="1"/>
            </p:cNvSpPr>
            <p:nvPr/>
          </p:nvSpPr>
          <p:spPr bwMode="auto">
            <a:xfrm flipV="1">
              <a:off x="5838" y="4585"/>
              <a:ext cx="3731" cy="1089"/>
            </a:xfrm>
            <a:prstGeom prst="line">
              <a:avLst/>
            </a:prstGeom>
            <a:noFill/>
            <a:ln w="9525">
              <a:solidFill>
                <a:srgbClr val="000000"/>
              </a:solidFill>
              <a:round/>
              <a:headEnd/>
              <a:tailEnd type="triangle" w="med" len="med"/>
            </a:ln>
          </p:spPr>
          <p:txBody>
            <a:bodyPr/>
            <a:lstStyle/>
            <a:p>
              <a:endParaRPr lang="en-US"/>
            </a:p>
          </p:txBody>
        </p:sp>
      </p:grpSp>
      <p:sp>
        <p:nvSpPr>
          <p:cNvPr id="43013" name="Text Box 18"/>
          <p:cNvSpPr txBox="1">
            <a:spLocks noChangeArrowheads="1"/>
          </p:cNvSpPr>
          <p:nvPr/>
        </p:nvSpPr>
        <p:spPr bwMode="auto">
          <a:xfrm>
            <a:off x="304800" y="1905000"/>
            <a:ext cx="2514600" cy="2678113"/>
          </a:xfrm>
          <a:prstGeom prst="rect">
            <a:avLst/>
          </a:prstGeom>
          <a:noFill/>
          <a:ln w="9525">
            <a:noFill/>
            <a:miter lim="800000"/>
            <a:headEnd/>
            <a:tailEnd/>
          </a:ln>
        </p:spPr>
        <p:txBody>
          <a:bodyPr>
            <a:spAutoFit/>
          </a:bodyPr>
          <a:lstStyle/>
          <a:p>
            <a:pPr algn="ctr">
              <a:spcBef>
                <a:spcPct val="50000"/>
              </a:spcBef>
            </a:pPr>
            <a:r>
              <a:rPr lang="en-US" sz="2800" b="1" u="none"/>
              <a:t>The data mart serves the needs of one business unit, not the organization.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534400" cy="6248400"/>
          </a:xfrm>
        </p:spPr>
        <p:txBody>
          <a:bodyPr>
            <a:normAutofit fontScale="85000" lnSpcReduction="10000"/>
          </a:bodyPr>
          <a:lstStyle/>
          <a:p>
            <a:pPr>
              <a:lnSpc>
                <a:spcPct val="150000"/>
              </a:lnSpc>
            </a:pPr>
            <a:r>
              <a:rPr lang="en-GB" b="1" dirty="0" smtClean="0"/>
              <a:t>A data mart can be either dependent or independent</a:t>
            </a:r>
            <a:r>
              <a:rPr lang="en-GB" dirty="0" smtClean="0"/>
              <a:t>. </a:t>
            </a:r>
          </a:p>
          <a:p>
            <a:pPr>
              <a:lnSpc>
                <a:spcPct val="150000"/>
              </a:lnSpc>
            </a:pPr>
            <a:r>
              <a:rPr lang="en-GB" dirty="0" smtClean="0"/>
              <a:t>A </a:t>
            </a:r>
            <a:r>
              <a:rPr lang="en-GB" b="1" dirty="0" smtClean="0"/>
              <a:t>dependent data </a:t>
            </a:r>
            <a:r>
              <a:rPr lang="en-GB" dirty="0" smtClean="0"/>
              <a:t>mart is a subset that is created directly from the data warehouse. </a:t>
            </a:r>
          </a:p>
          <a:p>
            <a:pPr>
              <a:lnSpc>
                <a:spcPct val="150000"/>
              </a:lnSpc>
            </a:pPr>
            <a:r>
              <a:rPr lang="en-GB" dirty="0" smtClean="0"/>
              <a:t>It has the </a:t>
            </a:r>
            <a:r>
              <a:rPr lang="en-GB" u="sng" dirty="0" smtClean="0"/>
              <a:t>advantages</a:t>
            </a:r>
            <a:r>
              <a:rPr lang="en-GB" dirty="0" smtClean="0"/>
              <a:t> of using a consistent data model and providing quality data. </a:t>
            </a:r>
          </a:p>
          <a:p>
            <a:pPr>
              <a:lnSpc>
                <a:spcPct val="150000"/>
              </a:lnSpc>
            </a:pPr>
            <a:r>
              <a:rPr lang="en-GB" dirty="0" smtClean="0"/>
              <a:t>A dependent data mart ensures that the end user is viewing the same version of the data that is accessed by all other data warehouse users. </a:t>
            </a:r>
          </a:p>
          <a:p>
            <a:pPr>
              <a:lnSpc>
                <a:spcPct val="150000"/>
              </a:lnSpc>
            </a:pPr>
            <a:r>
              <a:rPr lang="en-GB" u="sng" dirty="0" smtClean="0"/>
              <a:t>Disadvantage: </a:t>
            </a:r>
            <a:r>
              <a:rPr lang="en-GB" dirty="0" smtClean="0"/>
              <a:t>The high cost of data warehouses limits their use to large companies. </a:t>
            </a:r>
          </a:p>
          <a:p>
            <a:pPr>
              <a:lnSpc>
                <a:spcPct val="150000"/>
              </a:lnSpc>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lstStyle/>
          <a:p>
            <a:pPr>
              <a:lnSpc>
                <a:spcPct val="150000"/>
              </a:lnSpc>
            </a:pPr>
            <a:r>
              <a:rPr lang="en-GB" dirty="0" smtClean="0"/>
              <a:t>As an alternative, many firms use a lower-cost, scaled-down version of a data warehouse referred to as an </a:t>
            </a:r>
            <a:r>
              <a:rPr lang="en-GB" i="1" dirty="0" smtClean="0"/>
              <a:t>independent data mart. </a:t>
            </a:r>
          </a:p>
          <a:p>
            <a:pPr>
              <a:lnSpc>
                <a:spcPct val="150000"/>
              </a:lnSpc>
            </a:pPr>
            <a:r>
              <a:rPr lang="en-GB" i="1" dirty="0" smtClean="0"/>
              <a:t>An </a:t>
            </a:r>
            <a:r>
              <a:rPr lang="en-GB" b="1" i="1" dirty="0" smtClean="0"/>
              <a:t>independent data mart </a:t>
            </a:r>
            <a:r>
              <a:rPr lang="en-GB" dirty="0" smtClean="0"/>
              <a:t>is a small warehouse designed for a department or strategic business unit (SBU), but its source is not an EDW.</a:t>
            </a:r>
            <a:endParaRPr lang="en-US" dirty="0" smtClean="0"/>
          </a:p>
          <a:p>
            <a:pPr>
              <a:lnSpc>
                <a:spcPct val="150000"/>
              </a:lnSpc>
            </a:pP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685800" y="-76200"/>
            <a:ext cx="7772400" cy="762000"/>
          </a:xfrm>
          <a:noFill/>
        </p:spPr>
        <p:txBody>
          <a:bodyPr lIns="92075" tIns="46038" rIns="92075" bIns="46038" anchor="b">
            <a:normAutofit fontScale="90000"/>
          </a:bodyPr>
          <a:lstStyle/>
          <a:p>
            <a:pPr eaLnBrk="1" hangingPunct="1"/>
            <a:r>
              <a:rPr lang="en-US" b="1" dirty="0" smtClean="0"/>
              <a:t>Metadata Repository</a:t>
            </a:r>
          </a:p>
        </p:txBody>
      </p:sp>
      <p:sp>
        <p:nvSpPr>
          <p:cNvPr id="35843" name="Rectangle 3"/>
          <p:cNvSpPr>
            <a:spLocks noGrp="1" noChangeArrowheads="1"/>
          </p:cNvSpPr>
          <p:nvPr>
            <p:ph type="body" idx="1"/>
          </p:nvPr>
        </p:nvSpPr>
        <p:spPr>
          <a:xfrm>
            <a:off x="228600" y="685800"/>
            <a:ext cx="8686800" cy="6172200"/>
          </a:xfrm>
          <a:noFill/>
        </p:spPr>
        <p:txBody>
          <a:bodyPr lIns="92075" tIns="46038" rIns="92075" bIns="46038">
            <a:normAutofit/>
          </a:bodyPr>
          <a:lstStyle/>
          <a:p>
            <a:pPr eaLnBrk="1" hangingPunct="1">
              <a:lnSpc>
                <a:spcPct val="150000"/>
              </a:lnSpc>
            </a:pPr>
            <a:r>
              <a:rPr lang="en-US" sz="2400" b="1" i="1" dirty="0" smtClean="0"/>
              <a:t>Metadata</a:t>
            </a:r>
            <a:r>
              <a:rPr lang="en-US" sz="2400" i="1" dirty="0" smtClean="0"/>
              <a:t> is data about data.</a:t>
            </a:r>
          </a:p>
          <a:p>
            <a:pPr eaLnBrk="1" hangingPunct="1">
              <a:lnSpc>
                <a:spcPct val="150000"/>
              </a:lnSpc>
            </a:pPr>
            <a:r>
              <a:rPr lang="en-US" sz="2400" dirty="0" smtClean="0"/>
              <a:t>Metadata is the data defining warehouse objects. </a:t>
            </a:r>
          </a:p>
          <a:p>
            <a:pPr>
              <a:lnSpc>
                <a:spcPct val="150000"/>
              </a:lnSpc>
            </a:pPr>
            <a:r>
              <a:rPr lang="en-US" sz="2400" dirty="0" smtClean="0"/>
              <a:t>Metadata describe </a:t>
            </a:r>
            <a:r>
              <a:rPr lang="en-GB" sz="2400" dirty="0" smtClean="0"/>
              <a:t>the structure of and some meaning about data, thereby contributing to their effective or </a:t>
            </a:r>
            <a:r>
              <a:rPr lang="en-US" sz="2400" dirty="0" smtClean="0"/>
              <a:t>ineffective use.</a:t>
            </a:r>
          </a:p>
          <a:p>
            <a:pPr>
              <a:lnSpc>
                <a:spcPct val="150000"/>
              </a:lnSpc>
            </a:pPr>
            <a:r>
              <a:rPr lang="en-US" sz="2400" dirty="0" smtClean="0"/>
              <a:t>Pattern is another </a:t>
            </a:r>
            <a:r>
              <a:rPr lang="en-GB" sz="2400" dirty="0" smtClean="0"/>
              <a:t>way to view metadata. </a:t>
            </a:r>
          </a:p>
          <a:p>
            <a:pPr>
              <a:lnSpc>
                <a:spcPct val="150000"/>
              </a:lnSpc>
            </a:pPr>
            <a:r>
              <a:rPr lang="en-GB" sz="2400" dirty="0" smtClean="0"/>
              <a:t>According to the pattern view, we can differentiate between </a:t>
            </a:r>
            <a:r>
              <a:rPr lang="en-GB" sz="2400" b="1" dirty="0" smtClean="0"/>
              <a:t>syntactic </a:t>
            </a:r>
            <a:r>
              <a:rPr lang="en-US" sz="2400" b="1" dirty="0" smtClean="0"/>
              <a:t>metadata </a:t>
            </a:r>
            <a:r>
              <a:rPr lang="en-US" sz="2400" dirty="0" smtClean="0"/>
              <a:t>(i.e., data describing the syntax of data), </a:t>
            </a:r>
            <a:r>
              <a:rPr lang="en-US" sz="2400" b="1" dirty="0" smtClean="0"/>
              <a:t>structural metadata </a:t>
            </a:r>
            <a:r>
              <a:rPr lang="en-US" sz="2400" dirty="0" smtClean="0"/>
              <a:t>(i.e., data </a:t>
            </a:r>
            <a:r>
              <a:rPr lang="en-GB" sz="2400" dirty="0" smtClean="0"/>
              <a:t>describing the structure of the data), and </a:t>
            </a:r>
            <a:r>
              <a:rPr lang="en-GB" sz="2400" b="1" dirty="0" smtClean="0"/>
              <a:t>semantic metadata </a:t>
            </a:r>
            <a:r>
              <a:rPr lang="en-GB" sz="2400" dirty="0" smtClean="0"/>
              <a:t>(i.e., data describing the meaning of the data in a specific domain).</a:t>
            </a:r>
            <a:r>
              <a:rPr lang="en-US" sz="2400" dirty="0" smtClean="0"/>
              <a:t> </a:t>
            </a:r>
          </a:p>
        </p:txBody>
      </p:sp>
    </p:spTree>
  </p:cSld>
  <p:clrMapOvr>
    <a:masterClrMapping/>
  </p:clrMapOvr>
  <p:transition>
    <p:zoom/>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Data Warehousing concepts and definitions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228600"/>
            <a:ext cx="8763000" cy="6400800"/>
          </a:xfrm>
        </p:spPr>
        <p:txBody>
          <a:bodyPr>
            <a:normAutofit fontScale="92500" lnSpcReduction="10000"/>
          </a:bodyPr>
          <a:lstStyle/>
          <a:p>
            <a:pPr>
              <a:lnSpc>
                <a:spcPct val="150000"/>
              </a:lnSpc>
            </a:pPr>
            <a:r>
              <a:rPr lang="en-US" sz="2600" b="1" dirty="0" smtClean="0">
                <a:latin typeface="Times New Roman" pitchFamily="18" charset="0"/>
                <a:cs typeface="Times New Roman" pitchFamily="18" charset="0"/>
              </a:rPr>
              <a:t>Metadata Repository should contain(it stores):</a:t>
            </a:r>
          </a:p>
          <a:p>
            <a:pPr lvl="1">
              <a:lnSpc>
                <a:spcPct val="150000"/>
              </a:lnSpc>
            </a:pPr>
            <a:r>
              <a:rPr lang="en-US" sz="2000" b="1" dirty="0" smtClean="0">
                <a:latin typeface="Times New Roman" pitchFamily="18" charset="0"/>
                <a:cs typeface="Times New Roman" pitchFamily="18" charset="0"/>
              </a:rPr>
              <a:t>Description of the structure of the data warehouse</a:t>
            </a:r>
          </a:p>
          <a:p>
            <a:pPr lvl="2">
              <a:lnSpc>
                <a:spcPct val="150000"/>
              </a:lnSpc>
            </a:pPr>
            <a:r>
              <a:rPr lang="en-US" sz="2000" dirty="0" smtClean="0">
                <a:latin typeface="Times New Roman" pitchFamily="18" charset="0"/>
                <a:cs typeface="Times New Roman" pitchFamily="18" charset="0"/>
              </a:rPr>
              <a:t>schema, view, dimensions, hierarchies, derived data </a:t>
            </a:r>
            <a:r>
              <a:rPr lang="en-US" sz="2000" dirty="0" err="1" smtClean="0">
                <a:latin typeface="Times New Roman" pitchFamily="18" charset="0"/>
                <a:cs typeface="Times New Roman" pitchFamily="18" charset="0"/>
              </a:rPr>
              <a:t>defn</a:t>
            </a:r>
            <a:r>
              <a:rPr lang="en-US" sz="2000" dirty="0" smtClean="0">
                <a:latin typeface="Times New Roman" pitchFamily="18" charset="0"/>
                <a:cs typeface="Times New Roman" pitchFamily="18" charset="0"/>
              </a:rPr>
              <a:t>, data mart locations and contents</a:t>
            </a:r>
          </a:p>
          <a:p>
            <a:pPr lvl="1">
              <a:lnSpc>
                <a:spcPct val="150000"/>
              </a:lnSpc>
            </a:pPr>
            <a:r>
              <a:rPr lang="en-US" sz="2000" b="1" dirty="0" smtClean="0">
                <a:latin typeface="Times New Roman" pitchFamily="18" charset="0"/>
                <a:cs typeface="Times New Roman" pitchFamily="18" charset="0"/>
              </a:rPr>
              <a:t>Operational meta-data</a:t>
            </a:r>
          </a:p>
          <a:p>
            <a:pPr lvl="2">
              <a:lnSpc>
                <a:spcPct val="150000"/>
              </a:lnSpc>
            </a:pPr>
            <a:r>
              <a:rPr lang="en-US" sz="2000" dirty="0" smtClean="0">
                <a:latin typeface="Times New Roman" pitchFamily="18" charset="0"/>
                <a:cs typeface="Times New Roman" pitchFamily="18" charset="0"/>
              </a:rPr>
              <a:t>data lineage (history of migrated data and transformation path), currency of data (active, archived, or purged), monitoring information (warehouse usage statistics, error reports, audit trails)</a:t>
            </a:r>
          </a:p>
          <a:p>
            <a:pPr lvl="1">
              <a:lnSpc>
                <a:spcPct val="150000"/>
              </a:lnSpc>
            </a:pPr>
            <a:r>
              <a:rPr lang="en-US" sz="2000" b="1" dirty="0" smtClean="0">
                <a:latin typeface="Times New Roman" pitchFamily="18" charset="0"/>
                <a:cs typeface="Times New Roman" pitchFamily="18" charset="0"/>
              </a:rPr>
              <a:t>The algorithms used for summarization</a:t>
            </a:r>
          </a:p>
          <a:p>
            <a:pPr lvl="1">
              <a:lnSpc>
                <a:spcPct val="150000"/>
              </a:lnSpc>
            </a:pPr>
            <a:r>
              <a:rPr lang="en-US" sz="2000" b="1" dirty="0" smtClean="0">
                <a:latin typeface="Times New Roman" pitchFamily="18" charset="0"/>
                <a:cs typeface="Times New Roman" pitchFamily="18" charset="0"/>
              </a:rPr>
              <a:t>The mapping from operational environment to the data warehouse</a:t>
            </a:r>
          </a:p>
          <a:p>
            <a:pPr lvl="1">
              <a:lnSpc>
                <a:spcPct val="150000"/>
              </a:lnSpc>
            </a:pPr>
            <a:r>
              <a:rPr lang="en-US" sz="2000" b="1" dirty="0" smtClean="0">
                <a:latin typeface="Times New Roman" pitchFamily="18" charset="0"/>
                <a:cs typeface="Times New Roman" pitchFamily="18" charset="0"/>
              </a:rPr>
              <a:t>Data related to system performance</a:t>
            </a:r>
          </a:p>
          <a:p>
            <a:pPr lvl="2">
              <a:lnSpc>
                <a:spcPct val="150000"/>
              </a:lnSpc>
              <a:spcBef>
                <a:spcPct val="0"/>
              </a:spcBef>
            </a:pPr>
            <a:r>
              <a:rPr lang="en-US" sz="2000" dirty="0" smtClean="0">
                <a:latin typeface="Times New Roman" pitchFamily="18" charset="0"/>
                <a:cs typeface="Times New Roman" pitchFamily="18" charset="0"/>
              </a:rPr>
              <a:t>warehouse schema, view and derived data definitions</a:t>
            </a:r>
          </a:p>
          <a:p>
            <a:pPr lvl="1">
              <a:lnSpc>
                <a:spcPct val="150000"/>
              </a:lnSpc>
            </a:pPr>
            <a:r>
              <a:rPr lang="en-US" sz="2000" b="1" dirty="0" smtClean="0">
                <a:latin typeface="Times New Roman" pitchFamily="18" charset="0"/>
                <a:cs typeface="Times New Roman" pitchFamily="18" charset="0"/>
              </a:rPr>
              <a:t>Business data</a:t>
            </a:r>
          </a:p>
          <a:p>
            <a:pPr lvl="2">
              <a:lnSpc>
                <a:spcPct val="150000"/>
              </a:lnSpc>
            </a:pPr>
            <a:r>
              <a:rPr lang="en-US" sz="2000" dirty="0" smtClean="0">
                <a:latin typeface="Times New Roman" pitchFamily="18" charset="0"/>
                <a:cs typeface="Times New Roman" pitchFamily="18" charset="0"/>
              </a:rPr>
              <a:t>business terms and definitions, ownership of data, charging policies</a:t>
            </a:r>
          </a:p>
          <a:p>
            <a:pPr>
              <a:lnSpc>
                <a:spcPct val="150000"/>
              </a:lnSpc>
            </a:pPr>
            <a:endParaRPr lang="en-US" sz="2000" dirty="0">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smtClean="0"/>
              <a:t>OLTP Vs OLAP</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324600"/>
          </a:xfrm>
        </p:spPr>
        <p:txBody>
          <a:bodyPr>
            <a:normAutofit fontScale="77500" lnSpcReduction="20000"/>
          </a:bodyPr>
          <a:lstStyle/>
          <a:p>
            <a:pPr>
              <a:lnSpc>
                <a:spcPct val="170000"/>
              </a:lnSpc>
            </a:pPr>
            <a:r>
              <a:rPr lang="en-GB" dirty="0" smtClean="0"/>
              <a:t>Most people are familiar with commercial relational database systems, it is easy to understand what a data warehouse is by comparing these two kinds of systems.</a:t>
            </a:r>
          </a:p>
          <a:p>
            <a:pPr>
              <a:lnSpc>
                <a:spcPct val="170000"/>
              </a:lnSpc>
            </a:pPr>
            <a:r>
              <a:rPr lang="en-GB" dirty="0" smtClean="0"/>
              <a:t>The major task of on-line operational database systems is to perform on-line transaction and query processing.</a:t>
            </a:r>
          </a:p>
          <a:p>
            <a:pPr>
              <a:lnSpc>
                <a:spcPct val="170000"/>
              </a:lnSpc>
            </a:pPr>
            <a:r>
              <a:rPr lang="en-GB" dirty="0" smtClean="0"/>
              <a:t> These systems are called </a:t>
            </a:r>
            <a:r>
              <a:rPr lang="en-GB" b="1" dirty="0" smtClean="0"/>
              <a:t>on-line transaction processing (OLTP) systems. </a:t>
            </a:r>
          </a:p>
          <a:p>
            <a:pPr>
              <a:lnSpc>
                <a:spcPct val="170000"/>
              </a:lnSpc>
            </a:pPr>
            <a:r>
              <a:rPr lang="en-GB" dirty="0" smtClean="0"/>
              <a:t>They cover most of the day-to-day operations of an organization, such as purchasing, inventory, manufacturing, banking, payroll, registration, and accounting.</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382000" cy="6172200"/>
          </a:xfrm>
        </p:spPr>
        <p:txBody>
          <a:bodyPr>
            <a:normAutofit fontScale="92500" lnSpcReduction="10000"/>
          </a:bodyPr>
          <a:lstStyle/>
          <a:p>
            <a:pPr>
              <a:lnSpc>
                <a:spcPct val="170000"/>
              </a:lnSpc>
            </a:pPr>
            <a:r>
              <a:rPr lang="en-GB" dirty="0" smtClean="0"/>
              <a:t>Data warehouse systems, on the other hand, serve users or knowledge workers in the role of data analysis and decision making. </a:t>
            </a:r>
          </a:p>
          <a:p>
            <a:pPr>
              <a:lnSpc>
                <a:spcPct val="170000"/>
              </a:lnSpc>
            </a:pPr>
            <a:r>
              <a:rPr lang="en-GB" dirty="0" smtClean="0"/>
              <a:t>Such systems can organize and present data in various formats in order to accommodate the diverse needs of the different users. </a:t>
            </a:r>
          </a:p>
          <a:p>
            <a:pPr>
              <a:lnSpc>
                <a:spcPct val="170000"/>
              </a:lnSpc>
            </a:pPr>
            <a:r>
              <a:rPr lang="en-GB" dirty="0" smtClean="0"/>
              <a:t>These systems are known as </a:t>
            </a:r>
            <a:r>
              <a:rPr lang="en-GB" b="1" dirty="0" smtClean="0"/>
              <a:t>on-line analytical processing (OLAP) systems.</a:t>
            </a:r>
            <a:endParaRPr lang="en-US" b="1"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838200"/>
          </a:xfrm>
        </p:spPr>
        <p:txBody>
          <a:bodyPr>
            <a:normAutofit fontScale="90000"/>
          </a:bodyPr>
          <a:lstStyle/>
          <a:p>
            <a:r>
              <a:rPr lang="en-US" b="1" dirty="0" smtClean="0"/>
              <a:t>Online Transaction Processing(OLTP)</a:t>
            </a:r>
            <a:endParaRPr lang="en-US" dirty="0"/>
          </a:p>
        </p:txBody>
      </p:sp>
      <p:sp>
        <p:nvSpPr>
          <p:cNvPr id="3" name="Content Placeholder 2"/>
          <p:cNvSpPr>
            <a:spLocks noGrp="1"/>
          </p:cNvSpPr>
          <p:nvPr>
            <p:ph idx="1"/>
          </p:nvPr>
        </p:nvSpPr>
        <p:spPr>
          <a:xfrm>
            <a:off x="228600" y="838200"/>
            <a:ext cx="8763000" cy="6019800"/>
          </a:xfrm>
        </p:spPr>
        <p:txBody>
          <a:bodyPr>
            <a:normAutofit fontScale="70000" lnSpcReduction="20000"/>
          </a:bodyPr>
          <a:lstStyle/>
          <a:p>
            <a:pPr>
              <a:lnSpc>
                <a:spcPct val="170000"/>
              </a:lnSpc>
            </a:pPr>
            <a:r>
              <a:rPr lang="en-US" dirty="0" smtClean="0"/>
              <a:t>Deals with operational data, which is data involved in the operation of a particular system.</a:t>
            </a:r>
          </a:p>
          <a:p>
            <a:pPr>
              <a:lnSpc>
                <a:spcPct val="170000"/>
              </a:lnSpc>
            </a:pPr>
            <a:r>
              <a:rPr lang="en-US" dirty="0" smtClean="0"/>
              <a:t>The main emphasis for OLTP systems is put on very fast query processing and effectiveness is measured by number of transactions per second.</a:t>
            </a:r>
          </a:p>
          <a:p>
            <a:pPr>
              <a:lnSpc>
                <a:spcPct val="170000"/>
              </a:lnSpc>
            </a:pPr>
            <a:r>
              <a:rPr lang="en-US" dirty="0" smtClean="0"/>
              <a:t>In an OLTP system, the data is frequently updated and queried.</a:t>
            </a:r>
          </a:p>
          <a:p>
            <a:pPr>
              <a:lnSpc>
                <a:spcPct val="170000"/>
              </a:lnSpc>
            </a:pPr>
            <a:r>
              <a:rPr lang="en-US" dirty="0" smtClean="0"/>
              <a:t>To prevent data redundancy and to prevent update anomalies the database tables are normalized.</a:t>
            </a:r>
          </a:p>
          <a:p>
            <a:pPr>
              <a:lnSpc>
                <a:spcPct val="170000"/>
              </a:lnSpc>
            </a:pPr>
            <a:r>
              <a:rPr lang="en-US" dirty="0" err="1" smtClean="0"/>
              <a:t>Eg</a:t>
            </a:r>
            <a:r>
              <a:rPr lang="en-US" dirty="0" smtClean="0"/>
              <a:t>: In a banking System, you withdraw amount through an ATM. Then account number, ATM PIN number, Amount you are with drawing and Balance amount in account are operational data elements.</a:t>
            </a:r>
          </a:p>
          <a:p>
            <a:pPr>
              <a:lnSpc>
                <a:spcPct val="170000"/>
              </a:lnSpc>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rmAutofit fontScale="90000"/>
          </a:bodyPr>
          <a:lstStyle/>
          <a:p>
            <a:r>
              <a:rPr lang="en-US" b="1" dirty="0" smtClean="0"/>
              <a:t>Online Analytical Processing(OLAP)</a:t>
            </a:r>
            <a:endParaRPr lang="en-US" dirty="0"/>
          </a:p>
        </p:txBody>
      </p:sp>
      <p:sp>
        <p:nvSpPr>
          <p:cNvPr id="3" name="Content Placeholder 2"/>
          <p:cNvSpPr>
            <a:spLocks noGrp="1"/>
          </p:cNvSpPr>
          <p:nvPr>
            <p:ph idx="1"/>
          </p:nvPr>
        </p:nvSpPr>
        <p:spPr>
          <a:xfrm>
            <a:off x="228600" y="838200"/>
            <a:ext cx="8686800" cy="5867400"/>
          </a:xfrm>
        </p:spPr>
        <p:txBody>
          <a:bodyPr>
            <a:normAutofit fontScale="85000" lnSpcReduction="20000"/>
          </a:bodyPr>
          <a:lstStyle/>
          <a:p>
            <a:pPr>
              <a:lnSpc>
                <a:spcPct val="150000"/>
              </a:lnSpc>
            </a:pPr>
            <a:r>
              <a:rPr lang="en-US" dirty="0" smtClean="0"/>
              <a:t>Deals with Historical Data and it is characterized by relatively low volume of transactions.</a:t>
            </a:r>
          </a:p>
          <a:p>
            <a:pPr>
              <a:lnSpc>
                <a:spcPct val="150000"/>
              </a:lnSpc>
            </a:pPr>
            <a:r>
              <a:rPr lang="en-GB" dirty="0" smtClean="0"/>
              <a:t>Queries needed for these systems are often very complex </a:t>
            </a:r>
            <a:endParaRPr lang="en-US" dirty="0" smtClean="0"/>
          </a:p>
          <a:p>
            <a:pPr>
              <a:lnSpc>
                <a:spcPct val="150000"/>
              </a:lnSpc>
            </a:pPr>
            <a:r>
              <a:rPr lang="en-GB" dirty="0" smtClean="0"/>
              <a:t>The response time is an effectiveness measure </a:t>
            </a:r>
          </a:p>
          <a:p>
            <a:pPr>
              <a:lnSpc>
                <a:spcPct val="150000"/>
              </a:lnSpc>
            </a:pPr>
            <a:r>
              <a:rPr lang="en-GB" dirty="0" smtClean="0"/>
              <a:t>Example: If we collect last 10 years data about flight reservation, the data can give us much meaningful information such as the trends in reservation. This may give useful information like peak time of travel, and what kinds of people are travelling in the various classes available </a:t>
            </a:r>
          </a:p>
          <a:p>
            <a:pPr>
              <a:lnSpc>
                <a:spcPct val="150000"/>
              </a:lnSpc>
            </a:pP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Content Placeholder 2"/>
          <p:cNvSpPr>
            <a:spLocks noGrp="1"/>
          </p:cNvSpPr>
          <p:nvPr>
            <p:ph idx="1"/>
          </p:nvPr>
        </p:nvSpPr>
        <p:spPr>
          <a:xfrm>
            <a:off x="304800" y="228600"/>
            <a:ext cx="8686800" cy="6248400"/>
          </a:xfrm>
        </p:spPr>
        <p:txBody>
          <a:bodyPr/>
          <a:lstStyle/>
          <a:p>
            <a:r>
              <a:rPr lang="en-US" b="1" i="1" smtClean="0">
                <a:solidFill>
                  <a:schemeClr val="tx2"/>
                </a:solidFill>
              </a:rPr>
              <a:t>Online Analytic Processing (OLAP):</a:t>
            </a:r>
            <a:r>
              <a:rPr lang="en-US" smtClean="0"/>
              <a:t> provides more complex queries than OLTP.</a:t>
            </a:r>
          </a:p>
          <a:p>
            <a:pPr>
              <a:lnSpc>
                <a:spcPct val="150000"/>
              </a:lnSpc>
            </a:pPr>
            <a:r>
              <a:rPr lang="en-US" sz="3000" smtClean="0"/>
              <a:t>OLAP operations use background knowledge regarding the domain of the data being studied in order to allow the presentation of data at different levels of abstraction.</a:t>
            </a:r>
          </a:p>
          <a:p>
            <a:pPr>
              <a:lnSpc>
                <a:spcPct val="150000"/>
              </a:lnSpc>
            </a:pPr>
            <a:r>
              <a:rPr lang="en-US" sz="3000" smtClean="0"/>
              <a:t>Such operations accommodate different user viewpoints.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Content Placeholder 2"/>
          <p:cNvSpPr>
            <a:spLocks noGrp="1"/>
          </p:cNvSpPr>
          <p:nvPr>
            <p:ph idx="1"/>
          </p:nvPr>
        </p:nvSpPr>
        <p:spPr>
          <a:xfrm>
            <a:off x="152400" y="228600"/>
            <a:ext cx="8915400" cy="6400800"/>
          </a:xfrm>
        </p:spPr>
        <p:txBody>
          <a:bodyPr>
            <a:normAutofit lnSpcReduction="10000"/>
          </a:bodyPr>
          <a:lstStyle/>
          <a:p>
            <a:r>
              <a:rPr lang="en-US" b="1" smtClean="0"/>
              <a:t>OLAP Operations include: </a:t>
            </a:r>
          </a:p>
          <a:p>
            <a:pPr lvl="1">
              <a:lnSpc>
                <a:spcPct val="150000"/>
              </a:lnSpc>
              <a:buFont typeface="Wingdings" pitchFamily="2" charset="2"/>
              <a:buChar char="v"/>
            </a:pPr>
            <a:r>
              <a:rPr lang="en-US" b="1" smtClean="0"/>
              <a:t>Roll-up- </a:t>
            </a:r>
            <a:r>
              <a:rPr lang="en-IN" smtClean="0"/>
              <a:t> it involves summarizing the data along a dimension. [The summarization rule might be computing totals along a hierarchy or applying a set of formulas such as "profit = sales – expenses”]</a:t>
            </a:r>
            <a:endParaRPr lang="en-US" smtClean="0"/>
          </a:p>
          <a:p>
            <a:pPr lvl="1">
              <a:lnSpc>
                <a:spcPct val="150000"/>
              </a:lnSpc>
              <a:buFont typeface="Wingdings" pitchFamily="2" charset="2"/>
              <a:buChar char="v"/>
            </a:pPr>
            <a:r>
              <a:rPr lang="en-US" b="1" smtClean="0"/>
              <a:t>Drill-down/Up</a:t>
            </a:r>
            <a:r>
              <a:rPr lang="en-US" smtClean="0"/>
              <a:t> - allow the user to view the data at differing degrees of summarization. </a:t>
            </a:r>
            <a:r>
              <a:rPr lang="en-IN" i="1" smtClean="0"/>
              <a:t>Drill Down/Up</a:t>
            </a:r>
            <a:r>
              <a:rPr lang="en-IN" smtClean="0"/>
              <a:t> allows the user to navigate among levels of data ranging from the most summarized (up) to the most detailed (down)</a:t>
            </a:r>
          </a:p>
          <a:p>
            <a:endParaRPr lang="en-US" smtClean="0"/>
          </a:p>
          <a:p>
            <a:endParaRPr lang="en-IN" smtClean="0"/>
          </a:p>
          <a:p>
            <a:endParaRPr lang="en-IN" smtClean="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Content Placeholder 2"/>
          <p:cNvSpPr>
            <a:spLocks noGrp="1"/>
          </p:cNvSpPr>
          <p:nvPr>
            <p:ph idx="1"/>
          </p:nvPr>
        </p:nvSpPr>
        <p:spPr>
          <a:xfrm>
            <a:off x="381000" y="304800"/>
            <a:ext cx="8229600" cy="6172200"/>
          </a:xfrm>
        </p:spPr>
        <p:txBody>
          <a:bodyPr/>
          <a:lstStyle/>
          <a:p>
            <a:pPr>
              <a:lnSpc>
                <a:spcPct val="150000"/>
              </a:lnSpc>
              <a:buFont typeface="Wingdings" pitchFamily="2" charset="2"/>
              <a:buChar char="v"/>
            </a:pPr>
            <a:r>
              <a:rPr lang="en-US" b="1" smtClean="0"/>
              <a:t> Slice and Dice </a:t>
            </a:r>
          </a:p>
          <a:p>
            <a:pPr lvl="1">
              <a:lnSpc>
                <a:spcPct val="150000"/>
              </a:lnSpc>
            </a:pPr>
            <a:r>
              <a:rPr lang="en-IN" i="1" smtClean="0"/>
              <a:t>Slice</a:t>
            </a:r>
            <a:r>
              <a:rPr lang="en-IN" smtClean="0"/>
              <a:t> is the act of picking a rectangular subset of a cube by choosing a single value for one of its dimensions, creating a new cube with one fewer dimension</a:t>
            </a:r>
          </a:p>
          <a:p>
            <a:pPr lvl="1">
              <a:lnSpc>
                <a:spcPct val="150000"/>
              </a:lnSpc>
            </a:pPr>
            <a:r>
              <a:rPr lang="en-IN" i="1" smtClean="0"/>
              <a:t>Dice</a:t>
            </a:r>
            <a:r>
              <a:rPr lang="en-IN" smtClean="0"/>
              <a:t>: The dice operation produces a sub-cube by allowing the analyst to pick specific values of multiple dimensions</a:t>
            </a:r>
          </a:p>
          <a:p>
            <a:endParaRPr lang="en-IN" smtClean="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p:spPr>
        <p:txBody>
          <a:bodyPr/>
          <a:lstStyle/>
          <a:p>
            <a:fld id="{9E400E1E-790F-4640-AA84-D0729FF7BACA}" type="datetime4">
              <a:rPr lang="en-US" smtClean="0"/>
              <a:pPr/>
              <a:t>March 6, 2020</a:t>
            </a:fld>
            <a:endParaRPr lang="en-US" smtClean="0"/>
          </a:p>
        </p:txBody>
      </p:sp>
      <p:sp>
        <p:nvSpPr>
          <p:cNvPr id="48131" name="Footer Placeholder 4"/>
          <p:cNvSpPr>
            <a:spLocks noGrp="1"/>
          </p:cNvSpPr>
          <p:nvPr>
            <p:ph type="ftr" sz="quarter" idx="11"/>
          </p:nvPr>
        </p:nvSpPr>
        <p:spPr>
          <a:noFill/>
        </p:spPr>
        <p:txBody>
          <a:bodyPr/>
          <a:lstStyle/>
          <a:p>
            <a:r>
              <a:rPr lang="en-US" smtClean="0"/>
              <a:t>Data Mining: Concepts and Techniques</a:t>
            </a:r>
          </a:p>
        </p:txBody>
      </p:sp>
      <p:sp>
        <p:nvSpPr>
          <p:cNvPr id="48132" name="Slide Number Placeholder 5"/>
          <p:cNvSpPr>
            <a:spLocks noGrp="1"/>
          </p:cNvSpPr>
          <p:nvPr>
            <p:ph type="sldNum" sz="quarter" idx="12"/>
          </p:nvPr>
        </p:nvSpPr>
        <p:spPr>
          <a:noFill/>
        </p:spPr>
        <p:txBody>
          <a:bodyPr/>
          <a:lstStyle/>
          <a:p>
            <a:fld id="{79C0CEF8-E657-4D9B-876A-E0008E289FFE}" type="slidenum">
              <a:rPr lang="en-US" smtClean="0"/>
              <a:pPr/>
              <a:t>29</a:t>
            </a:fld>
            <a:endParaRPr lang="en-US" smtClean="0"/>
          </a:p>
        </p:txBody>
      </p:sp>
      <p:sp>
        <p:nvSpPr>
          <p:cNvPr id="48133" name="Rectangle 1027"/>
          <p:cNvSpPr>
            <a:spLocks noGrp="1" noChangeArrowheads="1"/>
          </p:cNvSpPr>
          <p:nvPr>
            <p:ph type="body" idx="1"/>
          </p:nvPr>
        </p:nvSpPr>
        <p:spPr>
          <a:xfrm>
            <a:off x="228600" y="228600"/>
            <a:ext cx="8763000" cy="6172200"/>
          </a:xfrm>
          <a:noFill/>
        </p:spPr>
        <p:txBody>
          <a:bodyPr lIns="92075" tIns="46038" rIns="92075" bIns="46038"/>
          <a:lstStyle/>
          <a:p>
            <a:pPr>
              <a:buFontTx/>
              <a:buNone/>
            </a:pPr>
            <a:endParaRPr lang="en-US" sz="2400" smtClean="0"/>
          </a:p>
          <a:p>
            <a:r>
              <a:rPr lang="en-US" sz="2400" smtClean="0"/>
              <a:t>Roll up (drill-up): summarize data</a:t>
            </a:r>
          </a:p>
          <a:p>
            <a:pPr lvl="1"/>
            <a:r>
              <a:rPr lang="en-US" sz="2400" i="1" smtClean="0"/>
              <a:t>by climbing up hierarchy or by dimension reduction</a:t>
            </a:r>
            <a:endParaRPr lang="en-US" sz="2400" smtClean="0"/>
          </a:p>
          <a:p>
            <a:r>
              <a:rPr lang="en-US" sz="2400" smtClean="0"/>
              <a:t>Drill down (roll down): reverse of roll-up</a:t>
            </a:r>
          </a:p>
          <a:p>
            <a:pPr lvl="1"/>
            <a:r>
              <a:rPr lang="en-US" sz="2400" i="1" smtClean="0"/>
              <a:t>from higher level summary to lower level summary or detailed data, or introducing new dimensions</a:t>
            </a:r>
          </a:p>
          <a:p>
            <a:r>
              <a:rPr lang="en-US" sz="2400" smtClean="0"/>
              <a:t>Slice and dice: </a:t>
            </a:r>
            <a:r>
              <a:rPr lang="en-US" sz="2400" i="1" smtClean="0"/>
              <a:t>project and select</a:t>
            </a:r>
            <a:r>
              <a:rPr lang="en-US" sz="2400" smtClean="0"/>
              <a:t> </a:t>
            </a:r>
          </a:p>
          <a:p>
            <a:r>
              <a:rPr lang="en-US" sz="2400" smtClean="0"/>
              <a:t>Pivot (rotate): </a:t>
            </a:r>
          </a:p>
          <a:p>
            <a:pPr lvl="1"/>
            <a:r>
              <a:rPr lang="en-US" sz="2400" i="1" smtClean="0"/>
              <a:t>reorient the cube, visualization, 3D to series of 2D planes</a:t>
            </a:r>
          </a:p>
          <a:p>
            <a:r>
              <a:rPr lang="en-US" sz="2400" smtClean="0"/>
              <a:t>Other operations</a:t>
            </a:r>
          </a:p>
          <a:p>
            <a:pPr lvl="1"/>
            <a:r>
              <a:rPr lang="en-US" sz="2400" i="1" smtClean="0"/>
              <a:t>drill across: involving (across) more than one fact table</a:t>
            </a:r>
            <a:endParaRPr lang="en-US" sz="2400" smtClean="0"/>
          </a:p>
          <a:p>
            <a:pPr lvl="1"/>
            <a:r>
              <a:rPr lang="en-US" sz="2400" i="1" smtClean="0"/>
              <a:t>drill through: through the bottom level of the cube to its back-end relational tables (using SQL)</a:t>
            </a:r>
            <a:endParaRPr lang="en-US" sz="2400" smtClean="0"/>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762000" y="381000"/>
            <a:ext cx="7772400" cy="533400"/>
          </a:xfrm>
        </p:spPr>
        <p:txBody>
          <a:bodyPr>
            <a:normAutofit fontScale="90000"/>
          </a:bodyPr>
          <a:lstStyle/>
          <a:p>
            <a:r>
              <a:rPr lang="en-US" sz="4000" b="1" smtClean="0"/>
              <a:t>Data Warehousing</a:t>
            </a:r>
          </a:p>
        </p:txBody>
      </p:sp>
      <p:sp>
        <p:nvSpPr>
          <p:cNvPr id="34819" name="Rectangle 3"/>
          <p:cNvSpPr>
            <a:spLocks noGrp="1" noChangeArrowheads="1"/>
          </p:cNvSpPr>
          <p:nvPr>
            <p:ph type="body" idx="1"/>
          </p:nvPr>
        </p:nvSpPr>
        <p:spPr>
          <a:xfrm>
            <a:off x="533400" y="1600200"/>
            <a:ext cx="8382000" cy="4495800"/>
          </a:xfrm>
        </p:spPr>
        <p:txBody>
          <a:bodyPr/>
          <a:lstStyle/>
          <a:p>
            <a:pPr>
              <a:lnSpc>
                <a:spcPct val="120000"/>
              </a:lnSpc>
            </a:pPr>
            <a:r>
              <a:rPr lang="en-US" sz="3000" dirty="0" smtClean="0"/>
              <a:t>A </a:t>
            </a:r>
            <a:r>
              <a:rPr lang="en-US" sz="3000" b="1" dirty="0" smtClean="0"/>
              <a:t>Data warehouse</a:t>
            </a:r>
            <a:r>
              <a:rPr lang="en-US" sz="3000" dirty="0" smtClean="0"/>
              <a:t> is repository of information collected from multiple sources, stored under a unified schema, and that usually resides at a single site.</a:t>
            </a:r>
          </a:p>
          <a:p>
            <a:pPr>
              <a:lnSpc>
                <a:spcPct val="120000"/>
              </a:lnSpc>
            </a:pPr>
            <a:r>
              <a:rPr lang="en-US" sz="3000" dirty="0" smtClean="0"/>
              <a:t>Data Warehouse: a centralized data repository which can be queried for business benefit</a:t>
            </a:r>
            <a:r>
              <a:rPr lang="en-US" dirty="0" smtClean="0"/>
              <a:t>.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r>
              <a:rPr lang="en-US" smtClean="0"/>
              <a:t>OLAP Operations</a:t>
            </a:r>
          </a:p>
        </p:txBody>
      </p:sp>
      <p:pic>
        <p:nvPicPr>
          <p:cNvPr id="49155" name="Picture 3" descr="olap"/>
          <p:cNvPicPr>
            <a:picLocks noChangeAspect="1" noChangeArrowheads="1"/>
          </p:cNvPicPr>
          <p:nvPr/>
        </p:nvPicPr>
        <p:blipFill>
          <a:blip r:embed="rId2"/>
          <a:srcRect/>
          <a:stretch>
            <a:fillRect/>
          </a:stretch>
        </p:blipFill>
        <p:spPr bwMode="auto">
          <a:xfrm>
            <a:off x="685800" y="1066800"/>
            <a:ext cx="7467600" cy="3352800"/>
          </a:xfrm>
          <a:prstGeom prst="rect">
            <a:avLst/>
          </a:prstGeom>
          <a:noFill/>
          <a:ln w="9525">
            <a:noFill/>
            <a:miter lim="800000"/>
            <a:headEnd/>
            <a:tailEnd/>
          </a:ln>
        </p:spPr>
      </p:pic>
      <p:sp>
        <p:nvSpPr>
          <p:cNvPr id="49156" name="Text Box 4"/>
          <p:cNvSpPr txBox="1">
            <a:spLocks noChangeArrowheads="1"/>
          </p:cNvSpPr>
          <p:nvPr/>
        </p:nvSpPr>
        <p:spPr bwMode="auto">
          <a:xfrm>
            <a:off x="488950" y="4876800"/>
            <a:ext cx="1644650" cy="457200"/>
          </a:xfrm>
          <a:prstGeom prst="rect">
            <a:avLst/>
          </a:prstGeom>
          <a:noFill/>
          <a:ln w="57150" cap="sq">
            <a:noFill/>
            <a:miter lim="800000"/>
            <a:headEnd/>
            <a:tailEnd/>
          </a:ln>
        </p:spPr>
        <p:txBody>
          <a:bodyPr wrap="none">
            <a:spAutoFit/>
          </a:bodyPr>
          <a:lstStyle/>
          <a:p>
            <a:pPr algn="ctr"/>
            <a:r>
              <a:rPr lang="en-US" sz="2400" u="none">
                <a:latin typeface="Arial" charset="0"/>
              </a:rPr>
              <a:t>Single Cell</a:t>
            </a:r>
          </a:p>
        </p:txBody>
      </p:sp>
      <p:sp>
        <p:nvSpPr>
          <p:cNvPr id="49157" name="Text Box 5"/>
          <p:cNvSpPr txBox="1">
            <a:spLocks noChangeArrowheads="1"/>
          </p:cNvSpPr>
          <p:nvPr/>
        </p:nvSpPr>
        <p:spPr bwMode="auto">
          <a:xfrm>
            <a:off x="2590800" y="4876800"/>
            <a:ext cx="2000250" cy="457200"/>
          </a:xfrm>
          <a:prstGeom prst="rect">
            <a:avLst/>
          </a:prstGeom>
          <a:noFill/>
          <a:ln w="57150" cap="sq">
            <a:noFill/>
            <a:miter lim="800000"/>
            <a:headEnd/>
            <a:tailEnd/>
          </a:ln>
        </p:spPr>
        <p:txBody>
          <a:bodyPr wrap="none">
            <a:spAutoFit/>
          </a:bodyPr>
          <a:lstStyle/>
          <a:p>
            <a:pPr algn="ctr"/>
            <a:r>
              <a:rPr lang="en-US" sz="2400" u="none">
                <a:latin typeface="Arial" charset="0"/>
              </a:rPr>
              <a:t>Multiple Cells</a:t>
            </a:r>
          </a:p>
        </p:txBody>
      </p:sp>
      <p:sp>
        <p:nvSpPr>
          <p:cNvPr id="49158" name="Text Box 6"/>
          <p:cNvSpPr txBox="1">
            <a:spLocks noChangeArrowheads="1"/>
          </p:cNvSpPr>
          <p:nvPr/>
        </p:nvSpPr>
        <p:spPr bwMode="auto">
          <a:xfrm>
            <a:off x="5173663" y="4876800"/>
            <a:ext cx="846137" cy="457200"/>
          </a:xfrm>
          <a:prstGeom prst="rect">
            <a:avLst/>
          </a:prstGeom>
          <a:noFill/>
          <a:ln w="57150" cap="sq">
            <a:noFill/>
            <a:miter lim="800000"/>
            <a:headEnd/>
            <a:tailEnd/>
          </a:ln>
        </p:spPr>
        <p:txBody>
          <a:bodyPr wrap="none">
            <a:spAutoFit/>
          </a:bodyPr>
          <a:lstStyle/>
          <a:p>
            <a:pPr algn="ctr"/>
            <a:r>
              <a:rPr lang="en-US" sz="2400" u="none">
                <a:latin typeface="Arial" charset="0"/>
              </a:rPr>
              <a:t>Slice</a:t>
            </a:r>
          </a:p>
        </p:txBody>
      </p:sp>
      <p:sp>
        <p:nvSpPr>
          <p:cNvPr id="49159" name="Text Box 7"/>
          <p:cNvSpPr txBox="1">
            <a:spLocks noChangeArrowheads="1"/>
          </p:cNvSpPr>
          <p:nvPr/>
        </p:nvSpPr>
        <p:spPr bwMode="auto">
          <a:xfrm>
            <a:off x="7129463" y="4876800"/>
            <a:ext cx="795337" cy="457200"/>
          </a:xfrm>
          <a:prstGeom prst="rect">
            <a:avLst/>
          </a:prstGeom>
          <a:noFill/>
          <a:ln w="57150" cap="sq">
            <a:noFill/>
            <a:miter lim="800000"/>
            <a:headEnd/>
            <a:tailEnd/>
          </a:ln>
        </p:spPr>
        <p:txBody>
          <a:bodyPr wrap="none">
            <a:spAutoFit/>
          </a:bodyPr>
          <a:lstStyle/>
          <a:p>
            <a:pPr algn="ctr"/>
            <a:r>
              <a:rPr lang="en-US" sz="2400" u="none">
                <a:latin typeface="Arial" charset="0"/>
              </a:rPr>
              <a:t>Dice</a:t>
            </a:r>
          </a:p>
        </p:txBody>
      </p:sp>
      <p:sp>
        <p:nvSpPr>
          <p:cNvPr id="49160" name="Text Box 8"/>
          <p:cNvSpPr txBox="1">
            <a:spLocks noChangeArrowheads="1"/>
          </p:cNvSpPr>
          <p:nvPr/>
        </p:nvSpPr>
        <p:spPr bwMode="auto">
          <a:xfrm>
            <a:off x="2176463" y="2843213"/>
            <a:ext cx="847725" cy="336550"/>
          </a:xfrm>
          <a:prstGeom prst="rect">
            <a:avLst/>
          </a:prstGeom>
          <a:noFill/>
          <a:ln w="57150" cap="sq">
            <a:noFill/>
            <a:miter lim="800000"/>
            <a:headEnd/>
            <a:tailEnd/>
          </a:ln>
        </p:spPr>
        <p:txBody>
          <a:bodyPr wrap="none">
            <a:spAutoFit/>
          </a:bodyPr>
          <a:lstStyle/>
          <a:p>
            <a:pPr algn="ctr"/>
            <a:r>
              <a:rPr lang="en-US" sz="1600" u="none">
                <a:solidFill>
                  <a:schemeClr val="folHlink"/>
                </a:solidFill>
                <a:latin typeface="Arial" charset="0"/>
              </a:rPr>
              <a:t>Roll Up</a:t>
            </a:r>
          </a:p>
        </p:txBody>
      </p:sp>
      <p:sp>
        <p:nvSpPr>
          <p:cNvPr id="49161" name="Text Box 9"/>
          <p:cNvSpPr txBox="1">
            <a:spLocks noChangeArrowheads="1"/>
          </p:cNvSpPr>
          <p:nvPr/>
        </p:nvSpPr>
        <p:spPr bwMode="auto">
          <a:xfrm>
            <a:off x="1981200" y="3886200"/>
            <a:ext cx="1162050" cy="336550"/>
          </a:xfrm>
          <a:prstGeom prst="rect">
            <a:avLst/>
          </a:prstGeom>
          <a:noFill/>
          <a:ln w="57150" cap="sq">
            <a:noFill/>
            <a:miter lim="800000"/>
            <a:headEnd/>
            <a:tailEnd/>
          </a:ln>
        </p:spPr>
        <p:txBody>
          <a:bodyPr>
            <a:spAutoFit/>
          </a:bodyPr>
          <a:lstStyle/>
          <a:p>
            <a:pPr algn="ctr"/>
            <a:r>
              <a:rPr lang="en-US" sz="1600" u="none">
                <a:solidFill>
                  <a:schemeClr val="folHlink"/>
                </a:solidFill>
                <a:latin typeface="Arial" charset="0"/>
              </a:rPr>
              <a:t>Drill Down</a:t>
            </a:r>
          </a:p>
        </p:txBody>
      </p:sp>
      <p:sp>
        <p:nvSpPr>
          <p:cNvPr id="49162" name="Rectangle 10"/>
          <p:cNvSpPr>
            <a:spLocks noChangeArrowheads="1"/>
          </p:cNvSpPr>
          <p:nvPr/>
        </p:nvSpPr>
        <p:spPr bwMode="auto">
          <a:xfrm>
            <a:off x="2743200" y="6324600"/>
            <a:ext cx="4292600" cy="339725"/>
          </a:xfrm>
          <a:prstGeom prst="rect">
            <a:avLst/>
          </a:prstGeom>
          <a:noFill/>
          <a:ln w="9525">
            <a:noFill/>
            <a:miter lim="800000"/>
            <a:headEnd/>
            <a:tailEnd/>
          </a:ln>
        </p:spPr>
        <p:txBody>
          <a:bodyPr wrap="none">
            <a:spAutoFit/>
          </a:bodyPr>
          <a:lstStyle/>
          <a:p>
            <a:pPr lvl="1" eaLnBrk="0" hangingPunct="0">
              <a:lnSpc>
                <a:spcPct val="90000"/>
              </a:lnSpc>
              <a:spcBef>
                <a:spcPct val="20000"/>
              </a:spcBef>
            </a:pPr>
            <a:r>
              <a:rPr lang="en-US" b="1" i="1" u="none">
                <a:solidFill>
                  <a:schemeClr val="accent2"/>
                </a:solidFill>
              </a:rPr>
              <a:t>Data Mining:  May use OLAP queries.</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Comparison between OLTP &amp; OLAP Systems</a:t>
            </a: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6324600"/>
          </a:xfrm>
        </p:spPr>
        <p:txBody>
          <a:bodyPr>
            <a:normAutofit fontScale="62500" lnSpcReduction="20000"/>
          </a:bodyPr>
          <a:lstStyle/>
          <a:p>
            <a:pPr>
              <a:lnSpc>
                <a:spcPct val="170000"/>
              </a:lnSpc>
            </a:pPr>
            <a:r>
              <a:rPr lang="en-GB" b="1" dirty="0" smtClean="0"/>
              <a:t>The major distinguishing features between OLTP and OLAP are summarized as </a:t>
            </a:r>
            <a:r>
              <a:rPr lang="en-US" b="1" dirty="0" smtClean="0"/>
              <a:t>follows:</a:t>
            </a:r>
          </a:p>
          <a:p>
            <a:pPr marL="514350" indent="-514350">
              <a:lnSpc>
                <a:spcPct val="170000"/>
              </a:lnSpc>
              <a:buFont typeface="+mj-lt"/>
              <a:buAutoNum type="arabicPeriod"/>
            </a:pPr>
            <a:r>
              <a:rPr lang="en-GB" b="1" dirty="0" smtClean="0"/>
              <a:t>Users and system orientation</a:t>
            </a:r>
            <a:r>
              <a:rPr lang="en-GB" dirty="0" smtClean="0"/>
              <a:t>: An OLTP system is customer-oriented and is used for transaction and query processing by clerks, clients, and information technology professionals.</a:t>
            </a:r>
          </a:p>
          <a:p>
            <a:pPr>
              <a:lnSpc>
                <a:spcPct val="170000"/>
              </a:lnSpc>
              <a:buNone/>
            </a:pPr>
            <a:r>
              <a:rPr lang="en-GB" dirty="0" smtClean="0"/>
              <a:t>	  An OLAP system is market-oriented and is used for data analysis by knowledge workers, including managers, executives, and analysts.</a:t>
            </a:r>
          </a:p>
          <a:p>
            <a:pPr marL="514350" indent="-514350">
              <a:lnSpc>
                <a:spcPct val="170000"/>
              </a:lnSpc>
              <a:buFont typeface="+mj-lt"/>
              <a:buAutoNum type="arabicPeriod" startAt="2"/>
            </a:pPr>
            <a:r>
              <a:rPr lang="en-GB" b="1" dirty="0" smtClean="0"/>
              <a:t>Data contents: </a:t>
            </a:r>
            <a:r>
              <a:rPr lang="en-GB" dirty="0" smtClean="0"/>
              <a:t>An OLTP system manages current data that, typically, are too detailed to be easily used for decision making. </a:t>
            </a:r>
          </a:p>
          <a:p>
            <a:pPr marL="514350" indent="-514350">
              <a:lnSpc>
                <a:spcPct val="170000"/>
              </a:lnSpc>
              <a:buNone/>
            </a:pPr>
            <a:r>
              <a:rPr lang="en-GB" dirty="0" smtClean="0"/>
              <a:t>	An OLAP system manages large amounts of historical data, provides facilities for summarization and aggregation, and stores and manages information at different levels of granularity. These features make the data easier to use in informed decision making.</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10600" cy="6324600"/>
          </a:xfrm>
        </p:spPr>
        <p:txBody>
          <a:bodyPr>
            <a:noAutofit/>
          </a:bodyPr>
          <a:lstStyle/>
          <a:p>
            <a:pPr marL="514350" indent="-514350">
              <a:lnSpc>
                <a:spcPct val="160000"/>
              </a:lnSpc>
              <a:buFont typeface="+mj-lt"/>
              <a:buAutoNum type="arabicPeriod" startAt="3"/>
            </a:pPr>
            <a:r>
              <a:rPr lang="en-GB" sz="2300" b="1" dirty="0" smtClean="0"/>
              <a:t>Database design: </a:t>
            </a:r>
            <a:r>
              <a:rPr lang="en-GB" sz="2300" dirty="0" smtClean="0"/>
              <a:t>An OLTP system usually adopts an entity-relationship (ER) data model and an application-oriented database design.</a:t>
            </a:r>
          </a:p>
          <a:p>
            <a:pPr>
              <a:lnSpc>
                <a:spcPct val="160000"/>
              </a:lnSpc>
              <a:buNone/>
            </a:pPr>
            <a:r>
              <a:rPr lang="en-GB" sz="2300" dirty="0" smtClean="0"/>
              <a:t>	 An OLAP system typically adopts either a </a:t>
            </a:r>
            <a:r>
              <a:rPr lang="en-GB" sz="2300" i="1" dirty="0" smtClean="0"/>
              <a:t>star or snowflake model and a subject-oriented </a:t>
            </a:r>
            <a:r>
              <a:rPr lang="en-US" sz="2300" dirty="0" smtClean="0"/>
              <a:t>database design.</a:t>
            </a:r>
          </a:p>
          <a:p>
            <a:pPr marL="514350" indent="-514350">
              <a:lnSpc>
                <a:spcPct val="160000"/>
              </a:lnSpc>
              <a:buFont typeface="+mj-lt"/>
              <a:buAutoNum type="arabicPeriod" startAt="4"/>
            </a:pPr>
            <a:r>
              <a:rPr lang="en-GB" sz="2300" b="1" dirty="0" smtClean="0"/>
              <a:t>Access patterns: </a:t>
            </a:r>
            <a:r>
              <a:rPr lang="en-GB" sz="2300" dirty="0" smtClean="0"/>
              <a:t>The access patterns of an OLTP system consist mainly of short, atomic transactions. Such a system requires concurrency control and recovery mechanisms.</a:t>
            </a:r>
          </a:p>
          <a:p>
            <a:pPr>
              <a:lnSpc>
                <a:spcPct val="160000"/>
              </a:lnSpc>
              <a:buNone/>
            </a:pPr>
            <a:r>
              <a:rPr lang="en-GB" sz="2300" dirty="0" smtClean="0"/>
              <a:t>	However, accesses to OLAP systems are mostly read-only operations (because most data warehouses store historical rather than up-to-date information), although many </a:t>
            </a:r>
            <a:r>
              <a:rPr lang="en-US" sz="2300" dirty="0" smtClean="0"/>
              <a:t>could be complex queries.</a:t>
            </a:r>
          </a:p>
          <a:p>
            <a:pPr>
              <a:lnSpc>
                <a:spcPct val="160000"/>
              </a:lnSpc>
              <a:buNone/>
            </a:pPr>
            <a:endParaRPr lang="en-US" sz="23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763000" cy="6400800"/>
          </a:xfrm>
        </p:spPr>
        <p:txBody>
          <a:bodyPr>
            <a:normAutofit fontScale="85000" lnSpcReduction="10000"/>
          </a:bodyPr>
          <a:lstStyle/>
          <a:p>
            <a:pPr marL="514350" indent="-514350">
              <a:lnSpc>
                <a:spcPct val="150000"/>
              </a:lnSpc>
              <a:buFont typeface="+mj-lt"/>
              <a:buAutoNum type="arabicPeriod" startAt="5"/>
            </a:pPr>
            <a:r>
              <a:rPr lang="en-GB" b="1" dirty="0" smtClean="0"/>
              <a:t>View:</a:t>
            </a:r>
            <a:r>
              <a:rPr lang="en-GB" dirty="0" smtClean="0"/>
              <a:t> An OLTP system focuses mainly on the current data within an enterprise or department, without referring to historical data or data in different organizations.</a:t>
            </a:r>
          </a:p>
          <a:p>
            <a:pPr>
              <a:lnSpc>
                <a:spcPct val="150000"/>
              </a:lnSpc>
              <a:buNone/>
            </a:pPr>
            <a:r>
              <a:rPr lang="en-GB" dirty="0" smtClean="0"/>
              <a:t>	In contrast, an OLAP system often spans multiple versions of a database schema, due to the evolutionary process of an organization. OLAP systems also deal with information that originates from different organizations, integrating information from many data stores. Because of their huge volume, OLAP data are stored on </a:t>
            </a:r>
            <a:r>
              <a:rPr lang="en-US" dirty="0" smtClean="0"/>
              <a:t>multiple storage media.</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304800" y="0"/>
            <a:ext cx="8534400" cy="1016000"/>
          </a:xfrm>
          <a:noFill/>
        </p:spPr>
        <p:txBody>
          <a:bodyPr lIns="92075" tIns="46038" rIns="92075" bIns="46038" anchor="b"/>
          <a:lstStyle/>
          <a:p>
            <a:pPr eaLnBrk="1" hangingPunct="1"/>
            <a:r>
              <a:rPr lang="en-US" sz="4000" smtClean="0"/>
              <a:t>Data Warehouse vs. Operational DBMS</a:t>
            </a:r>
            <a:endParaRPr lang="en-US" smtClean="0"/>
          </a:p>
        </p:txBody>
      </p:sp>
      <p:sp>
        <p:nvSpPr>
          <p:cNvPr id="11267" name="Rectangle 3"/>
          <p:cNvSpPr>
            <a:spLocks noGrp="1" noChangeArrowheads="1"/>
          </p:cNvSpPr>
          <p:nvPr>
            <p:ph type="body" idx="1"/>
          </p:nvPr>
        </p:nvSpPr>
        <p:spPr>
          <a:xfrm>
            <a:off x="381000" y="1295400"/>
            <a:ext cx="8534400" cy="5029200"/>
          </a:xfrm>
          <a:noFill/>
        </p:spPr>
        <p:txBody>
          <a:bodyPr lIns="92075" tIns="46038" rIns="92075" bIns="46038">
            <a:normAutofit lnSpcReduction="10000"/>
          </a:bodyPr>
          <a:lstStyle/>
          <a:p>
            <a:pPr eaLnBrk="1" hangingPunct="1">
              <a:lnSpc>
                <a:spcPct val="110000"/>
              </a:lnSpc>
            </a:pPr>
            <a:r>
              <a:rPr lang="en-US" sz="2400" smtClean="0"/>
              <a:t>OLTP (on-line transaction processing)</a:t>
            </a:r>
          </a:p>
          <a:p>
            <a:pPr lvl="1" eaLnBrk="1" hangingPunct="1">
              <a:lnSpc>
                <a:spcPct val="110000"/>
              </a:lnSpc>
            </a:pPr>
            <a:r>
              <a:rPr lang="en-US" sz="2000" smtClean="0"/>
              <a:t>Major task of traditional relational DBMS</a:t>
            </a:r>
          </a:p>
          <a:p>
            <a:pPr lvl="1" eaLnBrk="1" hangingPunct="1">
              <a:lnSpc>
                <a:spcPct val="110000"/>
              </a:lnSpc>
            </a:pPr>
            <a:r>
              <a:rPr lang="en-US" sz="2000" smtClean="0"/>
              <a:t>Day-to-day operations: purchasing, inventory, banking, manufacturing, payroll, registration, accounting, etc.</a:t>
            </a:r>
          </a:p>
          <a:p>
            <a:pPr eaLnBrk="1" hangingPunct="1">
              <a:lnSpc>
                <a:spcPct val="110000"/>
              </a:lnSpc>
            </a:pPr>
            <a:r>
              <a:rPr lang="en-US" sz="2400" smtClean="0"/>
              <a:t>OLAP (on-line analytical processing)</a:t>
            </a:r>
          </a:p>
          <a:p>
            <a:pPr lvl="1" eaLnBrk="1" hangingPunct="1">
              <a:lnSpc>
                <a:spcPct val="110000"/>
              </a:lnSpc>
            </a:pPr>
            <a:r>
              <a:rPr lang="en-US" sz="2000" smtClean="0"/>
              <a:t>Major task of data warehouse system</a:t>
            </a:r>
          </a:p>
          <a:p>
            <a:pPr lvl="1" eaLnBrk="1" hangingPunct="1">
              <a:lnSpc>
                <a:spcPct val="110000"/>
              </a:lnSpc>
            </a:pPr>
            <a:r>
              <a:rPr lang="en-US" sz="2000" smtClean="0"/>
              <a:t>Data analysis and decision making</a:t>
            </a:r>
          </a:p>
          <a:p>
            <a:pPr eaLnBrk="1" hangingPunct="1">
              <a:lnSpc>
                <a:spcPct val="110000"/>
              </a:lnSpc>
            </a:pPr>
            <a:r>
              <a:rPr lang="en-US" sz="2400" smtClean="0"/>
              <a:t>Distinct features (OLTP vs. OLAP):</a:t>
            </a:r>
          </a:p>
          <a:p>
            <a:pPr lvl="1" eaLnBrk="1" hangingPunct="1">
              <a:lnSpc>
                <a:spcPct val="110000"/>
              </a:lnSpc>
            </a:pPr>
            <a:r>
              <a:rPr lang="en-US" sz="2000" smtClean="0"/>
              <a:t>User and system orientation: customer vs. market</a:t>
            </a:r>
          </a:p>
          <a:p>
            <a:pPr lvl="1" eaLnBrk="1" hangingPunct="1">
              <a:lnSpc>
                <a:spcPct val="110000"/>
              </a:lnSpc>
            </a:pPr>
            <a:r>
              <a:rPr lang="en-US" sz="2000" smtClean="0"/>
              <a:t>Data contents: current, detailed vs. historical, consolidated</a:t>
            </a:r>
          </a:p>
          <a:p>
            <a:pPr lvl="1" eaLnBrk="1" hangingPunct="1">
              <a:lnSpc>
                <a:spcPct val="110000"/>
              </a:lnSpc>
            </a:pPr>
            <a:r>
              <a:rPr lang="en-US" sz="2000" smtClean="0"/>
              <a:t>Database design: ER + application vs. star + subject</a:t>
            </a:r>
          </a:p>
          <a:p>
            <a:pPr lvl="1" eaLnBrk="1" hangingPunct="1">
              <a:lnSpc>
                <a:spcPct val="110000"/>
              </a:lnSpc>
            </a:pPr>
            <a:r>
              <a:rPr lang="en-US" sz="2000" smtClean="0"/>
              <a:t>View: current, local vs. evolutionary, integrated</a:t>
            </a:r>
          </a:p>
          <a:p>
            <a:pPr lvl="1" eaLnBrk="1" hangingPunct="1">
              <a:lnSpc>
                <a:spcPct val="110000"/>
              </a:lnSpc>
            </a:pPr>
            <a:r>
              <a:rPr lang="en-US" sz="2000" smtClean="0"/>
              <a:t>Access patterns: update vs. read-only but complex queries</a:t>
            </a:r>
          </a:p>
        </p:txBody>
      </p:sp>
    </p:spTree>
  </p:cSld>
  <p:clrMapOvr>
    <a:masterClrMapping/>
  </p:clrMapOvr>
  <p:transition>
    <p:zoom/>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26" name="Picture 2"/>
          <p:cNvPicPr>
            <a:picLocks noChangeAspect="1" noChangeArrowheads="1"/>
          </p:cNvPicPr>
          <p:nvPr/>
        </p:nvPicPr>
        <p:blipFill>
          <a:blip r:embed="rId2"/>
          <a:srcRect/>
          <a:stretch>
            <a:fillRect/>
          </a:stretch>
        </p:blipFill>
        <p:spPr bwMode="auto">
          <a:xfrm>
            <a:off x="533400" y="1600200"/>
            <a:ext cx="8229600" cy="3305175"/>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a:xfrm>
            <a:off x="609600" y="-76200"/>
            <a:ext cx="7772400" cy="685800"/>
          </a:xfrm>
          <a:noFill/>
        </p:spPr>
        <p:txBody>
          <a:bodyPr lIns="92075" tIns="46038" rIns="92075" bIns="46038" anchor="b">
            <a:normAutofit fontScale="90000"/>
          </a:bodyPr>
          <a:lstStyle/>
          <a:p>
            <a:pPr eaLnBrk="1" hangingPunct="1"/>
            <a:r>
              <a:rPr lang="en-US" sz="4000" b="1" smtClean="0"/>
              <a:t>OLTP vs. OLAP</a:t>
            </a:r>
          </a:p>
        </p:txBody>
      </p:sp>
      <p:graphicFrame>
        <p:nvGraphicFramePr>
          <p:cNvPr id="1026" name="Object 3"/>
          <p:cNvGraphicFramePr>
            <a:graphicFrameLocks/>
          </p:cNvGraphicFramePr>
          <p:nvPr>
            <p:ph type="tbl" idx="1"/>
          </p:nvPr>
        </p:nvGraphicFramePr>
        <p:xfrm>
          <a:off x="228600" y="798513"/>
          <a:ext cx="8504238" cy="6007100"/>
        </p:xfrm>
        <a:graphic>
          <a:graphicData uri="http://schemas.openxmlformats.org/presentationml/2006/ole">
            <p:oleObj spid="_x0000_s1026" name="Document" r:id="rId3" imgW="11468968" imgH="8102600" progId="Word.Document.8">
              <p:embed/>
            </p:oleObj>
          </a:graphicData>
        </a:graphic>
      </p:graphicFrame>
    </p:spTree>
  </p:cSld>
  <p:clrMapOvr>
    <a:masterClrMapping/>
  </p:clrMapOvr>
  <p:transition>
    <p:zoom/>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381000" y="381000"/>
            <a:ext cx="8534400" cy="6324600"/>
          </a:xfrm>
          <a:noFill/>
        </p:spPr>
        <p:txBody>
          <a:bodyPr lIns="92075" tIns="46038" rIns="92075" bIns="46038">
            <a:normAutofit lnSpcReduction="10000"/>
          </a:bodyPr>
          <a:lstStyle/>
          <a:p>
            <a:pPr>
              <a:lnSpc>
                <a:spcPct val="150000"/>
              </a:lnSpc>
              <a:buNone/>
            </a:pPr>
            <a:r>
              <a:rPr lang="en-GB" sz="2800" b="1" u="sng" dirty="0" smtClean="0"/>
              <a:t>Representation of Data in Data Warehouse</a:t>
            </a:r>
            <a:endParaRPr lang="en-US" sz="2800" b="1" u="sng" dirty="0" smtClean="0"/>
          </a:p>
          <a:p>
            <a:pPr eaLnBrk="1" hangingPunct="1">
              <a:lnSpc>
                <a:spcPct val="150000"/>
              </a:lnSpc>
            </a:pPr>
            <a:r>
              <a:rPr lang="en-US" sz="2800" b="1" dirty="0" smtClean="0"/>
              <a:t>Modeling data warehouses: dimensions &amp; measures</a:t>
            </a:r>
          </a:p>
          <a:p>
            <a:pPr lvl="1" eaLnBrk="1" hangingPunct="1">
              <a:lnSpc>
                <a:spcPct val="150000"/>
              </a:lnSpc>
              <a:spcBef>
                <a:spcPct val="10000"/>
              </a:spcBef>
            </a:pPr>
            <a:r>
              <a:rPr lang="en-US" sz="2400" b="1" u="sng" dirty="0" smtClean="0">
                <a:solidFill>
                  <a:srgbClr val="CC00FF"/>
                </a:solidFill>
              </a:rPr>
              <a:t>Star schema</a:t>
            </a:r>
            <a:r>
              <a:rPr lang="en-US" sz="2400" b="1" dirty="0" smtClean="0">
                <a:solidFill>
                  <a:srgbClr val="CC00FF"/>
                </a:solidFill>
              </a:rPr>
              <a:t>:</a:t>
            </a:r>
            <a:r>
              <a:rPr lang="en-US" sz="2400" dirty="0" smtClean="0"/>
              <a:t> </a:t>
            </a:r>
            <a:r>
              <a:rPr lang="en-US" sz="2400" dirty="0" smtClean="0">
                <a:solidFill>
                  <a:srgbClr val="006666"/>
                </a:solidFill>
              </a:rPr>
              <a:t>A fact table in the middle connected to a set of dimension tables </a:t>
            </a:r>
          </a:p>
          <a:p>
            <a:pPr lvl="1" eaLnBrk="1" hangingPunct="1">
              <a:lnSpc>
                <a:spcPct val="150000"/>
              </a:lnSpc>
              <a:spcBef>
                <a:spcPct val="10000"/>
              </a:spcBef>
            </a:pPr>
            <a:r>
              <a:rPr lang="en-US" sz="2400" b="1" u="sng" dirty="0" smtClean="0">
                <a:solidFill>
                  <a:srgbClr val="CC00FF"/>
                </a:solidFill>
              </a:rPr>
              <a:t>Snowflake schema</a:t>
            </a:r>
            <a:r>
              <a:rPr lang="en-US" sz="2400" b="1" dirty="0" smtClean="0">
                <a:solidFill>
                  <a:srgbClr val="CC00FF"/>
                </a:solidFill>
              </a:rPr>
              <a:t>:</a:t>
            </a:r>
            <a:r>
              <a:rPr lang="en-US" sz="2400" dirty="0" smtClean="0"/>
              <a:t>  </a:t>
            </a:r>
            <a:r>
              <a:rPr lang="en-US" sz="2400" dirty="0" smtClean="0">
                <a:solidFill>
                  <a:srgbClr val="006666"/>
                </a:solidFill>
              </a:rPr>
              <a:t>A refinement of star schema where some dimensional hierarchy is </a:t>
            </a:r>
            <a:r>
              <a:rPr lang="en-US" sz="2400" dirty="0" smtClean="0">
                <a:solidFill>
                  <a:schemeClr val="accent2"/>
                </a:solidFill>
              </a:rPr>
              <a:t>normalized</a:t>
            </a:r>
            <a:r>
              <a:rPr lang="en-US" sz="2400" dirty="0" smtClean="0">
                <a:solidFill>
                  <a:srgbClr val="006666"/>
                </a:solidFill>
              </a:rPr>
              <a:t> into a set of smaller dimension tables</a:t>
            </a:r>
            <a:r>
              <a:rPr lang="en-US" sz="2400" dirty="0" smtClean="0"/>
              <a:t>, forming a shape similar to snowflake</a:t>
            </a:r>
          </a:p>
          <a:p>
            <a:pPr lvl="1" eaLnBrk="1" hangingPunct="1">
              <a:lnSpc>
                <a:spcPct val="150000"/>
              </a:lnSpc>
              <a:spcBef>
                <a:spcPct val="10000"/>
              </a:spcBef>
            </a:pPr>
            <a:r>
              <a:rPr lang="en-US" sz="2400" b="1" u="sng" dirty="0" smtClean="0">
                <a:solidFill>
                  <a:srgbClr val="CC00FF"/>
                </a:solidFill>
              </a:rPr>
              <a:t>Fact constellations</a:t>
            </a:r>
            <a:r>
              <a:rPr lang="en-US" sz="2400" b="1" dirty="0" smtClean="0">
                <a:solidFill>
                  <a:srgbClr val="CC00FF"/>
                </a:solidFill>
              </a:rPr>
              <a:t>:</a:t>
            </a:r>
            <a:r>
              <a:rPr lang="en-US" sz="2400" dirty="0" smtClean="0"/>
              <a:t>  </a:t>
            </a:r>
            <a:r>
              <a:rPr lang="en-US" sz="2400" dirty="0" smtClean="0">
                <a:solidFill>
                  <a:srgbClr val="006666"/>
                </a:solidFill>
              </a:rPr>
              <a:t>Multiple fact tables share dimension tables</a:t>
            </a:r>
            <a:r>
              <a:rPr lang="en-US" sz="2400" dirty="0" smtClean="0"/>
              <a:t>, viewed as a collection of stars, therefore called </a:t>
            </a:r>
            <a:r>
              <a:rPr lang="en-US" sz="2400" dirty="0" smtClean="0">
                <a:solidFill>
                  <a:schemeClr val="accent2"/>
                </a:solidFill>
              </a:rPr>
              <a:t>galaxy schema</a:t>
            </a:r>
            <a:r>
              <a:rPr lang="en-US" sz="2400" dirty="0" smtClean="0"/>
              <a:t> or fact constellation</a:t>
            </a:r>
            <a:r>
              <a:rPr lang="en-US" dirty="0" smtClean="0"/>
              <a:t> </a:t>
            </a:r>
          </a:p>
        </p:txBody>
      </p:sp>
    </p:spTree>
  </p:cSld>
  <p:clrMapOvr>
    <a:masterClrMapping/>
  </p:clrMapOvr>
  <p:transition>
    <p:zoom/>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990600" y="152400"/>
            <a:ext cx="7207250" cy="830263"/>
          </a:xfrm>
        </p:spPr>
        <p:txBody>
          <a:bodyPr/>
          <a:lstStyle/>
          <a:p>
            <a:pPr eaLnBrk="1" hangingPunct="1"/>
            <a:r>
              <a:rPr lang="en-US" smtClean="0"/>
              <a:t>Example of Star Schema</a:t>
            </a:r>
          </a:p>
        </p:txBody>
      </p:sp>
      <p:sp>
        <p:nvSpPr>
          <p:cNvPr id="18435" name="Rectangle 3"/>
          <p:cNvSpPr>
            <a:spLocks noGrp="1" noChangeArrowheads="1"/>
          </p:cNvSpPr>
          <p:nvPr>
            <p:ph type="body" idx="1"/>
          </p:nvPr>
        </p:nvSpPr>
        <p:spPr>
          <a:xfrm>
            <a:off x="6419850" y="1676400"/>
            <a:ext cx="2495550" cy="4305300"/>
          </a:xfrm>
        </p:spPr>
        <p:txBody>
          <a:bodyPr/>
          <a:lstStyle/>
          <a:p>
            <a:pPr eaLnBrk="1" hangingPunct="1">
              <a:buFontTx/>
              <a:buNone/>
            </a:pPr>
            <a:r>
              <a:rPr lang="en-US" sz="2400" smtClean="0"/>
              <a:t>   </a:t>
            </a:r>
          </a:p>
        </p:txBody>
      </p:sp>
      <p:sp>
        <p:nvSpPr>
          <p:cNvPr id="18436" name="Rectangle 4"/>
          <p:cNvSpPr>
            <a:spLocks noChangeArrowheads="1"/>
          </p:cNvSpPr>
          <p:nvPr/>
        </p:nvSpPr>
        <p:spPr bwMode="auto">
          <a:xfrm>
            <a:off x="3548063" y="3162300"/>
            <a:ext cx="2065337" cy="452438"/>
          </a:xfrm>
          <a:prstGeom prst="rect">
            <a:avLst/>
          </a:prstGeom>
          <a:noFill/>
          <a:ln w="12700">
            <a:solidFill>
              <a:schemeClr val="tx1"/>
            </a:solidFill>
            <a:miter lim="800000"/>
            <a:headEnd/>
            <a:tailEnd/>
          </a:ln>
        </p:spPr>
        <p:txBody>
          <a:bodyPr wrap="none" anchor="ctr"/>
          <a:lstStyle/>
          <a:p>
            <a:endParaRPr lang="en-IN"/>
          </a:p>
        </p:txBody>
      </p:sp>
      <p:grpSp>
        <p:nvGrpSpPr>
          <p:cNvPr id="2" name="Group 5"/>
          <p:cNvGrpSpPr>
            <a:grpSpLocks/>
          </p:cNvGrpSpPr>
          <p:nvPr/>
        </p:nvGrpSpPr>
        <p:grpSpPr bwMode="auto">
          <a:xfrm>
            <a:off x="304800" y="1295400"/>
            <a:ext cx="1819275" cy="2163763"/>
            <a:chOff x="277" y="1164"/>
            <a:chExt cx="1133" cy="1341"/>
          </a:xfrm>
        </p:grpSpPr>
        <p:sp>
          <p:nvSpPr>
            <p:cNvPr id="18469" name="Rectangle 6"/>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t>time_key</a:t>
              </a:r>
            </a:p>
            <a:p>
              <a:pPr eaLnBrk="0" hangingPunct="0"/>
              <a:r>
                <a:rPr lang="en-US" sz="1800"/>
                <a:t>day</a:t>
              </a:r>
            </a:p>
            <a:p>
              <a:pPr eaLnBrk="0" hangingPunct="0"/>
              <a:r>
                <a:rPr lang="en-US" sz="1800"/>
                <a:t>day_of_the_week</a:t>
              </a:r>
            </a:p>
            <a:p>
              <a:pPr eaLnBrk="0" hangingPunct="0"/>
              <a:r>
                <a:rPr lang="en-US" sz="1800"/>
                <a:t>month</a:t>
              </a:r>
            </a:p>
            <a:p>
              <a:pPr eaLnBrk="0" hangingPunct="0"/>
              <a:r>
                <a:rPr lang="en-US" sz="1800"/>
                <a:t>quarter</a:t>
              </a:r>
            </a:p>
            <a:p>
              <a:pPr eaLnBrk="0" hangingPunct="0"/>
              <a:r>
                <a:rPr lang="en-US" sz="1800"/>
                <a:t>year</a:t>
              </a:r>
            </a:p>
          </p:txBody>
        </p:sp>
        <p:sp>
          <p:nvSpPr>
            <p:cNvPr id="18470" name="Rectangle 7"/>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2000"/>
                <a:t>time</a:t>
              </a:r>
            </a:p>
          </p:txBody>
        </p:sp>
      </p:grpSp>
      <p:grpSp>
        <p:nvGrpSpPr>
          <p:cNvPr id="3" name="Group 8"/>
          <p:cNvGrpSpPr>
            <a:grpSpLocks/>
          </p:cNvGrpSpPr>
          <p:nvPr/>
        </p:nvGrpSpPr>
        <p:grpSpPr bwMode="auto">
          <a:xfrm>
            <a:off x="6604000" y="3867150"/>
            <a:ext cx="1831975" cy="1884363"/>
            <a:chOff x="684" y="2196"/>
            <a:chExt cx="1140" cy="1168"/>
          </a:xfrm>
        </p:grpSpPr>
        <p:sp>
          <p:nvSpPr>
            <p:cNvPr id="18467" name="Rectangle 9"/>
            <p:cNvSpPr>
              <a:spLocks noChangeArrowheads="1"/>
            </p:cNvSpPr>
            <p:nvPr/>
          </p:nvSpPr>
          <p:spPr bwMode="auto">
            <a:xfrm>
              <a:off x="684" y="2450"/>
              <a:ext cx="1140" cy="91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t>location_key</a:t>
              </a:r>
            </a:p>
            <a:p>
              <a:pPr eaLnBrk="0" hangingPunct="0"/>
              <a:r>
                <a:rPr lang="en-US" sz="1800"/>
                <a:t>street</a:t>
              </a:r>
            </a:p>
            <a:p>
              <a:pPr eaLnBrk="0" hangingPunct="0"/>
              <a:r>
                <a:rPr lang="en-US" sz="1800"/>
                <a:t>city</a:t>
              </a:r>
            </a:p>
            <a:p>
              <a:pPr eaLnBrk="0" hangingPunct="0"/>
              <a:r>
                <a:rPr lang="en-US" sz="1800"/>
                <a:t>state_or_province</a:t>
              </a:r>
            </a:p>
            <a:p>
              <a:pPr eaLnBrk="0" hangingPunct="0"/>
              <a:r>
                <a:rPr lang="en-US" sz="1800"/>
                <a:t>country</a:t>
              </a:r>
            </a:p>
          </p:txBody>
        </p:sp>
        <p:sp>
          <p:nvSpPr>
            <p:cNvPr id="18468" name="Rectangle 10"/>
            <p:cNvSpPr>
              <a:spLocks noChangeArrowheads="1"/>
            </p:cNvSpPr>
            <p:nvPr/>
          </p:nvSpPr>
          <p:spPr bwMode="auto">
            <a:xfrm>
              <a:off x="684" y="2196"/>
              <a:ext cx="630" cy="252"/>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a:t>location</a:t>
              </a:r>
            </a:p>
          </p:txBody>
        </p:sp>
      </p:grpSp>
      <p:sp>
        <p:nvSpPr>
          <p:cNvPr id="18439" name="Rectangle 11"/>
          <p:cNvSpPr>
            <a:spLocks noChangeArrowheads="1"/>
          </p:cNvSpPr>
          <p:nvPr/>
        </p:nvSpPr>
        <p:spPr bwMode="auto">
          <a:xfrm>
            <a:off x="3451225" y="2279650"/>
            <a:ext cx="1860550" cy="396875"/>
          </a:xfrm>
          <a:prstGeom prst="rect">
            <a:avLst/>
          </a:prstGeom>
          <a:noFill/>
          <a:ln w="9525">
            <a:noFill/>
            <a:miter lim="800000"/>
            <a:headEnd/>
            <a:tailEnd/>
          </a:ln>
        </p:spPr>
        <p:txBody>
          <a:bodyPr wrap="none" lIns="92075" tIns="46038" rIns="92075" bIns="46038">
            <a:spAutoFit/>
          </a:bodyPr>
          <a:lstStyle/>
          <a:p>
            <a:pPr eaLnBrk="0" hangingPunct="0"/>
            <a:r>
              <a:rPr lang="en-US" sz="2000"/>
              <a:t>Sales Fact Table</a:t>
            </a:r>
          </a:p>
        </p:txBody>
      </p:sp>
      <p:sp>
        <p:nvSpPr>
          <p:cNvPr id="18440" name="Rectangle 12"/>
          <p:cNvSpPr>
            <a:spLocks noChangeArrowheads="1"/>
          </p:cNvSpPr>
          <p:nvPr/>
        </p:nvSpPr>
        <p:spPr bwMode="auto">
          <a:xfrm>
            <a:off x="3548063" y="2697163"/>
            <a:ext cx="2065337" cy="452437"/>
          </a:xfrm>
          <a:prstGeom prst="rect">
            <a:avLst/>
          </a:prstGeom>
          <a:noFill/>
          <a:ln w="12700">
            <a:solidFill>
              <a:schemeClr val="tx1"/>
            </a:solidFill>
            <a:miter lim="800000"/>
            <a:headEnd/>
            <a:tailEnd/>
          </a:ln>
        </p:spPr>
        <p:txBody>
          <a:bodyPr wrap="none" anchor="ctr"/>
          <a:lstStyle/>
          <a:p>
            <a:endParaRPr lang="en-IN"/>
          </a:p>
        </p:txBody>
      </p:sp>
      <p:sp>
        <p:nvSpPr>
          <p:cNvPr id="18441" name="Rectangle 13"/>
          <p:cNvSpPr>
            <a:spLocks noChangeArrowheads="1"/>
          </p:cNvSpPr>
          <p:nvPr/>
        </p:nvSpPr>
        <p:spPr bwMode="auto">
          <a:xfrm>
            <a:off x="3581400" y="2743200"/>
            <a:ext cx="2057400" cy="396875"/>
          </a:xfrm>
          <a:prstGeom prst="rect">
            <a:avLst/>
          </a:prstGeom>
          <a:solidFill>
            <a:srgbClr val="00FF99"/>
          </a:solidFill>
          <a:ln w="9525">
            <a:noFill/>
            <a:miter lim="800000"/>
            <a:headEnd/>
            <a:tailEnd/>
          </a:ln>
        </p:spPr>
        <p:txBody>
          <a:bodyPr lIns="92075" tIns="46038" rIns="92075" bIns="46038">
            <a:spAutoFit/>
          </a:bodyPr>
          <a:lstStyle/>
          <a:p>
            <a:pPr algn="ctr" eaLnBrk="0" hangingPunct="0"/>
            <a:r>
              <a:rPr lang="en-US" sz="2000"/>
              <a:t>           time_key</a:t>
            </a:r>
          </a:p>
        </p:txBody>
      </p:sp>
      <p:sp>
        <p:nvSpPr>
          <p:cNvPr id="18442" name="Rectangle 14"/>
          <p:cNvSpPr>
            <a:spLocks noChangeArrowheads="1"/>
          </p:cNvSpPr>
          <p:nvPr/>
        </p:nvSpPr>
        <p:spPr bwMode="auto">
          <a:xfrm>
            <a:off x="3582988" y="3192463"/>
            <a:ext cx="2016125" cy="396875"/>
          </a:xfrm>
          <a:prstGeom prst="rect">
            <a:avLst/>
          </a:prstGeom>
          <a:solidFill>
            <a:srgbClr val="FFCC99"/>
          </a:solidFill>
          <a:ln w="9525">
            <a:noFill/>
            <a:miter lim="800000"/>
            <a:headEnd/>
            <a:tailEnd/>
          </a:ln>
        </p:spPr>
        <p:txBody>
          <a:bodyPr wrap="none" lIns="92075" tIns="46038" rIns="92075" bIns="46038">
            <a:spAutoFit/>
          </a:bodyPr>
          <a:lstStyle/>
          <a:p>
            <a:pPr eaLnBrk="0" hangingPunct="0"/>
            <a:r>
              <a:rPr lang="en-US" sz="2000"/>
              <a:t>              item_key</a:t>
            </a:r>
          </a:p>
        </p:txBody>
      </p:sp>
      <p:sp>
        <p:nvSpPr>
          <p:cNvPr id="18443" name="Rectangle 15"/>
          <p:cNvSpPr>
            <a:spLocks noChangeArrowheads="1"/>
          </p:cNvSpPr>
          <p:nvPr/>
        </p:nvSpPr>
        <p:spPr bwMode="auto">
          <a:xfrm>
            <a:off x="3548063" y="3627438"/>
            <a:ext cx="2065337" cy="450850"/>
          </a:xfrm>
          <a:prstGeom prst="rect">
            <a:avLst/>
          </a:prstGeom>
          <a:noFill/>
          <a:ln w="12700">
            <a:solidFill>
              <a:schemeClr val="tx1"/>
            </a:solidFill>
            <a:miter lim="800000"/>
            <a:headEnd/>
            <a:tailEnd/>
          </a:ln>
        </p:spPr>
        <p:txBody>
          <a:bodyPr wrap="none" anchor="ctr"/>
          <a:lstStyle/>
          <a:p>
            <a:endParaRPr lang="en-IN"/>
          </a:p>
        </p:txBody>
      </p:sp>
      <p:sp>
        <p:nvSpPr>
          <p:cNvPr id="18444" name="Rectangle 16"/>
          <p:cNvSpPr>
            <a:spLocks noChangeArrowheads="1"/>
          </p:cNvSpPr>
          <p:nvPr/>
        </p:nvSpPr>
        <p:spPr bwMode="auto">
          <a:xfrm>
            <a:off x="3582988" y="3638550"/>
            <a:ext cx="2066925" cy="396875"/>
          </a:xfrm>
          <a:prstGeom prst="rect">
            <a:avLst/>
          </a:prstGeom>
          <a:solidFill>
            <a:srgbClr val="CCECFF"/>
          </a:solidFill>
          <a:ln w="9525">
            <a:noFill/>
            <a:miter lim="800000"/>
            <a:headEnd/>
            <a:tailEnd/>
          </a:ln>
        </p:spPr>
        <p:txBody>
          <a:bodyPr wrap="none" lIns="92075" tIns="46038" rIns="92075" bIns="46038">
            <a:spAutoFit/>
          </a:bodyPr>
          <a:lstStyle/>
          <a:p>
            <a:pPr eaLnBrk="0" hangingPunct="0"/>
            <a:r>
              <a:rPr lang="en-US" sz="2000"/>
              <a:t>           branch_key</a:t>
            </a:r>
          </a:p>
        </p:txBody>
      </p:sp>
      <p:sp>
        <p:nvSpPr>
          <p:cNvPr id="18445" name="Rectangle 17"/>
          <p:cNvSpPr>
            <a:spLocks noChangeArrowheads="1"/>
          </p:cNvSpPr>
          <p:nvPr/>
        </p:nvSpPr>
        <p:spPr bwMode="auto">
          <a:xfrm>
            <a:off x="3548063" y="4090988"/>
            <a:ext cx="2065337" cy="452437"/>
          </a:xfrm>
          <a:prstGeom prst="rect">
            <a:avLst/>
          </a:prstGeom>
          <a:noFill/>
          <a:ln w="12700">
            <a:solidFill>
              <a:schemeClr val="tx1"/>
            </a:solidFill>
            <a:miter lim="800000"/>
            <a:headEnd/>
            <a:tailEnd/>
          </a:ln>
        </p:spPr>
        <p:txBody>
          <a:bodyPr wrap="none" anchor="ctr"/>
          <a:lstStyle/>
          <a:p>
            <a:endParaRPr lang="en-IN"/>
          </a:p>
        </p:txBody>
      </p:sp>
      <p:sp>
        <p:nvSpPr>
          <p:cNvPr id="18446" name="Rectangle 18"/>
          <p:cNvSpPr>
            <a:spLocks noChangeArrowheads="1"/>
          </p:cNvSpPr>
          <p:nvPr/>
        </p:nvSpPr>
        <p:spPr bwMode="auto">
          <a:xfrm>
            <a:off x="3581400" y="4114800"/>
            <a:ext cx="2065338" cy="396875"/>
          </a:xfrm>
          <a:prstGeom prst="rect">
            <a:avLst/>
          </a:prstGeom>
          <a:solidFill>
            <a:srgbClr val="FFFF99"/>
          </a:solidFill>
          <a:ln w="9525">
            <a:noFill/>
            <a:miter lim="800000"/>
            <a:headEnd/>
            <a:tailEnd/>
          </a:ln>
        </p:spPr>
        <p:txBody>
          <a:bodyPr wrap="none" lIns="92075" tIns="46038" rIns="92075" bIns="46038">
            <a:spAutoFit/>
          </a:bodyPr>
          <a:lstStyle/>
          <a:p>
            <a:pPr eaLnBrk="0" hangingPunct="0"/>
            <a:r>
              <a:rPr lang="en-US" sz="2000"/>
              <a:t>         location_key</a:t>
            </a:r>
          </a:p>
        </p:txBody>
      </p:sp>
      <p:sp>
        <p:nvSpPr>
          <p:cNvPr id="18447" name="Rectangle 19"/>
          <p:cNvSpPr>
            <a:spLocks noChangeArrowheads="1"/>
          </p:cNvSpPr>
          <p:nvPr/>
        </p:nvSpPr>
        <p:spPr bwMode="auto">
          <a:xfrm>
            <a:off x="3548063" y="4556125"/>
            <a:ext cx="2065337" cy="452438"/>
          </a:xfrm>
          <a:prstGeom prst="rect">
            <a:avLst/>
          </a:prstGeom>
          <a:noFill/>
          <a:ln w="12700">
            <a:solidFill>
              <a:schemeClr val="tx1"/>
            </a:solidFill>
            <a:miter lim="800000"/>
            <a:headEnd/>
            <a:tailEnd/>
          </a:ln>
        </p:spPr>
        <p:txBody>
          <a:bodyPr wrap="none" anchor="ctr"/>
          <a:lstStyle/>
          <a:p>
            <a:endParaRPr lang="en-IN"/>
          </a:p>
        </p:txBody>
      </p:sp>
      <p:sp>
        <p:nvSpPr>
          <p:cNvPr id="18448" name="Rectangle 20"/>
          <p:cNvSpPr>
            <a:spLocks noChangeArrowheads="1"/>
          </p:cNvSpPr>
          <p:nvPr/>
        </p:nvSpPr>
        <p:spPr bwMode="auto">
          <a:xfrm>
            <a:off x="3582988" y="4606925"/>
            <a:ext cx="1987550"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units_sold</a:t>
            </a:r>
          </a:p>
        </p:txBody>
      </p:sp>
      <p:sp>
        <p:nvSpPr>
          <p:cNvPr id="18449" name="Rectangle 21"/>
          <p:cNvSpPr>
            <a:spLocks noChangeArrowheads="1"/>
          </p:cNvSpPr>
          <p:nvPr/>
        </p:nvSpPr>
        <p:spPr bwMode="auto">
          <a:xfrm>
            <a:off x="3548063" y="5021263"/>
            <a:ext cx="2065337" cy="450850"/>
          </a:xfrm>
          <a:prstGeom prst="rect">
            <a:avLst/>
          </a:prstGeom>
          <a:noFill/>
          <a:ln w="12700">
            <a:solidFill>
              <a:schemeClr val="tx1"/>
            </a:solidFill>
            <a:miter lim="800000"/>
            <a:headEnd/>
            <a:tailEnd/>
          </a:ln>
        </p:spPr>
        <p:txBody>
          <a:bodyPr wrap="none" anchor="ctr"/>
          <a:lstStyle/>
          <a:p>
            <a:endParaRPr lang="en-IN"/>
          </a:p>
        </p:txBody>
      </p:sp>
      <p:sp>
        <p:nvSpPr>
          <p:cNvPr id="18450" name="Rectangle 22"/>
          <p:cNvSpPr>
            <a:spLocks noChangeArrowheads="1"/>
          </p:cNvSpPr>
          <p:nvPr/>
        </p:nvSpPr>
        <p:spPr bwMode="auto">
          <a:xfrm>
            <a:off x="3582988" y="5051425"/>
            <a:ext cx="1993900"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dollars_sold</a:t>
            </a:r>
          </a:p>
        </p:txBody>
      </p:sp>
      <p:sp>
        <p:nvSpPr>
          <p:cNvPr id="18451" name="Rectangle 23"/>
          <p:cNvSpPr>
            <a:spLocks noChangeArrowheads="1"/>
          </p:cNvSpPr>
          <p:nvPr/>
        </p:nvSpPr>
        <p:spPr bwMode="auto">
          <a:xfrm>
            <a:off x="3548063" y="5486400"/>
            <a:ext cx="2065337" cy="450850"/>
          </a:xfrm>
          <a:prstGeom prst="rect">
            <a:avLst/>
          </a:prstGeom>
          <a:noFill/>
          <a:ln w="12700">
            <a:solidFill>
              <a:schemeClr val="tx1"/>
            </a:solidFill>
            <a:miter lim="800000"/>
            <a:headEnd/>
            <a:tailEnd/>
          </a:ln>
        </p:spPr>
        <p:txBody>
          <a:bodyPr wrap="none" anchor="ctr"/>
          <a:lstStyle/>
          <a:p>
            <a:endParaRPr lang="en-IN"/>
          </a:p>
        </p:txBody>
      </p:sp>
      <p:sp>
        <p:nvSpPr>
          <p:cNvPr id="18452" name="Rectangle 24"/>
          <p:cNvSpPr>
            <a:spLocks noChangeArrowheads="1"/>
          </p:cNvSpPr>
          <p:nvPr/>
        </p:nvSpPr>
        <p:spPr bwMode="auto">
          <a:xfrm>
            <a:off x="3563938" y="5497513"/>
            <a:ext cx="1995487"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avg_sales</a:t>
            </a:r>
          </a:p>
        </p:txBody>
      </p:sp>
      <p:sp>
        <p:nvSpPr>
          <p:cNvPr id="18453" name="Rectangle 25"/>
          <p:cNvSpPr>
            <a:spLocks noChangeArrowheads="1"/>
          </p:cNvSpPr>
          <p:nvPr/>
        </p:nvSpPr>
        <p:spPr bwMode="auto">
          <a:xfrm>
            <a:off x="2057400" y="59055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2000"/>
              <a:t>Measures</a:t>
            </a:r>
          </a:p>
        </p:txBody>
      </p:sp>
      <p:sp>
        <p:nvSpPr>
          <p:cNvPr id="18454" name="Line 26"/>
          <p:cNvSpPr>
            <a:spLocks noChangeShapeType="1"/>
          </p:cNvSpPr>
          <p:nvPr/>
        </p:nvSpPr>
        <p:spPr bwMode="auto">
          <a:xfrm flipV="1">
            <a:off x="2771775" y="4781550"/>
            <a:ext cx="769938"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55" name="Line 27"/>
          <p:cNvSpPr>
            <a:spLocks noChangeShapeType="1"/>
          </p:cNvSpPr>
          <p:nvPr/>
        </p:nvSpPr>
        <p:spPr bwMode="auto">
          <a:xfrm flipV="1">
            <a:off x="2752725" y="5324475"/>
            <a:ext cx="788988" cy="561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56" name="Line 28"/>
          <p:cNvSpPr>
            <a:spLocks noChangeShapeType="1"/>
          </p:cNvSpPr>
          <p:nvPr/>
        </p:nvSpPr>
        <p:spPr bwMode="auto">
          <a:xfrm flipV="1">
            <a:off x="2752725" y="5692775"/>
            <a:ext cx="904875" cy="1936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8457" name="Line 29"/>
          <p:cNvSpPr>
            <a:spLocks noChangeShapeType="1"/>
          </p:cNvSpPr>
          <p:nvPr/>
        </p:nvSpPr>
        <p:spPr bwMode="auto">
          <a:xfrm flipH="1">
            <a:off x="2328863" y="3949700"/>
            <a:ext cx="1193800" cy="73501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18458" name="Line 30"/>
          <p:cNvSpPr>
            <a:spLocks noChangeShapeType="1"/>
          </p:cNvSpPr>
          <p:nvPr/>
        </p:nvSpPr>
        <p:spPr bwMode="auto">
          <a:xfrm flipH="1" flipV="1">
            <a:off x="2133600" y="2514600"/>
            <a:ext cx="1446213" cy="485775"/>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18459" name="Line 31"/>
          <p:cNvSpPr>
            <a:spLocks noChangeShapeType="1"/>
          </p:cNvSpPr>
          <p:nvPr/>
        </p:nvSpPr>
        <p:spPr bwMode="auto">
          <a:xfrm>
            <a:off x="5580063" y="4356100"/>
            <a:ext cx="1039812" cy="38735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18460" name="Line 32"/>
          <p:cNvSpPr>
            <a:spLocks noChangeShapeType="1"/>
          </p:cNvSpPr>
          <p:nvPr/>
        </p:nvSpPr>
        <p:spPr bwMode="auto">
          <a:xfrm flipV="1">
            <a:off x="5580063" y="2709863"/>
            <a:ext cx="1077912" cy="677862"/>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4" name="Group 33"/>
          <p:cNvGrpSpPr>
            <a:grpSpLocks/>
          </p:cNvGrpSpPr>
          <p:nvPr/>
        </p:nvGrpSpPr>
        <p:grpSpPr bwMode="auto">
          <a:xfrm>
            <a:off x="6610350" y="1600200"/>
            <a:ext cx="1438275" cy="1925638"/>
            <a:chOff x="3796" y="983"/>
            <a:chExt cx="896" cy="1194"/>
          </a:xfrm>
        </p:grpSpPr>
        <p:sp>
          <p:nvSpPr>
            <p:cNvPr id="18465" name="Rectangle 34"/>
            <p:cNvSpPr>
              <a:spLocks noChangeArrowheads="1"/>
            </p:cNvSpPr>
            <p:nvPr/>
          </p:nvSpPr>
          <p:spPr bwMode="auto">
            <a:xfrm>
              <a:off x="3796" y="1262"/>
              <a:ext cx="896" cy="915"/>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t>item_key</a:t>
              </a:r>
            </a:p>
            <a:p>
              <a:pPr eaLnBrk="0" hangingPunct="0"/>
              <a:r>
                <a:rPr lang="en-US" sz="1800"/>
                <a:t>item_name</a:t>
              </a:r>
            </a:p>
            <a:p>
              <a:pPr eaLnBrk="0" hangingPunct="0"/>
              <a:r>
                <a:rPr lang="en-US" sz="1800"/>
                <a:t>brand</a:t>
              </a:r>
            </a:p>
            <a:p>
              <a:pPr eaLnBrk="0" hangingPunct="0"/>
              <a:r>
                <a:rPr lang="en-US" sz="1800"/>
                <a:t>type</a:t>
              </a:r>
            </a:p>
            <a:p>
              <a:pPr eaLnBrk="0" hangingPunct="0"/>
              <a:r>
                <a:rPr lang="en-US" sz="1800"/>
                <a:t>supplier_type</a:t>
              </a:r>
            </a:p>
          </p:txBody>
        </p:sp>
        <p:sp>
          <p:nvSpPr>
            <p:cNvPr id="18466" name="Text Box 35"/>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p>
              <a:pPr algn="ctr" eaLnBrk="0" hangingPunct="0"/>
              <a:r>
                <a:rPr lang="en-US"/>
                <a:t>item</a:t>
              </a:r>
            </a:p>
          </p:txBody>
        </p:sp>
      </p:grpSp>
      <p:grpSp>
        <p:nvGrpSpPr>
          <p:cNvPr id="5" name="Group 36"/>
          <p:cNvGrpSpPr>
            <a:grpSpLocks/>
          </p:cNvGrpSpPr>
          <p:nvPr/>
        </p:nvGrpSpPr>
        <p:grpSpPr bwMode="auto">
          <a:xfrm>
            <a:off x="838200" y="3886200"/>
            <a:ext cx="1509713" cy="1393825"/>
            <a:chOff x="3844" y="2426"/>
            <a:chExt cx="939" cy="864"/>
          </a:xfrm>
        </p:grpSpPr>
        <p:sp>
          <p:nvSpPr>
            <p:cNvPr id="18463" name="Rectangle 37"/>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t>branch_key</a:t>
              </a:r>
            </a:p>
            <a:p>
              <a:pPr eaLnBrk="0" hangingPunct="0"/>
              <a:r>
                <a:rPr lang="en-US" sz="1800"/>
                <a:t>branch_name</a:t>
              </a:r>
            </a:p>
            <a:p>
              <a:pPr eaLnBrk="0" hangingPunct="0"/>
              <a:r>
                <a:rPr lang="en-US" sz="1800"/>
                <a:t>branch_type</a:t>
              </a:r>
            </a:p>
          </p:txBody>
        </p:sp>
        <p:sp>
          <p:nvSpPr>
            <p:cNvPr id="18464" name="Text Box 38"/>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p>
              <a:pPr algn="ctr" eaLnBrk="0" hangingPunct="0"/>
              <a:r>
                <a:rPr lang="en-US"/>
                <a:t>branch</a:t>
              </a:r>
            </a:p>
          </p:txBody>
        </p:sp>
      </p:grpSp>
    </p:spTree>
  </p:cSld>
  <p:clrMapOvr>
    <a:masterClrMapping/>
  </p:clrMapOvr>
  <p:transition>
    <p:zoom/>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228600" y="4495800"/>
            <a:ext cx="1905000" cy="336550"/>
          </a:xfrm>
          <a:prstGeom prst="rect">
            <a:avLst/>
          </a:prstGeom>
          <a:noFill/>
          <a:ln w="9525">
            <a:noFill/>
            <a:miter lim="800000"/>
            <a:headEnd/>
            <a:tailEnd/>
          </a:ln>
        </p:spPr>
        <p:txBody>
          <a:bodyPr>
            <a:spAutoFit/>
          </a:bodyPr>
          <a:lstStyle/>
          <a:p>
            <a:pPr>
              <a:spcBef>
                <a:spcPct val="50000"/>
              </a:spcBef>
            </a:pPr>
            <a:r>
              <a:rPr lang="en-US" sz="1600" u="none"/>
              <a:t>Data source in Japan</a:t>
            </a:r>
          </a:p>
        </p:txBody>
      </p:sp>
      <p:grpSp>
        <p:nvGrpSpPr>
          <p:cNvPr id="2" name="Group 3"/>
          <p:cNvGrpSpPr>
            <a:grpSpLocks/>
          </p:cNvGrpSpPr>
          <p:nvPr/>
        </p:nvGrpSpPr>
        <p:grpSpPr bwMode="auto">
          <a:xfrm>
            <a:off x="228600" y="457200"/>
            <a:ext cx="8839200" cy="5899150"/>
            <a:chOff x="192" y="288"/>
            <a:chExt cx="5568" cy="3716"/>
          </a:xfrm>
        </p:grpSpPr>
        <p:sp>
          <p:nvSpPr>
            <p:cNvPr id="35844" name="AutoShape 4"/>
            <p:cNvSpPr>
              <a:spLocks noChangeArrowheads="1"/>
            </p:cNvSpPr>
            <p:nvPr/>
          </p:nvSpPr>
          <p:spPr bwMode="auto">
            <a:xfrm>
              <a:off x="576" y="288"/>
              <a:ext cx="480" cy="480"/>
            </a:xfrm>
            <a:prstGeom prst="flowChartMagneticDisk">
              <a:avLst/>
            </a:prstGeom>
            <a:noFill/>
            <a:ln w="9525">
              <a:solidFill>
                <a:schemeClr val="tx1"/>
              </a:solidFill>
              <a:round/>
              <a:headEnd/>
              <a:tailEnd/>
            </a:ln>
          </p:spPr>
          <p:txBody>
            <a:bodyPr wrap="none" anchor="ctr"/>
            <a:lstStyle/>
            <a:p>
              <a:endParaRPr lang="en-IN" u="none"/>
            </a:p>
          </p:txBody>
        </p:sp>
        <p:sp>
          <p:nvSpPr>
            <p:cNvPr id="35845" name="AutoShape 5"/>
            <p:cNvSpPr>
              <a:spLocks noChangeArrowheads="1"/>
            </p:cNvSpPr>
            <p:nvPr/>
          </p:nvSpPr>
          <p:spPr bwMode="auto">
            <a:xfrm>
              <a:off x="576" y="1200"/>
              <a:ext cx="480" cy="480"/>
            </a:xfrm>
            <a:prstGeom prst="flowChartMagneticDisk">
              <a:avLst/>
            </a:prstGeom>
            <a:noFill/>
            <a:ln w="9525">
              <a:solidFill>
                <a:schemeClr val="tx1"/>
              </a:solidFill>
              <a:round/>
              <a:headEnd/>
              <a:tailEnd/>
            </a:ln>
          </p:spPr>
          <p:txBody>
            <a:bodyPr wrap="none" anchor="ctr"/>
            <a:lstStyle/>
            <a:p>
              <a:endParaRPr lang="en-IN" u="none"/>
            </a:p>
          </p:txBody>
        </p:sp>
        <p:sp>
          <p:nvSpPr>
            <p:cNvPr id="35846" name="AutoShape 6"/>
            <p:cNvSpPr>
              <a:spLocks noChangeArrowheads="1"/>
            </p:cNvSpPr>
            <p:nvPr/>
          </p:nvSpPr>
          <p:spPr bwMode="auto">
            <a:xfrm>
              <a:off x="576" y="2208"/>
              <a:ext cx="480" cy="480"/>
            </a:xfrm>
            <a:prstGeom prst="flowChartMagneticDisk">
              <a:avLst/>
            </a:prstGeom>
            <a:noFill/>
            <a:ln w="9525">
              <a:solidFill>
                <a:schemeClr val="tx1"/>
              </a:solidFill>
              <a:round/>
              <a:headEnd/>
              <a:tailEnd/>
            </a:ln>
          </p:spPr>
          <p:txBody>
            <a:bodyPr wrap="none" anchor="ctr"/>
            <a:lstStyle/>
            <a:p>
              <a:endParaRPr lang="en-IN" u="none"/>
            </a:p>
          </p:txBody>
        </p:sp>
        <p:sp>
          <p:nvSpPr>
            <p:cNvPr id="35847" name="AutoShape 7"/>
            <p:cNvSpPr>
              <a:spLocks noChangeArrowheads="1"/>
            </p:cNvSpPr>
            <p:nvPr/>
          </p:nvSpPr>
          <p:spPr bwMode="auto">
            <a:xfrm>
              <a:off x="576" y="3264"/>
              <a:ext cx="480" cy="480"/>
            </a:xfrm>
            <a:prstGeom prst="flowChartMagneticDisk">
              <a:avLst/>
            </a:prstGeom>
            <a:noFill/>
            <a:ln w="9525">
              <a:solidFill>
                <a:schemeClr val="tx1"/>
              </a:solidFill>
              <a:round/>
              <a:headEnd/>
              <a:tailEnd/>
            </a:ln>
          </p:spPr>
          <p:txBody>
            <a:bodyPr wrap="none" anchor="ctr"/>
            <a:lstStyle/>
            <a:p>
              <a:endParaRPr lang="en-IN" u="none"/>
            </a:p>
          </p:txBody>
        </p:sp>
        <p:sp>
          <p:nvSpPr>
            <p:cNvPr id="35848" name="AutoShape 8"/>
            <p:cNvSpPr>
              <a:spLocks noChangeArrowheads="1"/>
            </p:cNvSpPr>
            <p:nvPr/>
          </p:nvSpPr>
          <p:spPr bwMode="auto">
            <a:xfrm>
              <a:off x="1440" y="1104"/>
              <a:ext cx="1104" cy="2208"/>
            </a:xfrm>
            <a:prstGeom prst="rightArrow">
              <a:avLst>
                <a:gd name="adj1" fmla="val 50000"/>
                <a:gd name="adj2" fmla="val 25000"/>
              </a:avLst>
            </a:prstGeom>
            <a:noFill/>
            <a:ln w="9525">
              <a:solidFill>
                <a:schemeClr val="tx1"/>
              </a:solidFill>
              <a:prstDash val="dash"/>
              <a:miter lim="800000"/>
              <a:headEnd/>
              <a:tailEnd/>
            </a:ln>
          </p:spPr>
          <p:txBody>
            <a:bodyPr wrap="none" anchor="ctr"/>
            <a:lstStyle/>
            <a:p>
              <a:endParaRPr lang="en-IN" u="none"/>
            </a:p>
          </p:txBody>
        </p:sp>
        <p:sp>
          <p:nvSpPr>
            <p:cNvPr id="35849" name="AutoShape 9"/>
            <p:cNvSpPr>
              <a:spLocks noChangeArrowheads="1"/>
            </p:cNvSpPr>
            <p:nvPr/>
          </p:nvSpPr>
          <p:spPr bwMode="auto">
            <a:xfrm>
              <a:off x="2832" y="1104"/>
              <a:ext cx="864" cy="1824"/>
            </a:xfrm>
            <a:prstGeom prst="flowChartMagneticDisk">
              <a:avLst/>
            </a:prstGeom>
            <a:noFill/>
            <a:ln w="9525">
              <a:solidFill>
                <a:schemeClr val="tx1"/>
              </a:solidFill>
              <a:round/>
              <a:headEnd/>
              <a:tailEnd/>
            </a:ln>
          </p:spPr>
          <p:txBody>
            <a:bodyPr wrap="none" anchor="ctr"/>
            <a:lstStyle/>
            <a:p>
              <a:endParaRPr lang="en-IN" u="none"/>
            </a:p>
          </p:txBody>
        </p:sp>
        <p:sp>
          <p:nvSpPr>
            <p:cNvPr id="35850" name="Oval 10"/>
            <p:cNvSpPr>
              <a:spLocks noChangeArrowheads="1"/>
            </p:cNvSpPr>
            <p:nvPr/>
          </p:nvSpPr>
          <p:spPr bwMode="auto">
            <a:xfrm>
              <a:off x="4992" y="432"/>
              <a:ext cx="768" cy="672"/>
            </a:xfrm>
            <a:prstGeom prst="ellipse">
              <a:avLst/>
            </a:prstGeom>
            <a:noFill/>
            <a:ln w="9525">
              <a:solidFill>
                <a:schemeClr val="tx1"/>
              </a:solidFill>
              <a:prstDash val="dash"/>
              <a:round/>
              <a:headEnd/>
              <a:tailEnd/>
            </a:ln>
          </p:spPr>
          <p:txBody>
            <a:bodyPr wrap="none" anchor="ctr"/>
            <a:lstStyle/>
            <a:p>
              <a:endParaRPr lang="en-IN" u="none"/>
            </a:p>
          </p:txBody>
        </p:sp>
        <p:sp>
          <p:nvSpPr>
            <p:cNvPr id="35851" name="Oval 11"/>
            <p:cNvSpPr>
              <a:spLocks noChangeArrowheads="1"/>
            </p:cNvSpPr>
            <p:nvPr/>
          </p:nvSpPr>
          <p:spPr bwMode="auto">
            <a:xfrm>
              <a:off x="4992" y="2496"/>
              <a:ext cx="768" cy="672"/>
            </a:xfrm>
            <a:prstGeom prst="ellipse">
              <a:avLst/>
            </a:prstGeom>
            <a:noFill/>
            <a:ln w="9525">
              <a:solidFill>
                <a:schemeClr val="tx1"/>
              </a:solidFill>
              <a:prstDash val="dash"/>
              <a:round/>
              <a:headEnd/>
              <a:tailEnd/>
            </a:ln>
          </p:spPr>
          <p:txBody>
            <a:bodyPr wrap="none" anchor="ctr"/>
            <a:lstStyle/>
            <a:p>
              <a:endParaRPr lang="en-IN" u="none"/>
            </a:p>
          </p:txBody>
        </p:sp>
        <p:sp>
          <p:nvSpPr>
            <p:cNvPr id="35852" name="AutoShape 12"/>
            <p:cNvSpPr>
              <a:spLocks noChangeArrowheads="1"/>
            </p:cNvSpPr>
            <p:nvPr/>
          </p:nvSpPr>
          <p:spPr bwMode="auto">
            <a:xfrm>
              <a:off x="4272" y="1536"/>
              <a:ext cx="768" cy="624"/>
            </a:xfrm>
            <a:prstGeom prst="roundRect">
              <a:avLst>
                <a:gd name="adj" fmla="val 16667"/>
              </a:avLst>
            </a:prstGeom>
            <a:noFill/>
            <a:ln w="9525">
              <a:solidFill>
                <a:schemeClr val="tx1"/>
              </a:solidFill>
              <a:prstDash val="dash"/>
              <a:round/>
              <a:headEnd/>
              <a:tailEnd/>
            </a:ln>
          </p:spPr>
          <p:txBody>
            <a:bodyPr wrap="none" anchor="ctr"/>
            <a:lstStyle/>
            <a:p>
              <a:endParaRPr lang="en-IN" u="none"/>
            </a:p>
          </p:txBody>
        </p:sp>
        <p:sp>
          <p:nvSpPr>
            <p:cNvPr id="35853" name="Line 13"/>
            <p:cNvSpPr>
              <a:spLocks noChangeShapeType="1"/>
            </p:cNvSpPr>
            <p:nvPr/>
          </p:nvSpPr>
          <p:spPr bwMode="auto">
            <a:xfrm>
              <a:off x="3792" y="1920"/>
              <a:ext cx="288" cy="0"/>
            </a:xfrm>
            <a:prstGeom prst="line">
              <a:avLst/>
            </a:prstGeom>
            <a:noFill/>
            <a:ln w="9525">
              <a:solidFill>
                <a:schemeClr val="tx1"/>
              </a:solidFill>
              <a:round/>
              <a:headEnd/>
              <a:tailEnd type="triangle" w="med" len="med"/>
            </a:ln>
          </p:spPr>
          <p:txBody>
            <a:bodyPr/>
            <a:lstStyle/>
            <a:p>
              <a:endParaRPr lang="en-US"/>
            </a:p>
          </p:txBody>
        </p:sp>
        <p:sp>
          <p:nvSpPr>
            <p:cNvPr id="35854" name="Line 14"/>
            <p:cNvSpPr>
              <a:spLocks noChangeShapeType="1"/>
            </p:cNvSpPr>
            <p:nvPr/>
          </p:nvSpPr>
          <p:spPr bwMode="auto">
            <a:xfrm>
              <a:off x="4704" y="2160"/>
              <a:ext cx="624" cy="384"/>
            </a:xfrm>
            <a:prstGeom prst="line">
              <a:avLst/>
            </a:prstGeom>
            <a:noFill/>
            <a:ln w="9525">
              <a:solidFill>
                <a:schemeClr val="tx1"/>
              </a:solidFill>
              <a:round/>
              <a:headEnd/>
              <a:tailEnd type="triangle" w="med" len="med"/>
            </a:ln>
          </p:spPr>
          <p:txBody>
            <a:bodyPr/>
            <a:lstStyle/>
            <a:p>
              <a:endParaRPr lang="en-US"/>
            </a:p>
          </p:txBody>
        </p:sp>
        <p:sp>
          <p:nvSpPr>
            <p:cNvPr id="35855" name="Line 15"/>
            <p:cNvSpPr>
              <a:spLocks noChangeShapeType="1"/>
            </p:cNvSpPr>
            <p:nvPr/>
          </p:nvSpPr>
          <p:spPr bwMode="auto">
            <a:xfrm flipV="1">
              <a:off x="4752" y="960"/>
              <a:ext cx="336" cy="576"/>
            </a:xfrm>
            <a:prstGeom prst="line">
              <a:avLst/>
            </a:prstGeom>
            <a:noFill/>
            <a:ln w="9525">
              <a:solidFill>
                <a:schemeClr val="tx1"/>
              </a:solidFill>
              <a:round/>
              <a:headEnd/>
              <a:tailEnd type="triangle" w="med" len="med"/>
            </a:ln>
          </p:spPr>
          <p:txBody>
            <a:bodyPr/>
            <a:lstStyle/>
            <a:p>
              <a:endParaRPr lang="en-US"/>
            </a:p>
          </p:txBody>
        </p:sp>
        <p:sp>
          <p:nvSpPr>
            <p:cNvPr id="35856" name="Text Box 16"/>
            <p:cNvSpPr txBox="1">
              <a:spLocks noChangeArrowheads="1"/>
            </p:cNvSpPr>
            <p:nvPr/>
          </p:nvSpPr>
          <p:spPr bwMode="auto">
            <a:xfrm>
              <a:off x="288" y="816"/>
              <a:ext cx="1200" cy="212"/>
            </a:xfrm>
            <a:prstGeom prst="rect">
              <a:avLst/>
            </a:prstGeom>
            <a:noFill/>
            <a:ln w="9525">
              <a:noFill/>
              <a:miter lim="800000"/>
              <a:headEnd/>
              <a:tailEnd/>
            </a:ln>
          </p:spPr>
          <p:txBody>
            <a:bodyPr>
              <a:spAutoFit/>
            </a:bodyPr>
            <a:lstStyle/>
            <a:p>
              <a:pPr>
                <a:spcBef>
                  <a:spcPct val="50000"/>
                </a:spcBef>
              </a:pPr>
              <a:r>
                <a:rPr lang="en-US" sz="1600" u="none"/>
                <a:t>Data source in India </a:t>
              </a:r>
            </a:p>
          </p:txBody>
        </p:sp>
        <p:sp>
          <p:nvSpPr>
            <p:cNvPr id="35857" name="Text Box 17"/>
            <p:cNvSpPr txBox="1">
              <a:spLocks noChangeArrowheads="1"/>
            </p:cNvSpPr>
            <p:nvPr/>
          </p:nvSpPr>
          <p:spPr bwMode="auto">
            <a:xfrm>
              <a:off x="288" y="1728"/>
              <a:ext cx="960" cy="366"/>
            </a:xfrm>
            <a:prstGeom prst="rect">
              <a:avLst/>
            </a:prstGeom>
            <a:noFill/>
            <a:ln w="9525">
              <a:noFill/>
              <a:miter lim="800000"/>
              <a:headEnd/>
              <a:tailEnd/>
            </a:ln>
          </p:spPr>
          <p:txBody>
            <a:bodyPr>
              <a:spAutoFit/>
            </a:bodyPr>
            <a:lstStyle/>
            <a:p>
              <a:pPr>
                <a:spcBef>
                  <a:spcPct val="50000"/>
                </a:spcBef>
              </a:pPr>
              <a:r>
                <a:rPr lang="en-US" sz="1600" u="none"/>
                <a:t>Data source in New York</a:t>
              </a:r>
            </a:p>
          </p:txBody>
        </p:sp>
        <p:sp>
          <p:nvSpPr>
            <p:cNvPr id="35858" name="Text Box 18"/>
            <p:cNvSpPr txBox="1">
              <a:spLocks noChangeArrowheads="1"/>
            </p:cNvSpPr>
            <p:nvPr/>
          </p:nvSpPr>
          <p:spPr bwMode="auto">
            <a:xfrm>
              <a:off x="192" y="3792"/>
              <a:ext cx="1200" cy="212"/>
            </a:xfrm>
            <a:prstGeom prst="rect">
              <a:avLst/>
            </a:prstGeom>
            <a:noFill/>
            <a:ln w="9525">
              <a:noFill/>
              <a:miter lim="800000"/>
              <a:headEnd/>
              <a:tailEnd/>
            </a:ln>
          </p:spPr>
          <p:txBody>
            <a:bodyPr>
              <a:spAutoFit/>
            </a:bodyPr>
            <a:lstStyle/>
            <a:p>
              <a:pPr>
                <a:spcBef>
                  <a:spcPct val="50000"/>
                </a:spcBef>
              </a:pPr>
              <a:r>
                <a:rPr lang="en-US" sz="1600" u="none"/>
                <a:t>Data source in China </a:t>
              </a:r>
            </a:p>
          </p:txBody>
        </p:sp>
        <p:sp>
          <p:nvSpPr>
            <p:cNvPr id="35859" name="Text Box 19"/>
            <p:cNvSpPr txBox="1">
              <a:spLocks noChangeArrowheads="1"/>
            </p:cNvSpPr>
            <p:nvPr/>
          </p:nvSpPr>
          <p:spPr bwMode="auto">
            <a:xfrm>
              <a:off x="1536" y="1632"/>
              <a:ext cx="672" cy="1136"/>
            </a:xfrm>
            <a:prstGeom prst="rect">
              <a:avLst/>
            </a:prstGeom>
            <a:noFill/>
            <a:ln w="9525">
              <a:noFill/>
              <a:miter lim="800000"/>
              <a:headEnd/>
              <a:tailEnd/>
            </a:ln>
          </p:spPr>
          <p:txBody>
            <a:bodyPr>
              <a:spAutoFit/>
            </a:bodyPr>
            <a:lstStyle/>
            <a:p>
              <a:pPr>
                <a:spcBef>
                  <a:spcPct val="50000"/>
                </a:spcBef>
              </a:pPr>
              <a:r>
                <a:rPr lang="en-US" sz="1600" u="none"/>
                <a:t>Clean</a:t>
              </a:r>
            </a:p>
            <a:p>
              <a:pPr>
                <a:spcBef>
                  <a:spcPct val="50000"/>
                </a:spcBef>
              </a:pPr>
              <a:r>
                <a:rPr lang="en-US" sz="1600" u="none"/>
                <a:t> Integrate </a:t>
              </a:r>
            </a:p>
            <a:p>
              <a:pPr>
                <a:spcBef>
                  <a:spcPct val="50000"/>
                </a:spcBef>
              </a:pPr>
              <a:r>
                <a:rPr lang="en-US" sz="1600" u="none"/>
                <a:t>Transform </a:t>
              </a:r>
            </a:p>
            <a:p>
              <a:pPr>
                <a:spcBef>
                  <a:spcPct val="50000"/>
                </a:spcBef>
              </a:pPr>
              <a:r>
                <a:rPr lang="en-US" sz="1600" u="none"/>
                <a:t>Load </a:t>
              </a:r>
            </a:p>
            <a:p>
              <a:pPr>
                <a:spcBef>
                  <a:spcPct val="50000"/>
                </a:spcBef>
              </a:pPr>
              <a:r>
                <a:rPr lang="en-US" sz="1600" u="none"/>
                <a:t>Refresh </a:t>
              </a:r>
            </a:p>
          </p:txBody>
        </p:sp>
        <p:sp>
          <p:nvSpPr>
            <p:cNvPr id="35860" name="Text Box 20"/>
            <p:cNvSpPr txBox="1">
              <a:spLocks noChangeArrowheads="1"/>
            </p:cNvSpPr>
            <p:nvPr/>
          </p:nvSpPr>
          <p:spPr bwMode="auto">
            <a:xfrm>
              <a:off x="2832" y="1824"/>
              <a:ext cx="720" cy="366"/>
            </a:xfrm>
            <a:prstGeom prst="rect">
              <a:avLst/>
            </a:prstGeom>
            <a:noFill/>
            <a:ln w="9525">
              <a:noFill/>
              <a:miter lim="800000"/>
              <a:headEnd/>
              <a:tailEnd/>
            </a:ln>
          </p:spPr>
          <p:txBody>
            <a:bodyPr>
              <a:spAutoFit/>
            </a:bodyPr>
            <a:lstStyle/>
            <a:p>
              <a:pPr>
                <a:spcBef>
                  <a:spcPct val="50000"/>
                </a:spcBef>
              </a:pPr>
              <a:r>
                <a:rPr lang="en-US" sz="1600" u="none"/>
                <a:t>Data Warehouse</a:t>
              </a:r>
            </a:p>
          </p:txBody>
        </p:sp>
        <p:sp>
          <p:nvSpPr>
            <p:cNvPr id="35861" name="Text Box 21"/>
            <p:cNvSpPr txBox="1">
              <a:spLocks noChangeArrowheads="1"/>
            </p:cNvSpPr>
            <p:nvPr/>
          </p:nvSpPr>
          <p:spPr bwMode="auto">
            <a:xfrm>
              <a:off x="4320" y="1632"/>
              <a:ext cx="576" cy="520"/>
            </a:xfrm>
            <a:prstGeom prst="rect">
              <a:avLst/>
            </a:prstGeom>
            <a:noFill/>
            <a:ln w="9525">
              <a:noFill/>
              <a:miter lim="800000"/>
              <a:headEnd/>
              <a:tailEnd/>
            </a:ln>
          </p:spPr>
          <p:txBody>
            <a:bodyPr>
              <a:spAutoFit/>
            </a:bodyPr>
            <a:lstStyle/>
            <a:p>
              <a:pPr>
                <a:spcBef>
                  <a:spcPct val="50000"/>
                </a:spcBef>
              </a:pPr>
              <a:r>
                <a:rPr lang="en-US" sz="1600" u="none"/>
                <a:t>Query &amp; Analysis Tools </a:t>
              </a:r>
            </a:p>
          </p:txBody>
        </p:sp>
        <p:sp>
          <p:nvSpPr>
            <p:cNvPr id="35862" name="Text Box 22"/>
            <p:cNvSpPr txBox="1">
              <a:spLocks noChangeArrowheads="1"/>
            </p:cNvSpPr>
            <p:nvPr/>
          </p:nvSpPr>
          <p:spPr bwMode="auto">
            <a:xfrm>
              <a:off x="5136" y="672"/>
              <a:ext cx="432" cy="212"/>
            </a:xfrm>
            <a:prstGeom prst="rect">
              <a:avLst/>
            </a:prstGeom>
            <a:noFill/>
            <a:ln w="9525">
              <a:noFill/>
              <a:miter lim="800000"/>
              <a:headEnd/>
              <a:tailEnd/>
            </a:ln>
          </p:spPr>
          <p:txBody>
            <a:bodyPr>
              <a:spAutoFit/>
            </a:bodyPr>
            <a:lstStyle/>
            <a:p>
              <a:pPr>
                <a:spcBef>
                  <a:spcPct val="50000"/>
                </a:spcBef>
              </a:pPr>
              <a:r>
                <a:rPr lang="en-US" sz="1600" u="none"/>
                <a:t>Client</a:t>
              </a:r>
            </a:p>
          </p:txBody>
        </p:sp>
        <p:sp>
          <p:nvSpPr>
            <p:cNvPr id="35863" name="Text Box 23"/>
            <p:cNvSpPr txBox="1">
              <a:spLocks noChangeArrowheads="1"/>
            </p:cNvSpPr>
            <p:nvPr/>
          </p:nvSpPr>
          <p:spPr bwMode="auto">
            <a:xfrm>
              <a:off x="5136" y="2716"/>
              <a:ext cx="432" cy="212"/>
            </a:xfrm>
            <a:prstGeom prst="rect">
              <a:avLst/>
            </a:prstGeom>
            <a:noFill/>
            <a:ln w="9525">
              <a:noFill/>
              <a:miter lim="800000"/>
              <a:headEnd/>
              <a:tailEnd/>
            </a:ln>
          </p:spPr>
          <p:txBody>
            <a:bodyPr>
              <a:spAutoFit/>
            </a:bodyPr>
            <a:lstStyle/>
            <a:p>
              <a:pPr>
                <a:spcBef>
                  <a:spcPct val="50000"/>
                </a:spcBef>
              </a:pPr>
              <a:r>
                <a:rPr lang="en-US" sz="1600" u="none"/>
                <a:t>Client</a:t>
              </a:r>
            </a:p>
          </p:txBody>
        </p:sp>
        <p:sp>
          <p:nvSpPr>
            <p:cNvPr id="35864" name="Arc 24"/>
            <p:cNvSpPr>
              <a:spLocks/>
            </p:cNvSpPr>
            <p:nvPr/>
          </p:nvSpPr>
          <p:spPr bwMode="auto">
            <a:xfrm>
              <a:off x="576" y="3552"/>
              <a:ext cx="480"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lnTo>
                    <a:pt x="21600" y="21600"/>
                  </a:lnTo>
                  <a:close/>
                </a:path>
              </a:pathLst>
            </a:custGeom>
            <a:noFill/>
            <a:ln w="9525">
              <a:solidFill>
                <a:schemeClr val="tx1"/>
              </a:solidFill>
              <a:round/>
              <a:headEnd/>
              <a:tailEnd/>
            </a:ln>
          </p:spPr>
          <p:txBody>
            <a:bodyPr wrap="none" anchor="ctr"/>
            <a:lstStyle/>
            <a:p>
              <a:endParaRPr lang="en-IN" u="none"/>
            </a:p>
          </p:txBody>
        </p:sp>
        <p:sp>
          <p:nvSpPr>
            <p:cNvPr id="35865" name="Arc 25"/>
            <p:cNvSpPr>
              <a:spLocks/>
            </p:cNvSpPr>
            <p:nvPr/>
          </p:nvSpPr>
          <p:spPr bwMode="auto">
            <a:xfrm>
              <a:off x="576" y="2496"/>
              <a:ext cx="480"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lnTo>
                    <a:pt x="21600" y="21600"/>
                  </a:lnTo>
                  <a:close/>
                </a:path>
              </a:pathLst>
            </a:custGeom>
            <a:noFill/>
            <a:ln w="9525">
              <a:solidFill>
                <a:schemeClr val="tx1"/>
              </a:solidFill>
              <a:round/>
              <a:headEnd/>
              <a:tailEnd/>
            </a:ln>
          </p:spPr>
          <p:txBody>
            <a:bodyPr wrap="none" anchor="ctr"/>
            <a:lstStyle/>
            <a:p>
              <a:endParaRPr lang="en-IN" u="none"/>
            </a:p>
          </p:txBody>
        </p:sp>
        <p:sp>
          <p:nvSpPr>
            <p:cNvPr id="35866" name="Arc 26"/>
            <p:cNvSpPr>
              <a:spLocks/>
            </p:cNvSpPr>
            <p:nvPr/>
          </p:nvSpPr>
          <p:spPr bwMode="auto">
            <a:xfrm>
              <a:off x="576" y="1488"/>
              <a:ext cx="480"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lnTo>
                    <a:pt x="21600" y="21600"/>
                  </a:lnTo>
                  <a:close/>
                </a:path>
              </a:pathLst>
            </a:custGeom>
            <a:noFill/>
            <a:ln w="9525">
              <a:solidFill>
                <a:schemeClr val="tx1"/>
              </a:solidFill>
              <a:round/>
              <a:headEnd/>
              <a:tailEnd/>
            </a:ln>
          </p:spPr>
          <p:txBody>
            <a:bodyPr wrap="none" anchor="ctr"/>
            <a:lstStyle/>
            <a:p>
              <a:endParaRPr lang="en-IN" u="none"/>
            </a:p>
          </p:txBody>
        </p:sp>
        <p:sp>
          <p:nvSpPr>
            <p:cNvPr id="35867" name="Arc 27"/>
            <p:cNvSpPr>
              <a:spLocks/>
            </p:cNvSpPr>
            <p:nvPr/>
          </p:nvSpPr>
          <p:spPr bwMode="auto">
            <a:xfrm>
              <a:off x="576" y="576"/>
              <a:ext cx="480" cy="192"/>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0100"/>
                    <a:pt x="9009" y="617"/>
                    <a:pt x="20494" y="28"/>
                  </a:cubicBezTo>
                  <a:lnTo>
                    <a:pt x="21600" y="21600"/>
                  </a:lnTo>
                  <a:close/>
                </a:path>
              </a:pathLst>
            </a:custGeom>
            <a:noFill/>
            <a:ln w="9525">
              <a:solidFill>
                <a:schemeClr val="tx1"/>
              </a:solidFill>
              <a:round/>
              <a:headEnd/>
              <a:tailEnd/>
            </a:ln>
          </p:spPr>
          <p:txBody>
            <a:bodyPr wrap="none" anchor="ctr"/>
            <a:lstStyle/>
            <a:p>
              <a:endParaRPr lang="en-IN" u="none"/>
            </a:p>
          </p:txBody>
        </p:sp>
        <p:sp>
          <p:nvSpPr>
            <p:cNvPr id="35868" name="Arc 28"/>
            <p:cNvSpPr>
              <a:spLocks/>
            </p:cNvSpPr>
            <p:nvPr/>
          </p:nvSpPr>
          <p:spPr bwMode="auto">
            <a:xfrm flipV="1">
              <a:off x="2880" y="2592"/>
              <a:ext cx="768" cy="336"/>
            </a:xfrm>
            <a:custGeom>
              <a:avLst/>
              <a:gdLst>
                <a:gd name="T0" fmla="*/ 0 w 43200"/>
                <a:gd name="T1" fmla="*/ 0 h 43200"/>
                <a:gd name="T2" fmla="*/ 0 w 43200"/>
                <a:gd name="T3" fmla="*/ 0 h 43200"/>
                <a:gd name="T4" fmla="*/ 0 w 43200"/>
                <a:gd name="T5" fmla="*/ 0 h 43200"/>
                <a:gd name="T6" fmla="*/ 0 60000 65536"/>
                <a:gd name="T7" fmla="*/ 0 60000 65536"/>
                <a:gd name="T8" fmla="*/ 0 60000 65536"/>
                <a:gd name="T9" fmla="*/ 0 w 43200"/>
                <a:gd name="T10" fmla="*/ 0 h 43200"/>
                <a:gd name="T11" fmla="*/ 43200 w 43200"/>
                <a:gd name="T12" fmla="*/ 43200 h 43200"/>
              </a:gdLst>
              <a:ahLst/>
              <a:cxnLst>
                <a:cxn ang="T6">
                  <a:pos x="T0" y="T1"/>
                </a:cxn>
                <a:cxn ang="T7">
                  <a:pos x="T2" y="T3"/>
                </a:cxn>
                <a:cxn ang="T8">
                  <a:pos x="T4" y="T5"/>
                </a:cxn>
              </a:cxnLst>
              <a:rect l="T9" t="T10" r="T11" b="T12"/>
              <a:pathLst>
                <a:path w="43200" h="43200" fill="none"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71"/>
                    <a:pt x="6635" y="3182"/>
                    <a:pt x="16145" y="700"/>
                  </a:cubicBezTo>
                </a:path>
                <a:path w="43200" h="43200" stroke="0" extrusionOk="0">
                  <a:moveTo>
                    <a:pt x="21599" y="0"/>
                  </a:moveTo>
                  <a:cubicBezTo>
                    <a:pt x="33529" y="0"/>
                    <a:pt x="43200" y="9670"/>
                    <a:pt x="43200" y="21600"/>
                  </a:cubicBezTo>
                  <a:cubicBezTo>
                    <a:pt x="43200" y="33529"/>
                    <a:pt x="33529" y="43200"/>
                    <a:pt x="21600" y="43200"/>
                  </a:cubicBezTo>
                  <a:cubicBezTo>
                    <a:pt x="9670" y="43200"/>
                    <a:pt x="0" y="33529"/>
                    <a:pt x="0" y="21600"/>
                  </a:cubicBezTo>
                  <a:cubicBezTo>
                    <a:pt x="-1" y="11771"/>
                    <a:pt x="6635" y="3182"/>
                    <a:pt x="16145" y="700"/>
                  </a:cubicBezTo>
                  <a:lnTo>
                    <a:pt x="21600" y="21600"/>
                  </a:lnTo>
                  <a:close/>
                </a:path>
              </a:pathLst>
            </a:custGeom>
            <a:noFill/>
            <a:ln w="9525">
              <a:solidFill>
                <a:schemeClr val="tx1"/>
              </a:solidFill>
              <a:round/>
              <a:headEnd/>
              <a:tailEnd/>
            </a:ln>
          </p:spPr>
          <p:txBody>
            <a:bodyPr wrap="none" anchor="ctr"/>
            <a:lstStyle/>
            <a:p>
              <a:endParaRPr lang="en-IN" u="none"/>
            </a:p>
          </p:txBody>
        </p:sp>
      </p:gr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533400" y="152400"/>
            <a:ext cx="8351838" cy="830263"/>
          </a:xfrm>
        </p:spPr>
        <p:txBody>
          <a:bodyPr/>
          <a:lstStyle/>
          <a:p>
            <a:pPr eaLnBrk="1" hangingPunct="1"/>
            <a:r>
              <a:rPr lang="en-US" smtClean="0"/>
              <a:t>Example of Snowflake Schema</a:t>
            </a:r>
          </a:p>
        </p:txBody>
      </p:sp>
      <p:sp>
        <p:nvSpPr>
          <p:cNvPr id="19459" name="Rectangle 3"/>
          <p:cNvSpPr>
            <a:spLocks noChangeArrowheads="1"/>
          </p:cNvSpPr>
          <p:nvPr/>
        </p:nvSpPr>
        <p:spPr bwMode="auto">
          <a:xfrm>
            <a:off x="3317875" y="3105150"/>
            <a:ext cx="2065338" cy="452438"/>
          </a:xfrm>
          <a:prstGeom prst="rect">
            <a:avLst/>
          </a:prstGeom>
          <a:noFill/>
          <a:ln w="12700">
            <a:solidFill>
              <a:schemeClr val="tx1"/>
            </a:solidFill>
            <a:miter lim="800000"/>
            <a:headEnd/>
            <a:tailEnd/>
          </a:ln>
        </p:spPr>
        <p:txBody>
          <a:bodyPr wrap="none" anchor="ctr"/>
          <a:lstStyle/>
          <a:p>
            <a:endParaRPr lang="en-IN"/>
          </a:p>
        </p:txBody>
      </p:sp>
      <p:grpSp>
        <p:nvGrpSpPr>
          <p:cNvPr id="2" name="Group 4"/>
          <p:cNvGrpSpPr>
            <a:grpSpLocks/>
          </p:cNvGrpSpPr>
          <p:nvPr/>
        </p:nvGrpSpPr>
        <p:grpSpPr bwMode="auto">
          <a:xfrm>
            <a:off x="304800" y="1295400"/>
            <a:ext cx="1819275" cy="2163763"/>
            <a:chOff x="277" y="1164"/>
            <a:chExt cx="1133" cy="1341"/>
          </a:xfrm>
        </p:grpSpPr>
        <p:sp>
          <p:nvSpPr>
            <p:cNvPr id="19500" name="Rectangle 5"/>
            <p:cNvSpPr>
              <a:spLocks noChangeArrowheads="1"/>
            </p:cNvSpPr>
            <p:nvPr/>
          </p:nvSpPr>
          <p:spPr bwMode="auto">
            <a:xfrm>
              <a:off x="277" y="1421"/>
              <a:ext cx="1133" cy="1084"/>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t>time_key</a:t>
              </a:r>
            </a:p>
            <a:p>
              <a:pPr eaLnBrk="0" hangingPunct="0"/>
              <a:r>
                <a:rPr lang="en-US" sz="1800"/>
                <a:t>day</a:t>
              </a:r>
            </a:p>
            <a:p>
              <a:pPr eaLnBrk="0" hangingPunct="0"/>
              <a:r>
                <a:rPr lang="en-US" sz="1800"/>
                <a:t>day_of_the_week</a:t>
              </a:r>
            </a:p>
            <a:p>
              <a:pPr eaLnBrk="0" hangingPunct="0"/>
              <a:r>
                <a:rPr lang="en-US" sz="1800"/>
                <a:t>month</a:t>
              </a:r>
            </a:p>
            <a:p>
              <a:pPr eaLnBrk="0" hangingPunct="0"/>
              <a:r>
                <a:rPr lang="en-US" sz="1800"/>
                <a:t>quarter</a:t>
              </a:r>
            </a:p>
            <a:p>
              <a:pPr eaLnBrk="0" hangingPunct="0"/>
              <a:r>
                <a:rPr lang="en-US" sz="1800"/>
                <a:t>year</a:t>
              </a:r>
            </a:p>
          </p:txBody>
        </p:sp>
        <p:sp>
          <p:nvSpPr>
            <p:cNvPr id="19501" name="Rectangle 6"/>
            <p:cNvSpPr>
              <a:spLocks noChangeArrowheads="1"/>
            </p:cNvSpPr>
            <p:nvPr/>
          </p:nvSpPr>
          <p:spPr bwMode="auto">
            <a:xfrm>
              <a:off x="277" y="1164"/>
              <a:ext cx="401" cy="25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2000"/>
                <a:t>time</a:t>
              </a:r>
            </a:p>
          </p:txBody>
        </p:sp>
      </p:grpSp>
      <p:grpSp>
        <p:nvGrpSpPr>
          <p:cNvPr id="3" name="Group 7"/>
          <p:cNvGrpSpPr>
            <a:grpSpLocks/>
          </p:cNvGrpSpPr>
          <p:nvPr/>
        </p:nvGrpSpPr>
        <p:grpSpPr bwMode="auto">
          <a:xfrm>
            <a:off x="5943600" y="3810000"/>
            <a:ext cx="1374775" cy="1331913"/>
            <a:chOff x="684" y="2196"/>
            <a:chExt cx="1298" cy="834"/>
          </a:xfrm>
        </p:grpSpPr>
        <p:sp>
          <p:nvSpPr>
            <p:cNvPr id="19498" name="Rectangle 8"/>
            <p:cNvSpPr>
              <a:spLocks noChangeArrowheads="1"/>
            </p:cNvSpPr>
            <p:nvPr/>
          </p:nvSpPr>
          <p:spPr bwMode="auto">
            <a:xfrm>
              <a:off x="684" y="2450"/>
              <a:ext cx="1298" cy="580"/>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t>location_key</a:t>
              </a:r>
            </a:p>
            <a:p>
              <a:pPr eaLnBrk="0" hangingPunct="0"/>
              <a:r>
                <a:rPr lang="en-US" sz="1800"/>
                <a:t>street</a:t>
              </a:r>
            </a:p>
            <a:p>
              <a:pPr eaLnBrk="0" hangingPunct="0"/>
              <a:r>
                <a:rPr lang="en-US" sz="1800"/>
                <a:t>city_key</a:t>
              </a:r>
            </a:p>
          </p:txBody>
        </p:sp>
        <p:sp>
          <p:nvSpPr>
            <p:cNvPr id="19499" name="Rectangle 9"/>
            <p:cNvSpPr>
              <a:spLocks noChangeArrowheads="1"/>
            </p:cNvSpPr>
            <p:nvPr/>
          </p:nvSpPr>
          <p:spPr bwMode="auto">
            <a:xfrm>
              <a:off x="684" y="2196"/>
              <a:ext cx="953" cy="254"/>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a:t>location</a:t>
              </a:r>
            </a:p>
          </p:txBody>
        </p:sp>
      </p:grpSp>
      <p:sp>
        <p:nvSpPr>
          <p:cNvPr id="19462" name="Rectangle 10"/>
          <p:cNvSpPr>
            <a:spLocks noChangeArrowheads="1"/>
          </p:cNvSpPr>
          <p:nvPr/>
        </p:nvSpPr>
        <p:spPr bwMode="auto">
          <a:xfrm>
            <a:off x="3275013" y="2152650"/>
            <a:ext cx="1860550" cy="396875"/>
          </a:xfrm>
          <a:prstGeom prst="rect">
            <a:avLst/>
          </a:prstGeom>
          <a:noFill/>
          <a:ln w="9525">
            <a:noFill/>
            <a:miter lim="800000"/>
            <a:headEnd/>
            <a:tailEnd/>
          </a:ln>
        </p:spPr>
        <p:txBody>
          <a:bodyPr wrap="none" lIns="92075" tIns="46038" rIns="92075" bIns="46038">
            <a:spAutoFit/>
          </a:bodyPr>
          <a:lstStyle/>
          <a:p>
            <a:pPr eaLnBrk="0" hangingPunct="0"/>
            <a:r>
              <a:rPr lang="en-US" sz="2000"/>
              <a:t>Sales Fact Table</a:t>
            </a:r>
          </a:p>
        </p:txBody>
      </p:sp>
      <p:sp>
        <p:nvSpPr>
          <p:cNvPr id="19463" name="Rectangle 11"/>
          <p:cNvSpPr>
            <a:spLocks noChangeArrowheads="1"/>
          </p:cNvSpPr>
          <p:nvPr/>
        </p:nvSpPr>
        <p:spPr bwMode="auto">
          <a:xfrm>
            <a:off x="3317875" y="2640013"/>
            <a:ext cx="2065338" cy="452437"/>
          </a:xfrm>
          <a:prstGeom prst="rect">
            <a:avLst/>
          </a:prstGeom>
          <a:noFill/>
          <a:ln w="12700">
            <a:solidFill>
              <a:schemeClr val="tx1"/>
            </a:solidFill>
            <a:miter lim="800000"/>
            <a:headEnd/>
            <a:tailEnd/>
          </a:ln>
        </p:spPr>
        <p:txBody>
          <a:bodyPr wrap="none" anchor="ctr"/>
          <a:lstStyle/>
          <a:p>
            <a:endParaRPr lang="en-IN"/>
          </a:p>
        </p:txBody>
      </p:sp>
      <p:sp>
        <p:nvSpPr>
          <p:cNvPr id="19464" name="Rectangle 12"/>
          <p:cNvSpPr>
            <a:spLocks noChangeArrowheads="1"/>
          </p:cNvSpPr>
          <p:nvPr/>
        </p:nvSpPr>
        <p:spPr bwMode="auto">
          <a:xfrm>
            <a:off x="3351213" y="2686050"/>
            <a:ext cx="2057400" cy="396875"/>
          </a:xfrm>
          <a:prstGeom prst="rect">
            <a:avLst/>
          </a:prstGeom>
          <a:solidFill>
            <a:srgbClr val="00FF99"/>
          </a:solidFill>
          <a:ln w="9525">
            <a:noFill/>
            <a:miter lim="800000"/>
            <a:headEnd/>
            <a:tailEnd/>
          </a:ln>
        </p:spPr>
        <p:txBody>
          <a:bodyPr lIns="92075" tIns="46038" rIns="92075" bIns="46038">
            <a:spAutoFit/>
          </a:bodyPr>
          <a:lstStyle/>
          <a:p>
            <a:pPr algn="ctr" eaLnBrk="0" hangingPunct="0"/>
            <a:r>
              <a:rPr lang="en-US" sz="2000"/>
              <a:t>           time_key</a:t>
            </a:r>
          </a:p>
        </p:txBody>
      </p:sp>
      <p:sp>
        <p:nvSpPr>
          <p:cNvPr id="19465" name="Rectangle 13"/>
          <p:cNvSpPr>
            <a:spLocks noChangeArrowheads="1"/>
          </p:cNvSpPr>
          <p:nvPr/>
        </p:nvSpPr>
        <p:spPr bwMode="auto">
          <a:xfrm>
            <a:off x="3352800" y="3135313"/>
            <a:ext cx="2016125" cy="396875"/>
          </a:xfrm>
          <a:prstGeom prst="rect">
            <a:avLst/>
          </a:prstGeom>
          <a:solidFill>
            <a:srgbClr val="FFCC99"/>
          </a:solidFill>
          <a:ln w="9525">
            <a:noFill/>
            <a:miter lim="800000"/>
            <a:headEnd/>
            <a:tailEnd/>
          </a:ln>
        </p:spPr>
        <p:txBody>
          <a:bodyPr wrap="none" lIns="92075" tIns="46038" rIns="92075" bIns="46038">
            <a:spAutoFit/>
          </a:bodyPr>
          <a:lstStyle/>
          <a:p>
            <a:pPr eaLnBrk="0" hangingPunct="0"/>
            <a:r>
              <a:rPr lang="en-US" sz="2000"/>
              <a:t>              item_key</a:t>
            </a:r>
          </a:p>
        </p:txBody>
      </p:sp>
      <p:sp>
        <p:nvSpPr>
          <p:cNvPr id="19466" name="Rectangle 14"/>
          <p:cNvSpPr>
            <a:spLocks noChangeArrowheads="1"/>
          </p:cNvSpPr>
          <p:nvPr/>
        </p:nvSpPr>
        <p:spPr bwMode="auto">
          <a:xfrm>
            <a:off x="3317875" y="3570288"/>
            <a:ext cx="2065338" cy="450850"/>
          </a:xfrm>
          <a:prstGeom prst="rect">
            <a:avLst/>
          </a:prstGeom>
          <a:noFill/>
          <a:ln w="12700">
            <a:solidFill>
              <a:schemeClr val="tx1"/>
            </a:solidFill>
            <a:miter lim="800000"/>
            <a:headEnd/>
            <a:tailEnd/>
          </a:ln>
        </p:spPr>
        <p:txBody>
          <a:bodyPr wrap="none" anchor="ctr"/>
          <a:lstStyle/>
          <a:p>
            <a:endParaRPr lang="en-IN"/>
          </a:p>
        </p:txBody>
      </p:sp>
      <p:sp>
        <p:nvSpPr>
          <p:cNvPr id="19467" name="Rectangle 15"/>
          <p:cNvSpPr>
            <a:spLocks noChangeArrowheads="1"/>
          </p:cNvSpPr>
          <p:nvPr/>
        </p:nvSpPr>
        <p:spPr bwMode="auto">
          <a:xfrm>
            <a:off x="3352800" y="3581400"/>
            <a:ext cx="2066925" cy="396875"/>
          </a:xfrm>
          <a:prstGeom prst="rect">
            <a:avLst/>
          </a:prstGeom>
          <a:solidFill>
            <a:srgbClr val="CCECFF"/>
          </a:solidFill>
          <a:ln w="9525">
            <a:noFill/>
            <a:miter lim="800000"/>
            <a:headEnd/>
            <a:tailEnd/>
          </a:ln>
        </p:spPr>
        <p:txBody>
          <a:bodyPr wrap="none" lIns="92075" tIns="46038" rIns="92075" bIns="46038">
            <a:spAutoFit/>
          </a:bodyPr>
          <a:lstStyle/>
          <a:p>
            <a:pPr eaLnBrk="0" hangingPunct="0"/>
            <a:r>
              <a:rPr lang="en-US" sz="2000"/>
              <a:t>           branch_key</a:t>
            </a:r>
          </a:p>
        </p:txBody>
      </p:sp>
      <p:sp>
        <p:nvSpPr>
          <p:cNvPr id="19468" name="Rectangle 16"/>
          <p:cNvSpPr>
            <a:spLocks noChangeArrowheads="1"/>
          </p:cNvSpPr>
          <p:nvPr/>
        </p:nvSpPr>
        <p:spPr bwMode="auto">
          <a:xfrm>
            <a:off x="3317875" y="4033838"/>
            <a:ext cx="2065338" cy="452437"/>
          </a:xfrm>
          <a:prstGeom prst="rect">
            <a:avLst/>
          </a:prstGeom>
          <a:noFill/>
          <a:ln w="12700">
            <a:solidFill>
              <a:schemeClr val="tx1"/>
            </a:solidFill>
            <a:miter lim="800000"/>
            <a:headEnd/>
            <a:tailEnd/>
          </a:ln>
        </p:spPr>
        <p:txBody>
          <a:bodyPr wrap="none" anchor="ctr"/>
          <a:lstStyle/>
          <a:p>
            <a:endParaRPr lang="en-IN"/>
          </a:p>
        </p:txBody>
      </p:sp>
      <p:sp>
        <p:nvSpPr>
          <p:cNvPr id="19469" name="Rectangle 17"/>
          <p:cNvSpPr>
            <a:spLocks noChangeArrowheads="1"/>
          </p:cNvSpPr>
          <p:nvPr/>
        </p:nvSpPr>
        <p:spPr bwMode="auto">
          <a:xfrm>
            <a:off x="3351213" y="4057650"/>
            <a:ext cx="2065337" cy="396875"/>
          </a:xfrm>
          <a:prstGeom prst="rect">
            <a:avLst/>
          </a:prstGeom>
          <a:solidFill>
            <a:srgbClr val="FFFF99"/>
          </a:solidFill>
          <a:ln w="9525">
            <a:noFill/>
            <a:miter lim="800000"/>
            <a:headEnd/>
            <a:tailEnd/>
          </a:ln>
        </p:spPr>
        <p:txBody>
          <a:bodyPr wrap="none" lIns="92075" tIns="46038" rIns="92075" bIns="46038">
            <a:spAutoFit/>
          </a:bodyPr>
          <a:lstStyle/>
          <a:p>
            <a:pPr eaLnBrk="0" hangingPunct="0"/>
            <a:r>
              <a:rPr lang="en-US" sz="2000"/>
              <a:t>         location_key</a:t>
            </a:r>
          </a:p>
        </p:txBody>
      </p:sp>
      <p:sp>
        <p:nvSpPr>
          <p:cNvPr id="19470" name="Rectangle 18"/>
          <p:cNvSpPr>
            <a:spLocks noChangeArrowheads="1"/>
          </p:cNvSpPr>
          <p:nvPr/>
        </p:nvSpPr>
        <p:spPr bwMode="auto">
          <a:xfrm>
            <a:off x="3317875" y="4498975"/>
            <a:ext cx="2065338" cy="452438"/>
          </a:xfrm>
          <a:prstGeom prst="rect">
            <a:avLst/>
          </a:prstGeom>
          <a:noFill/>
          <a:ln w="12700">
            <a:solidFill>
              <a:schemeClr val="tx1"/>
            </a:solidFill>
            <a:miter lim="800000"/>
            <a:headEnd/>
            <a:tailEnd/>
          </a:ln>
        </p:spPr>
        <p:txBody>
          <a:bodyPr wrap="none" anchor="ctr"/>
          <a:lstStyle/>
          <a:p>
            <a:endParaRPr lang="en-IN"/>
          </a:p>
        </p:txBody>
      </p:sp>
      <p:sp>
        <p:nvSpPr>
          <p:cNvPr id="19471" name="Rectangle 19"/>
          <p:cNvSpPr>
            <a:spLocks noChangeArrowheads="1"/>
          </p:cNvSpPr>
          <p:nvPr/>
        </p:nvSpPr>
        <p:spPr bwMode="auto">
          <a:xfrm>
            <a:off x="3352800" y="4549775"/>
            <a:ext cx="1987550"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units_sold</a:t>
            </a:r>
          </a:p>
        </p:txBody>
      </p:sp>
      <p:sp>
        <p:nvSpPr>
          <p:cNvPr id="19472" name="Rectangle 20"/>
          <p:cNvSpPr>
            <a:spLocks noChangeArrowheads="1"/>
          </p:cNvSpPr>
          <p:nvPr/>
        </p:nvSpPr>
        <p:spPr bwMode="auto">
          <a:xfrm>
            <a:off x="3317875" y="4964113"/>
            <a:ext cx="2065338" cy="450850"/>
          </a:xfrm>
          <a:prstGeom prst="rect">
            <a:avLst/>
          </a:prstGeom>
          <a:noFill/>
          <a:ln w="12700">
            <a:solidFill>
              <a:schemeClr val="tx1"/>
            </a:solidFill>
            <a:miter lim="800000"/>
            <a:headEnd/>
            <a:tailEnd/>
          </a:ln>
        </p:spPr>
        <p:txBody>
          <a:bodyPr wrap="none" anchor="ctr"/>
          <a:lstStyle/>
          <a:p>
            <a:endParaRPr lang="en-IN"/>
          </a:p>
        </p:txBody>
      </p:sp>
      <p:sp>
        <p:nvSpPr>
          <p:cNvPr id="19473" name="Rectangle 21"/>
          <p:cNvSpPr>
            <a:spLocks noChangeArrowheads="1"/>
          </p:cNvSpPr>
          <p:nvPr/>
        </p:nvSpPr>
        <p:spPr bwMode="auto">
          <a:xfrm>
            <a:off x="3352800" y="4994275"/>
            <a:ext cx="1993900"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dollars_sold</a:t>
            </a:r>
          </a:p>
        </p:txBody>
      </p:sp>
      <p:sp>
        <p:nvSpPr>
          <p:cNvPr id="19474" name="Rectangle 22"/>
          <p:cNvSpPr>
            <a:spLocks noChangeArrowheads="1"/>
          </p:cNvSpPr>
          <p:nvPr/>
        </p:nvSpPr>
        <p:spPr bwMode="auto">
          <a:xfrm>
            <a:off x="3317875" y="5429250"/>
            <a:ext cx="2065338" cy="450850"/>
          </a:xfrm>
          <a:prstGeom prst="rect">
            <a:avLst/>
          </a:prstGeom>
          <a:noFill/>
          <a:ln w="12700">
            <a:solidFill>
              <a:schemeClr val="tx1"/>
            </a:solidFill>
            <a:miter lim="800000"/>
            <a:headEnd/>
            <a:tailEnd/>
          </a:ln>
        </p:spPr>
        <p:txBody>
          <a:bodyPr wrap="none" anchor="ctr"/>
          <a:lstStyle/>
          <a:p>
            <a:endParaRPr lang="en-IN"/>
          </a:p>
        </p:txBody>
      </p:sp>
      <p:sp>
        <p:nvSpPr>
          <p:cNvPr id="19475" name="Rectangle 23"/>
          <p:cNvSpPr>
            <a:spLocks noChangeArrowheads="1"/>
          </p:cNvSpPr>
          <p:nvPr/>
        </p:nvSpPr>
        <p:spPr bwMode="auto">
          <a:xfrm>
            <a:off x="3333750" y="5440363"/>
            <a:ext cx="1995488" cy="396875"/>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2000"/>
              <a:t>             avg_sales</a:t>
            </a:r>
          </a:p>
        </p:txBody>
      </p:sp>
      <p:sp>
        <p:nvSpPr>
          <p:cNvPr id="19476" name="Rectangle 24"/>
          <p:cNvSpPr>
            <a:spLocks noChangeArrowheads="1"/>
          </p:cNvSpPr>
          <p:nvPr/>
        </p:nvSpPr>
        <p:spPr bwMode="auto">
          <a:xfrm>
            <a:off x="1676400" y="5867400"/>
            <a:ext cx="1219200" cy="406400"/>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2000"/>
              <a:t>Measures</a:t>
            </a:r>
          </a:p>
        </p:txBody>
      </p:sp>
      <p:sp>
        <p:nvSpPr>
          <p:cNvPr id="19477" name="Line 25"/>
          <p:cNvSpPr>
            <a:spLocks noChangeShapeType="1"/>
          </p:cNvSpPr>
          <p:nvPr/>
        </p:nvSpPr>
        <p:spPr bwMode="auto">
          <a:xfrm flipV="1">
            <a:off x="2590800" y="4724400"/>
            <a:ext cx="769938"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78" name="Line 26"/>
          <p:cNvSpPr>
            <a:spLocks noChangeShapeType="1"/>
          </p:cNvSpPr>
          <p:nvPr/>
        </p:nvSpPr>
        <p:spPr bwMode="auto">
          <a:xfrm flipV="1">
            <a:off x="2571750" y="5267325"/>
            <a:ext cx="788988" cy="561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79" name="Line 27"/>
          <p:cNvSpPr>
            <a:spLocks noChangeShapeType="1"/>
          </p:cNvSpPr>
          <p:nvPr/>
        </p:nvSpPr>
        <p:spPr bwMode="auto">
          <a:xfrm flipV="1">
            <a:off x="2571750" y="5635625"/>
            <a:ext cx="904875" cy="1936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19480" name="Line 28"/>
          <p:cNvSpPr>
            <a:spLocks noChangeShapeType="1"/>
          </p:cNvSpPr>
          <p:nvPr/>
        </p:nvSpPr>
        <p:spPr bwMode="auto">
          <a:xfrm flipH="1">
            <a:off x="1981200" y="3886200"/>
            <a:ext cx="1346200" cy="6858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19481" name="Line 29"/>
          <p:cNvSpPr>
            <a:spLocks noChangeShapeType="1"/>
          </p:cNvSpPr>
          <p:nvPr/>
        </p:nvSpPr>
        <p:spPr bwMode="auto">
          <a:xfrm flipH="1" flipV="1">
            <a:off x="1981200" y="1981200"/>
            <a:ext cx="1522413" cy="866775"/>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19482" name="Line 30"/>
          <p:cNvSpPr>
            <a:spLocks noChangeShapeType="1"/>
          </p:cNvSpPr>
          <p:nvPr/>
        </p:nvSpPr>
        <p:spPr bwMode="auto">
          <a:xfrm>
            <a:off x="5334000" y="4267200"/>
            <a:ext cx="609600" cy="1524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19483" name="Line 31"/>
          <p:cNvSpPr>
            <a:spLocks noChangeShapeType="1"/>
          </p:cNvSpPr>
          <p:nvPr/>
        </p:nvSpPr>
        <p:spPr bwMode="auto">
          <a:xfrm flipV="1">
            <a:off x="5334000" y="2286000"/>
            <a:ext cx="609600" cy="8382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4" name="Group 32"/>
          <p:cNvGrpSpPr>
            <a:grpSpLocks/>
          </p:cNvGrpSpPr>
          <p:nvPr/>
        </p:nvGrpSpPr>
        <p:grpSpPr bwMode="auto">
          <a:xfrm>
            <a:off x="5943600" y="1524000"/>
            <a:ext cx="1374775" cy="1924050"/>
            <a:chOff x="3796" y="983"/>
            <a:chExt cx="857" cy="1193"/>
          </a:xfrm>
        </p:grpSpPr>
        <p:sp>
          <p:nvSpPr>
            <p:cNvPr id="19496" name="Rectangle 33"/>
            <p:cNvSpPr>
              <a:spLocks noChangeArrowheads="1"/>
            </p:cNvSpPr>
            <p:nvPr/>
          </p:nvSpPr>
          <p:spPr bwMode="auto">
            <a:xfrm>
              <a:off x="3796" y="1262"/>
              <a:ext cx="857" cy="91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t>item_key</a:t>
              </a:r>
            </a:p>
            <a:p>
              <a:pPr eaLnBrk="0" hangingPunct="0"/>
              <a:r>
                <a:rPr lang="en-US" sz="1800"/>
                <a:t>item_name</a:t>
              </a:r>
            </a:p>
            <a:p>
              <a:pPr eaLnBrk="0" hangingPunct="0"/>
              <a:r>
                <a:rPr lang="en-US" sz="1800"/>
                <a:t>brand</a:t>
              </a:r>
            </a:p>
            <a:p>
              <a:pPr eaLnBrk="0" hangingPunct="0"/>
              <a:r>
                <a:rPr lang="en-US" sz="1800"/>
                <a:t>type</a:t>
              </a:r>
            </a:p>
            <a:p>
              <a:pPr eaLnBrk="0" hangingPunct="0"/>
              <a:r>
                <a:rPr lang="en-US" sz="1800"/>
                <a:t>supplier_key</a:t>
              </a:r>
            </a:p>
          </p:txBody>
        </p:sp>
        <p:sp>
          <p:nvSpPr>
            <p:cNvPr id="19497" name="Text Box 34"/>
            <p:cNvSpPr txBox="1">
              <a:spLocks noChangeArrowheads="1"/>
            </p:cNvSpPr>
            <p:nvPr/>
          </p:nvSpPr>
          <p:spPr bwMode="auto">
            <a:xfrm>
              <a:off x="3926" y="983"/>
              <a:ext cx="457" cy="289"/>
            </a:xfrm>
            <a:prstGeom prst="rect">
              <a:avLst/>
            </a:prstGeom>
            <a:solidFill>
              <a:srgbClr val="FFCC99"/>
            </a:solidFill>
            <a:ln w="9525">
              <a:solidFill>
                <a:schemeClr val="tx1"/>
              </a:solidFill>
              <a:miter lim="800000"/>
              <a:headEnd/>
              <a:tailEnd/>
            </a:ln>
          </p:spPr>
          <p:txBody>
            <a:bodyPr wrap="none" anchor="ctr">
              <a:spAutoFit/>
            </a:bodyPr>
            <a:lstStyle/>
            <a:p>
              <a:pPr algn="ctr" eaLnBrk="0" hangingPunct="0"/>
              <a:r>
                <a:rPr lang="en-US"/>
                <a:t>item</a:t>
              </a:r>
            </a:p>
          </p:txBody>
        </p:sp>
      </p:grpSp>
      <p:grpSp>
        <p:nvGrpSpPr>
          <p:cNvPr id="5" name="Group 35"/>
          <p:cNvGrpSpPr>
            <a:grpSpLocks/>
          </p:cNvGrpSpPr>
          <p:nvPr/>
        </p:nvGrpSpPr>
        <p:grpSpPr bwMode="auto">
          <a:xfrm>
            <a:off x="609600" y="3886200"/>
            <a:ext cx="1509713" cy="1393825"/>
            <a:chOff x="3844" y="2426"/>
            <a:chExt cx="939" cy="864"/>
          </a:xfrm>
        </p:grpSpPr>
        <p:sp>
          <p:nvSpPr>
            <p:cNvPr id="19494" name="Rectangle 36"/>
            <p:cNvSpPr>
              <a:spLocks noChangeArrowheads="1"/>
            </p:cNvSpPr>
            <p:nvPr/>
          </p:nvSpPr>
          <p:spPr bwMode="auto">
            <a:xfrm>
              <a:off x="3896" y="2716"/>
              <a:ext cx="887" cy="574"/>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800"/>
                <a:t>branch_key</a:t>
              </a:r>
            </a:p>
            <a:p>
              <a:pPr eaLnBrk="0" hangingPunct="0"/>
              <a:r>
                <a:rPr lang="en-US" sz="1800"/>
                <a:t>branch_name</a:t>
              </a:r>
            </a:p>
            <a:p>
              <a:pPr eaLnBrk="0" hangingPunct="0"/>
              <a:r>
                <a:rPr lang="en-US" sz="1800"/>
                <a:t>branch_type</a:t>
              </a:r>
            </a:p>
          </p:txBody>
        </p:sp>
        <p:sp>
          <p:nvSpPr>
            <p:cNvPr id="19495" name="Text Box 37"/>
            <p:cNvSpPr txBox="1">
              <a:spLocks noChangeArrowheads="1"/>
            </p:cNvSpPr>
            <p:nvPr/>
          </p:nvSpPr>
          <p:spPr bwMode="auto">
            <a:xfrm>
              <a:off x="3844" y="2426"/>
              <a:ext cx="637" cy="289"/>
            </a:xfrm>
            <a:prstGeom prst="rect">
              <a:avLst/>
            </a:prstGeom>
            <a:solidFill>
              <a:srgbClr val="CCECFF"/>
            </a:solidFill>
            <a:ln w="9525">
              <a:solidFill>
                <a:schemeClr val="tx1"/>
              </a:solidFill>
              <a:miter lim="800000"/>
              <a:headEnd/>
              <a:tailEnd/>
            </a:ln>
          </p:spPr>
          <p:txBody>
            <a:bodyPr wrap="none">
              <a:spAutoFit/>
            </a:bodyPr>
            <a:lstStyle/>
            <a:p>
              <a:pPr algn="ctr" eaLnBrk="0" hangingPunct="0"/>
              <a:r>
                <a:rPr lang="en-US"/>
                <a:t>branch</a:t>
              </a:r>
            </a:p>
          </p:txBody>
        </p:sp>
      </p:grpSp>
      <p:grpSp>
        <p:nvGrpSpPr>
          <p:cNvPr id="6" name="Group 38"/>
          <p:cNvGrpSpPr>
            <a:grpSpLocks/>
          </p:cNvGrpSpPr>
          <p:nvPr/>
        </p:nvGrpSpPr>
        <p:grpSpPr bwMode="auto">
          <a:xfrm>
            <a:off x="7694613" y="1981200"/>
            <a:ext cx="1449387" cy="998538"/>
            <a:chOff x="3789" y="855"/>
            <a:chExt cx="903" cy="1172"/>
          </a:xfrm>
        </p:grpSpPr>
        <p:sp>
          <p:nvSpPr>
            <p:cNvPr id="19492" name="Rectangle 39"/>
            <p:cNvSpPr>
              <a:spLocks noChangeArrowheads="1"/>
            </p:cNvSpPr>
            <p:nvPr/>
          </p:nvSpPr>
          <p:spPr bwMode="auto">
            <a:xfrm>
              <a:off x="3796" y="1263"/>
              <a:ext cx="896" cy="764"/>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800"/>
                <a:t>supplier_key</a:t>
              </a:r>
            </a:p>
            <a:p>
              <a:pPr eaLnBrk="0" hangingPunct="0"/>
              <a:r>
                <a:rPr lang="en-US" sz="1800"/>
                <a:t>supplier_type</a:t>
              </a:r>
            </a:p>
          </p:txBody>
        </p:sp>
        <p:sp>
          <p:nvSpPr>
            <p:cNvPr id="19493" name="Text Box 40"/>
            <p:cNvSpPr txBox="1">
              <a:spLocks noChangeArrowheads="1"/>
            </p:cNvSpPr>
            <p:nvPr/>
          </p:nvSpPr>
          <p:spPr bwMode="auto">
            <a:xfrm>
              <a:off x="3789" y="855"/>
              <a:ext cx="732" cy="548"/>
            </a:xfrm>
            <a:prstGeom prst="rect">
              <a:avLst/>
            </a:prstGeom>
            <a:solidFill>
              <a:srgbClr val="FFCC99"/>
            </a:solidFill>
            <a:ln w="9525">
              <a:solidFill>
                <a:schemeClr val="tx1"/>
              </a:solidFill>
              <a:miter lim="800000"/>
              <a:headEnd/>
              <a:tailEnd/>
            </a:ln>
          </p:spPr>
          <p:txBody>
            <a:bodyPr wrap="none" anchor="ctr">
              <a:spAutoFit/>
            </a:bodyPr>
            <a:lstStyle/>
            <a:p>
              <a:pPr algn="ctr" eaLnBrk="0" hangingPunct="0"/>
              <a:r>
                <a:rPr lang="en-US"/>
                <a:t>supplier</a:t>
              </a:r>
            </a:p>
          </p:txBody>
        </p:sp>
      </p:grpSp>
      <p:sp>
        <p:nvSpPr>
          <p:cNvPr id="19487" name="Line 41"/>
          <p:cNvSpPr>
            <a:spLocks noChangeShapeType="1"/>
          </p:cNvSpPr>
          <p:nvPr/>
        </p:nvSpPr>
        <p:spPr bwMode="auto">
          <a:xfrm flipV="1">
            <a:off x="7162800" y="2667000"/>
            <a:ext cx="533400" cy="5334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7" name="Group 42"/>
          <p:cNvGrpSpPr>
            <a:grpSpLocks/>
          </p:cNvGrpSpPr>
          <p:nvPr/>
        </p:nvGrpSpPr>
        <p:grpSpPr bwMode="auto">
          <a:xfrm>
            <a:off x="7489825" y="4876800"/>
            <a:ext cx="1654175" cy="1495425"/>
            <a:chOff x="684" y="2196"/>
            <a:chExt cx="1565" cy="913"/>
          </a:xfrm>
        </p:grpSpPr>
        <p:sp>
          <p:nvSpPr>
            <p:cNvPr id="19490" name="Rectangle 43"/>
            <p:cNvSpPr>
              <a:spLocks noChangeArrowheads="1"/>
            </p:cNvSpPr>
            <p:nvPr/>
          </p:nvSpPr>
          <p:spPr bwMode="auto">
            <a:xfrm>
              <a:off x="684" y="2450"/>
              <a:ext cx="1565" cy="659"/>
            </a:xfrm>
            <a:prstGeom prst="rect">
              <a:avLst/>
            </a:prstGeom>
            <a:solidFill>
              <a:srgbClr val="FFFF99"/>
            </a:solidFill>
            <a:ln w="9525">
              <a:solidFill>
                <a:schemeClr val="tx1"/>
              </a:solidFill>
              <a:miter lim="800000"/>
              <a:headEnd/>
              <a:tailEnd/>
            </a:ln>
          </p:spPr>
          <p:txBody>
            <a:bodyPr lIns="92075" tIns="46038" rIns="92075" bIns="46038">
              <a:spAutoFit/>
            </a:bodyPr>
            <a:lstStyle/>
            <a:p>
              <a:pPr eaLnBrk="0" hangingPunct="0"/>
              <a:r>
                <a:rPr lang="en-US" sz="1600"/>
                <a:t>city_key</a:t>
              </a:r>
            </a:p>
            <a:p>
              <a:pPr eaLnBrk="0" hangingPunct="0"/>
              <a:r>
                <a:rPr lang="en-US" sz="1600"/>
                <a:t>city</a:t>
              </a:r>
            </a:p>
            <a:p>
              <a:pPr eaLnBrk="0" hangingPunct="0"/>
              <a:r>
                <a:rPr lang="en-US" sz="1600"/>
                <a:t>state_or_province</a:t>
              </a:r>
            </a:p>
            <a:p>
              <a:pPr eaLnBrk="0" hangingPunct="0"/>
              <a:r>
                <a:rPr lang="en-US" sz="1600"/>
                <a:t>country</a:t>
              </a:r>
            </a:p>
          </p:txBody>
        </p:sp>
        <p:sp>
          <p:nvSpPr>
            <p:cNvPr id="19491" name="Rectangle 44"/>
            <p:cNvSpPr>
              <a:spLocks noChangeArrowheads="1"/>
            </p:cNvSpPr>
            <p:nvPr/>
          </p:nvSpPr>
          <p:spPr bwMode="auto">
            <a:xfrm>
              <a:off x="684" y="2196"/>
              <a:ext cx="542" cy="248"/>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2000"/>
                <a:t>city</a:t>
              </a:r>
            </a:p>
          </p:txBody>
        </p:sp>
      </p:grpSp>
      <p:sp>
        <p:nvSpPr>
          <p:cNvPr id="19489" name="Line 45"/>
          <p:cNvSpPr>
            <a:spLocks noChangeShapeType="1"/>
          </p:cNvSpPr>
          <p:nvPr/>
        </p:nvSpPr>
        <p:spPr bwMode="auto">
          <a:xfrm>
            <a:off x="6858000" y="5029200"/>
            <a:ext cx="685800" cy="4572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Tree>
  </p:cSld>
  <p:clrMapOvr>
    <a:masterClrMapping/>
  </p:clrMapOvr>
  <p:transition>
    <p:zoom/>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371600" y="0"/>
            <a:ext cx="7164388" cy="1143000"/>
          </a:xfrm>
        </p:spPr>
        <p:txBody>
          <a:bodyPr/>
          <a:lstStyle/>
          <a:p>
            <a:pPr eaLnBrk="1" hangingPunct="1"/>
            <a:r>
              <a:rPr lang="en-US" smtClean="0"/>
              <a:t>Example of Fact Constellation</a:t>
            </a:r>
          </a:p>
        </p:txBody>
      </p:sp>
      <p:sp>
        <p:nvSpPr>
          <p:cNvPr id="20483" name="Rectangle 3"/>
          <p:cNvSpPr>
            <a:spLocks noChangeArrowheads="1"/>
          </p:cNvSpPr>
          <p:nvPr/>
        </p:nvSpPr>
        <p:spPr bwMode="auto">
          <a:xfrm>
            <a:off x="2895600" y="3048000"/>
            <a:ext cx="1608138" cy="457200"/>
          </a:xfrm>
          <a:prstGeom prst="rect">
            <a:avLst/>
          </a:prstGeom>
          <a:noFill/>
          <a:ln w="12700">
            <a:solidFill>
              <a:schemeClr val="tx1"/>
            </a:solidFill>
            <a:miter lim="800000"/>
            <a:headEnd/>
            <a:tailEnd/>
          </a:ln>
        </p:spPr>
        <p:txBody>
          <a:bodyPr wrap="none" anchor="ctr"/>
          <a:lstStyle/>
          <a:p>
            <a:endParaRPr lang="en-IN"/>
          </a:p>
        </p:txBody>
      </p:sp>
      <p:grpSp>
        <p:nvGrpSpPr>
          <p:cNvPr id="2" name="Group 4"/>
          <p:cNvGrpSpPr>
            <a:grpSpLocks/>
          </p:cNvGrpSpPr>
          <p:nvPr/>
        </p:nvGrpSpPr>
        <p:grpSpPr bwMode="auto">
          <a:xfrm>
            <a:off x="228600" y="1219200"/>
            <a:ext cx="1639888" cy="1982788"/>
            <a:chOff x="277" y="1164"/>
            <a:chExt cx="1021" cy="1229"/>
          </a:xfrm>
        </p:grpSpPr>
        <p:sp>
          <p:nvSpPr>
            <p:cNvPr id="20544" name="Rectangle 5"/>
            <p:cNvSpPr>
              <a:spLocks noChangeArrowheads="1"/>
            </p:cNvSpPr>
            <p:nvPr/>
          </p:nvSpPr>
          <p:spPr bwMode="auto">
            <a:xfrm>
              <a:off x="277" y="1421"/>
              <a:ext cx="1021" cy="972"/>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600"/>
                <a:t>time_key</a:t>
              </a:r>
            </a:p>
            <a:p>
              <a:pPr eaLnBrk="0" hangingPunct="0"/>
              <a:r>
                <a:rPr lang="en-US" sz="1600"/>
                <a:t>day</a:t>
              </a:r>
            </a:p>
            <a:p>
              <a:pPr eaLnBrk="0" hangingPunct="0"/>
              <a:r>
                <a:rPr lang="en-US" sz="1600"/>
                <a:t>day_of_the_week</a:t>
              </a:r>
            </a:p>
            <a:p>
              <a:pPr eaLnBrk="0" hangingPunct="0"/>
              <a:r>
                <a:rPr lang="en-US" sz="1600"/>
                <a:t>month</a:t>
              </a:r>
            </a:p>
            <a:p>
              <a:pPr eaLnBrk="0" hangingPunct="0"/>
              <a:r>
                <a:rPr lang="en-US" sz="1600"/>
                <a:t>quarter</a:t>
              </a:r>
            </a:p>
            <a:p>
              <a:pPr eaLnBrk="0" hangingPunct="0"/>
              <a:r>
                <a:rPr lang="en-US" sz="1600"/>
                <a:t>year</a:t>
              </a:r>
            </a:p>
          </p:txBody>
        </p:sp>
        <p:sp>
          <p:nvSpPr>
            <p:cNvPr id="20545" name="Rectangle 6"/>
            <p:cNvSpPr>
              <a:spLocks noChangeArrowheads="1"/>
            </p:cNvSpPr>
            <p:nvPr/>
          </p:nvSpPr>
          <p:spPr bwMode="auto">
            <a:xfrm>
              <a:off x="277" y="1164"/>
              <a:ext cx="374" cy="233"/>
            </a:xfrm>
            <a:prstGeom prst="rect">
              <a:avLst/>
            </a:prstGeom>
            <a:solidFill>
              <a:srgbClr val="00FF99"/>
            </a:solidFill>
            <a:ln w="9525">
              <a:solidFill>
                <a:schemeClr val="tx1"/>
              </a:solidFill>
              <a:miter lim="800000"/>
              <a:headEnd/>
              <a:tailEnd/>
            </a:ln>
          </p:spPr>
          <p:txBody>
            <a:bodyPr wrap="none" lIns="92075" tIns="46038" rIns="92075" bIns="46038">
              <a:spAutoFit/>
            </a:bodyPr>
            <a:lstStyle/>
            <a:p>
              <a:pPr eaLnBrk="0" hangingPunct="0"/>
              <a:r>
                <a:rPr lang="en-US" sz="1800"/>
                <a:t>time</a:t>
              </a:r>
            </a:p>
          </p:txBody>
        </p:sp>
      </p:grpSp>
      <p:grpSp>
        <p:nvGrpSpPr>
          <p:cNvPr id="3" name="Group 7"/>
          <p:cNvGrpSpPr>
            <a:grpSpLocks/>
          </p:cNvGrpSpPr>
          <p:nvPr/>
        </p:nvGrpSpPr>
        <p:grpSpPr bwMode="auto">
          <a:xfrm>
            <a:off x="5105400" y="4038600"/>
            <a:ext cx="1654175" cy="1733550"/>
            <a:chOff x="684" y="2196"/>
            <a:chExt cx="1030" cy="1075"/>
          </a:xfrm>
        </p:grpSpPr>
        <p:sp>
          <p:nvSpPr>
            <p:cNvPr id="20542" name="Rectangle 8"/>
            <p:cNvSpPr>
              <a:spLocks noChangeArrowheads="1"/>
            </p:cNvSpPr>
            <p:nvPr/>
          </p:nvSpPr>
          <p:spPr bwMode="auto">
            <a:xfrm>
              <a:off x="684" y="2450"/>
              <a:ext cx="1030" cy="821"/>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600"/>
                <a:t>location_key</a:t>
              </a:r>
            </a:p>
            <a:p>
              <a:pPr eaLnBrk="0" hangingPunct="0"/>
              <a:r>
                <a:rPr lang="en-US" sz="1600"/>
                <a:t>street</a:t>
              </a:r>
            </a:p>
            <a:p>
              <a:pPr eaLnBrk="0" hangingPunct="0"/>
              <a:r>
                <a:rPr lang="en-US" sz="1600"/>
                <a:t>city</a:t>
              </a:r>
            </a:p>
            <a:p>
              <a:pPr eaLnBrk="0" hangingPunct="0"/>
              <a:r>
                <a:rPr lang="en-US" sz="1600"/>
                <a:t>province_or_state</a:t>
              </a:r>
            </a:p>
            <a:p>
              <a:pPr eaLnBrk="0" hangingPunct="0"/>
              <a:r>
                <a:rPr lang="en-US" sz="1600"/>
                <a:t>country</a:t>
              </a:r>
            </a:p>
          </p:txBody>
        </p:sp>
        <p:sp>
          <p:nvSpPr>
            <p:cNvPr id="20543" name="Rectangle 9"/>
            <p:cNvSpPr>
              <a:spLocks noChangeArrowheads="1"/>
            </p:cNvSpPr>
            <p:nvPr/>
          </p:nvSpPr>
          <p:spPr bwMode="auto">
            <a:xfrm>
              <a:off x="684" y="2196"/>
              <a:ext cx="580" cy="233"/>
            </a:xfrm>
            <a:prstGeom prst="rect">
              <a:avLst/>
            </a:prstGeom>
            <a:solidFill>
              <a:srgbClr val="FFFF99"/>
            </a:solidFill>
            <a:ln w="9525">
              <a:solidFill>
                <a:schemeClr val="tx1"/>
              </a:solidFill>
              <a:miter lim="800000"/>
              <a:headEnd/>
              <a:tailEnd/>
            </a:ln>
          </p:spPr>
          <p:txBody>
            <a:bodyPr wrap="none" lIns="92075" tIns="46038" rIns="92075" bIns="46038">
              <a:spAutoFit/>
            </a:bodyPr>
            <a:lstStyle/>
            <a:p>
              <a:pPr eaLnBrk="0" hangingPunct="0"/>
              <a:r>
                <a:rPr lang="en-US" sz="1800"/>
                <a:t>location</a:t>
              </a:r>
            </a:p>
          </p:txBody>
        </p:sp>
      </p:grpSp>
      <p:sp>
        <p:nvSpPr>
          <p:cNvPr id="20486" name="Rectangle 10"/>
          <p:cNvSpPr>
            <a:spLocks noChangeArrowheads="1"/>
          </p:cNvSpPr>
          <p:nvPr/>
        </p:nvSpPr>
        <p:spPr bwMode="auto">
          <a:xfrm>
            <a:off x="2743200" y="2133600"/>
            <a:ext cx="1695450" cy="366713"/>
          </a:xfrm>
          <a:prstGeom prst="rect">
            <a:avLst/>
          </a:prstGeom>
          <a:noFill/>
          <a:ln w="9525">
            <a:noFill/>
            <a:miter lim="800000"/>
            <a:headEnd/>
            <a:tailEnd/>
          </a:ln>
        </p:spPr>
        <p:txBody>
          <a:bodyPr wrap="none" lIns="92075" tIns="46038" rIns="92075" bIns="46038">
            <a:spAutoFit/>
          </a:bodyPr>
          <a:lstStyle/>
          <a:p>
            <a:pPr eaLnBrk="0" hangingPunct="0"/>
            <a:r>
              <a:rPr lang="en-US" sz="1800"/>
              <a:t>Sales Fact Table</a:t>
            </a:r>
          </a:p>
        </p:txBody>
      </p:sp>
      <p:sp>
        <p:nvSpPr>
          <p:cNvPr id="20487" name="Rectangle 11"/>
          <p:cNvSpPr>
            <a:spLocks noChangeArrowheads="1"/>
          </p:cNvSpPr>
          <p:nvPr/>
        </p:nvSpPr>
        <p:spPr bwMode="auto">
          <a:xfrm>
            <a:off x="2895600" y="2590800"/>
            <a:ext cx="1600200" cy="452438"/>
          </a:xfrm>
          <a:prstGeom prst="rect">
            <a:avLst/>
          </a:prstGeom>
          <a:noFill/>
          <a:ln w="12700">
            <a:solidFill>
              <a:schemeClr val="tx1"/>
            </a:solidFill>
            <a:miter lim="800000"/>
            <a:headEnd/>
            <a:tailEnd/>
          </a:ln>
        </p:spPr>
        <p:txBody>
          <a:bodyPr wrap="none" anchor="ctr"/>
          <a:lstStyle/>
          <a:p>
            <a:endParaRPr lang="en-IN"/>
          </a:p>
        </p:txBody>
      </p:sp>
      <p:sp>
        <p:nvSpPr>
          <p:cNvPr id="20488" name="Rectangle 12"/>
          <p:cNvSpPr>
            <a:spLocks noChangeArrowheads="1"/>
          </p:cNvSpPr>
          <p:nvPr/>
        </p:nvSpPr>
        <p:spPr bwMode="auto">
          <a:xfrm>
            <a:off x="2895600" y="2667000"/>
            <a:ext cx="1601788" cy="366713"/>
          </a:xfrm>
          <a:prstGeom prst="rect">
            <a:avLst/>
          </a:prstGeom>
          <a:solidFill>
            <a:srgbClr val="00FF99"/>
          </a:solidFill>
          <a:ln w="9525">
            <a:noFill/>
            <a:miter lim="800000"/>
            <a:headEnd/>
            <a:tailEnd/>
          </a:ln>
        </p:spPr>
        <p:txBody>
          <a:bodyPr lIns="92075" tIns="46038" rIns="92075" bIns="46038">
            <a:spAutoFit/>
          </a:bodyPr>
          <a:lstStyle/>
          <a:p>
            <a:pPr algn="ctr" eaLnBrk="0" hangingPunct="0"/>
            <a:r>
              <a:rPr lang="en-US" sz="1800"/>
              <a:t>time_key</a:t>
            </a:r>
          </a:p>
        </p:txBody>
      </p:sp>
      <p:sp>
        <p:nvSpPr>
          <p:cNvPr id="20489" name="Rectangle 13"/>
          <p:cNvSpPr>
            <a:spLocks noChangeArrowheads="1"/>
          </p:cNvSpPr>
          <p:nvPr/>
        </p:nvSpPr>
        <p:spPr bwMode="auto">
          <a:xfrm>
            <a:off x="2895600" y="3124200"/>
            <a:ext cx="1600200" cy="366713"/>
          </a:xfrm>
          <a:prstGeom prst="rect">
            <a:avLst/>
          </a:prstGeom>
          <a:solidFill>
            <a:srgbClr val="FFCC99"/>
          </a:solidFill>
          <a:ln w="9525">
            <a:noFill/>
            <a:miter lim="800000"/>
            <a:headEnd/>
            <a:tailEnd/>
          </a:ln>
        </p:spPr>
        <p:txBody>
          <a:bodyPr lIns="92075" tIns="46038" rIns="92075" bIns="46038">
            <a:spAutoFit/>
          </a:bodyPr>
          <a:lstStyle/>
          <a:p>
            <a:pPr eaLnBrk="0" hangingPunct="0"/>
            <a:r>
              <a:rPr lang="en-US" sz="1800"/>
              <a:t>         item_key</a:t>
            </a:r>
          </a:p>
        </p:txBody>
      </p:sp>
      <p:sp>
        <p:nvSpPr>
          <p:cNvPr id="20490" name="Rectangle 14"/>
          <p:cNvSpPr>
            <a:spLocks noChangeArrowheads="1"/>
          </p:cNvSpPr>
          <p:nvPr/>
        </p:nvSpPr>
        <p:spPr bwMode="auto">
          <a:xfrm>
            <a:off x="2895600" y="3505200"/>
            <a:ext cx="1600200" cy="450850"/>
          </a:xfrm>
          <a:prstGeom prst="rect">
            <a:avLst/>
          </a:prstGeom>
          <a:noFill/>
          <a:ln w="12700">
            <a:solidFill>
              <a:schemeClr val="tx1"/>
            </a:solidFill>
            <a:miter lim="800000"/>
            <a:headEnd/>
            <a:tailEnd/>
          </a:ln>
        </p:spPr>
        <p:txBody>
          <a:bodyPr wrap="none" anchor="ctr"/>
          <a:lstStyle/>
          <a:p>
            <a:endParaRPr lang="en-IN"/>
          </a:p>
        </p:txBody>
      </p:sp>
      <p:sp>
        <p:nvSpPr>
          <p:cNvPr id="20491" name="Rectangle 15"/>
          <p:cNvSpPr>
            <a:spLocks noChangeArrowheads="1"/>
          </p:cNvSpPr>
          <p:nvPr/>
        </p:nvSpPr>
        <p:spPr bwMode="auto">
          <a:xfrm>
            <a:off x="2895600" y="3505200"/>
            <a:ext cx="1600200" cy="366713"/>
          </a:xfrm>
          <a:prstGeom prst="rect">
            <a:avLst/>
          </a:prstGeom>
          <a:solidFill>
            <a:srgbClr val="CCECFF"/>
          </a:solidFill>
          <a:ln w="9525">
            <a:noFill/>
            <a:miter lim="800000"/>
            <a:headEnd/>
            <a:tailEnd/>
          </a:ln>
        </p:spPr>
        <p:txBody>
          <a:bodyPr lIns="92075" tIns="46038" rIns="92075" bIns="46038">
            <a:spAutoFit/>
          </a:bodyPr>
          <a:lstStyle/>
          <a:p>
            <a:pPr eaLnBrk="0" hangingPunct="0"/>
            <a:r>
              <a:rPr lang="en-US" sz="1800"/>
              <a:t>      branch_key</a:t>
            </a:r>
          </a:p>
        </p:txBody>
      </p:sp>
      <p:sp>
        <p:nvSpPr>
          <p:cNvPr id="20492" name="Rectangle 16"/>
          <p:cNvSpPr>
            <a:spLocks noChangeArrowheads="1"/>
          </p:cNvSpPr>
          <p:nvPr/>
        </p:nvSpPr>
        <p:spPr bwMode="auto">
          <a:xfrm>
            <a:off x="2895600" y="3962400"/>
            <a:ext cx="1600200" cy="452438"/>
          </a:xfrm>
          <a:prstGeom prst="rect">
            <a:avLst/>
          </a:prstGeom>
          <a:noFill/>
          <a:ln w="12700">
            <a:solidFill>
              <a:schemeClr val="tx1"/>
            </a:solidFill>
            <a:miter lim="800000"/>
            <a:headEnd/>
            <a:tailEnd/>
          </a:ln>
        </p:spPr>
        <p:txBody>
          <a:bodyPr wrap="none" anchor="ctr"/>
          <a:lstStyle/>
          <a:p>
            <a:endParaRPr lang="en-IN"/>
          </a:p>
        </p:txBody>
      </p:sp>
      <p:sp>
        <p:nvSpPr>
          <p:cNvPr id="20493" name="Rectangle 17"/>
          <p:cNvSpPr>
            <a:spLocks noChangeArrowheads="1"/>
          </p:cNvSpPr>
          <p:nvPr/>
        </p:nvSpPr>
        <p:spPr bwMode="auto">
          <a:xfrm>
            <a:off x="2894013" y="3981450"/>
            <a:ext cx="1593850" cy="366713"/>
          </a:xfrm>
          <a:prstGeom prst="rect">
            <a:avLst/>
          </a:prstGeom>
          <a:solidFill>
            <a:srgbClr val="FFFF99"/>
          </a:solidFill>
          <a:ln w="9525">
            <a:noFill/>
            <a:miter lim="800000"/>
            <a:headEnd/>
            <a:tailEnd/>
          </a:ln>
        </p:spPr>
        <p:txBody>
          <a:bodyPr wrap="none" lIns="92075" tIns="46038" rIns="92075" bIns="46038">
            <a:spAutoFit/>
          </a:bodyPr>
          <a:lstStyle/>
          <a:p>
            <a:pPr eaLnBrk="0" hangingPunct="0"/>
            <a:r>
              <a:rPr lang="en-US" sz="1800"/>
              <a:t>    location_key</a:t>
            </a:r>
          </a:p>
        </p:txBody>
      </p:sp>
      <p:sp>
        <p:nvSpPr>
          <p:cNvPr id="20494" name="Rectangle 18"/>
          <p:cNvSpPr>
            <a:spLocks noChangeArrowheads="1"/>
          </p:cNvSpPr>
          <p:nvPr/>
        </p:nvSpPr>
        <p:spPr bwMode="auto">
          <a:xfrm>
            <a:off x="2860675" y="4419600"/>
            <a:ext cx="1635125" cy="455613"/>
          </a:xfrm>
          <a:prstGeom prst="rect">
            <a:avLst/>
          </a:prstGeom>
          <a:noFill/>
          <a:ln w="12700">
            <a:solidFill>
              <a:schemeClr val="tx1"/>
            </a:solidFill>
            <a:miter lim="800000"/>
            <a:headEnd/>
            <a:tailEnd/>
          </a:ln>
        </p:spPr>
        <p:txBody>
          <a:bodyPr wrap="none" anchor="ctr"/>
          <a:lstStyle/>
          <a:p>
            <a:endParaRPr lang="en-IN"/>
          </a:p>
        </p:txBody>
      </p:sp>
      <p:sp>
        <p:nvSpPr>
          <p:cNvPr id="20495" name="Rectangle 19"/>
          <p:cNvSpPr>
            <a:spLocks noChangeArrowheads="1"/>
          </p:cNvSpPr>
          <p:nvPr/>
        </p:nvSpPr>
        <p:spPr bwMode="auto">
          <a:xfrm>
            <a:off x="2895600" y="4473575"/>
            <a:ext cx="1581150" cy="366713"/>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1800"/>
              <a:t>        units_sold</a:t>
            </a:r>
          </a:p>
        </p:txBody>
      </p:sp>
      <p:sp>
        <p:nvSpPr>
          <p:cNvPr id="20496" name="Rectangle 20"/>
          <p:cNvSpPr>
            <a:spLocks noChangeArrowheads="1"/>
          </p:cNvSpPr>
          <p:nvPr/>
        </p:nvSpPr>
        <p:spPr bwMode="auto">
          <a:xfrm>
            <a:off x="2860675" y="4876800"/>
            <a:ext cx="1635125" cy="461963"/>
          </a:xfrm>
          <a:prstGeom prst="rect">
            <a:avLst/>
          </a:prstGeom>
          <a:noFill/>
          <a:ln w="12700">
            <a:solidFill>
              <a:schemeClr val="tx1"/>
            </a:solidFill>
            <a:miter lim="800000"/>
            <a:headEnd/>
            <a:tailEnd/>
          </a:ln>
        </p:spPr>
        <p:txBody>
          <a:bodyPr wrap="none" anchor="ctr"/>
          <a:lstStyle/>
          <a:p>
            <a:endParaRPr lang="en-IN"/>
          </a:p>
        </p:txBody>
      </p:sp>
      <p:sp>
        <p:nvSpPr>
          <p:cNvPr id="20497" name="Rectangle 21"/>
          <p:cNvSpPr>
            <a:spLocks noChangeArrowheads="1"/>
          </p:cNvSpPr>
          <p:nvPr/>
        </p:nvSpPr>
        <p:spPr bwMode="auto">
          <a:xfrm>
            <a:off x="2895600" y="4918075"/>
            <a:ext cx="1587500" cy="366713"/>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1800"/>
              <a:t>     dollars_sold</a:t>
            </a:r>
          </a:p>
        </p:txBody>
      </p:sp>
      <p:sp>
        <p:nvSpPr>
          <p:cNvPr id="20498" name="Rectangle 22"/>
          <p:cNvSpPr>
            <a:spLocks noChangeArrowheads="1"/>
          </p:cNvSpPr>
          <p:nvPr/>
        </p:nvSpPr>
        <p:spPr bwMode="auto">
          <a:xfrm>
            <a:off x="2860675" y="5334000"/>
            <a:ext cx="1635125" cy="469900"/>
          </a:xfrm>
          <a:prstGeom prst="rect">
            <a:avLst/>
          </a:prstGeom>
          <a:noFill/>
          <a:ln w="12700">
            <a:solidFill>
              <a:schemeClr val="tx1"/>
            </a:solidFill>
            <a:miter lim="800000"/>
            <a:headEnd/>
            <a:tailEnd/>
          </a:ln>
        </p:spPr>
        <p:txBody>
          <a:bodyPr wrap="none" anchor="ctr"/>
          <a:lstStyle/>
          <a:p>
            <a:endParaRPr lang="en-IN"/>
          </a:p>
        </p:txBody>
      </p:sp>
      <p:sp>
        <p:nvSpPr>
          <p:cNvPr id="20499" name="Rectangle 23"/>
          <p:cNvSpPr>
            <a:spLocks noChangeArrowheads="1"/>
          </p:cNvSpPr>
          <p:nvPr/>
        </p:nvSpPr>
        <p:spPr bwMode="auto">
          <a:xfrm>
            <a:off x="2876550" y="5364163"/>
            <a:ext cx="1587500" cy="366712"/>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1800"/>
              <a:t>         avg_sales</a:t>
            </a:r>
          </a:p>
        </p:txBody>
      </p:sp>
      <p:sp>
        <p:nvSpPr>
          <p:cNvPr id="20500" name="Rectangle 24"/>
          <p:cNvSpPr>
            <a:spLocks noChangeArrowheads="1"/>
          </p:cNvSpPr>
          <p:nvPr/>
        </p:nvSpPr>
        <p:spPr bwMode="auto">
          <a:xfrm>
            <a:off x="1295400" y="5715000"/>
            <a:ext cx="1219200" cy="376238"/>
          </a:xfrm>
          <a:prstGeom prst="rect">
            <a:avLst/>
          </a:prstGeom>
          <a:solidFill>
            <a:srgbClr val="FF99CC"/>
          </a:solidFill>
          <a:ln w="9525">
            <a:solidFill>
              <a:schemeClr val="tx1"/>
            </a:solidFill>
            <a:miter lim="800000"/>
            <a:headEnd/>
            <a:tailEnd/>
          </a:ln>
        </p:spPr>
        <p:txBody>
          <a:bodyPr lIns="92075" tIns="46038" rIns="92075" bIns="46038">
            <a:spAutoFit/>
          </a:bodyPr>
          <a:lstStyle/>
          <a:p>
            <a:pPr eaLnBrk="0" hangingPunct="0">
              <a:spcBef>
                <a:spcPct val="50000"/>
              </a:spcBef>
            </a:pPr>
            <a:r>
              <a:rPr lang="en-US" sz="1800"/>
              <a:t>Measures</a:t>
            </a:r>
          </a:p>
        </p:txBody>
      </p:sp>
      <p:sp>
        <p:nvSpPr>
          <p:cNvPr id="20501" name="Line 25"/>
          <p:cNvSpPr>
            <a:spLocks noChangeShapeType="1"/>
          </p:cNvSpPr>
          <p:nvPr/>
        </p:nvSpPr>
        <p:spPr bwMode="auto">
          <a:xfrm flipV="1">
            <a:off x="2084388" y="4648200"/>
            <a:ext cx="769937" cy="1143000"/>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02" name="Line 26"/>
          <p:cNvSpPr>
            <a:spLocks noChangeShapeType="1"/>
          </p:cNvSpPr>
          <p:nvPr/>
        </p:nvSpPr>
        <p:spPr bwMode="auto">
          <a:xfrm flipV="1">
            <a:off x="2065338" y="5191125"/>
            <a:ext cx="788987" cy="5619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03" name="Line 27"/>
          <p:cNvSpPr>
            <a:spLocks noChangeShapeType="1"/>
          </p:cNvSpPr>
          <p:nvPr/>
        </p:nvSpPr>
        <p:spPr bwMode="auto">
          <a:xfrm flipV="1">
            <a:off x="2065338" y="5559425"/>
            <a:ext cx="904875" cy="193675"/>
          </a:xfrm>
          <a:prstGeom prst="line">
            <a:avLst/>
          </a:prstGeom>
          <a:noFill/>
          <a:ln w="12700">
            <a:solidFill>
              <a:schemeClr val="tx1"/>
            </a:solidFill>
            <a:round/>
            <a:headEnd type="none" w="sm" len="sm"/>
            <a:tailEnd type="none" w="sm" len="sm"/>
          </a:ln>
        </p:spPr>
        <p:txBody>
          <a:bodyPr wrap="none" anchor="ctr"/>
          <a:lstStyle/>
          <a:p>
            <a:endParaRPr lang="en-US"/>
          </a:p>
        </p:txBody>
      </p:sp>
      <p:sp>
        <p:nvSpPr>
          <p:cNvPr id="20504" name="Line 28"/>
          <p:cNvSpPr>
            <a:spLocks noChangeShapeType="1"/>
          </p:cNvSpPr>
          <p:nvPr/>
        </p:nvSpPr>
        <p:spPr bwMode="auto">
          <a:xfrm flipH="1">
            <a:off x="1641475" y="3816350"/>
            <a:ext cx="1193800" cy="73501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20505" name="Line 29"/>
          <p:cNvSpPr>
            <a:spLocks noChangeShapeType="1"/>
          </p:cNvSpPr>
          <p:nvPr/>
        </p:nvSpPr>
        <p:spPr bwMode="auto">
          <a:xfrm flipH="1" flipV="1">
            <a:off x="1905000" y="2362200"/>
            <a:ext cx="914400" cy="381000"/>
          </a:xfrm>
          <a:prstGeom prst="line">
            <a:avLst/>
          </a:prstGeom>
          <a:noFill/>
          <a:ln w="50800">
            <a:solidFill>
              <a:schemeClr val="tx1"/>
            </a:solidFill>
            <a:prstDash val="sysDot"/>
            <a:round/>
            <a:headEnd type="none" w="sm" len="sm"/>
            <a:tailEnd type="triangle" w="sm" len="sm"/>
          </a:ln>
        </p:spPr>
        <p:txBody>
          <a:bodyPr wrap="none" anchor="ctr"/>
          <a:lstStyle/>
          <a:p>
            <a:endParaRPr lang="en-US"/>
          </a:p>
        </p:txBody>
      </p:sp>
      <p:sp>
        <p:nvSpPr>
          <p:cNvPr id="20506" name="Line 30"/>
          <p:cNvSpPr>
            <a:spLocks noChangeShapeType="1"/>
          </p:cNvSpPr>
          <p:nvPr/>
        </p:nvSpPr>
        <p:spPr bwMode="auto">
          <a:xfrm>
            <a:off x="4572000" y="4267200"/>
            <a:ext cx="533400" cy="381000"/>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sp>
        <p:nvSpPr>
          <p:cNvPr id="20507" name="Line 31"/>
          <p:cNvSpPr>
            <a:spLocks noChangeShapeType="1"/>
          </p:cNvSpPr>
          <p:nvPr/>
        </p:nvSpPr>
        <p:spPr bwMode="auto">
          <a:xfrm flipV="1">
            <a:off x="4495800" y="2743200"/>
            <a:ext cx="762000" cy="525463"/>
          </a:xfrm>
          <a:prstGeom prst="line">
            <a:avLst/>
          </a:prstGeom>
          <a:noFill/>
          <a:ln w="50800">
            <a:solidFill>
              <a:schemeClr val="tx1"/>
            </a:solidFill>
            <a:prstDash val="sysDot"/>
            <a:round/>
            <a:headEnd type="none" w="sm" len="sm"/>
            <a:tailEnd type="triangle" w="med" len="med"/>
          </a:ln>
        </p:spPr>
        <p:txBody>
          <a:bodyPr wrap="none" anchor="ctr"/>
          <a:lstStyle/>
          <a:p>
            <a:endParaRPr lang="en-US"/>
          </a:p>
        </p:txBody>
      </p:sp>
      <p:grpSp>
        <p:nvGrpSpPr>
          <p:cNvPr id="4" name="Group 32"/>
          <p:cNvGrpSpPr>
            <a:grpSpLocks/>
          </p:cNvGrpSpPr>
          <p:nvPr/>
        </p:nvGrpSpPr>
        <p:grpSpPr bwMode="auto">
          <a:xfrm>
            <a:off x="5181600" y="1524000"/>
            <a:ext cx="1303338" cy="1744663"/>
            <a:chOff x="3796" y="1002"/>
            <a:chExt cx="812" cy="1081"/>
          </a:xfrm>
        </p:grpSpPr>
        <p:sp>
          <p:nvSpPr>
            <p:cNvPr id="20540" name="Rectangle 33"/>
            <p:cNvSpPr>
              <a:spLocks noChangeArrowheads="1"/>
            </p:cNvSpPr>
            <p:nvPr/>
          </p:nvSpPr>
          <p:spPr bwMode="auto">
            <a:xfrm>
              <a:off x="3796" y="1262"/>
              <a:ext cx="812" cy="821"/>
            </a:xfrm>
            <a:prstGeom prst="rect">
              <a:avLst/>
            </a:prstGeom>
            <a:solidFill>
              <a:srgbClr val="FFCC99"/>
            </a:solidFill>
            <a:ln w="9525">
              <a:solidFill>
                <a:schemeClr val="tx1"/>
              </a:solidFill>
              <a:miter lim="800000"/>
              <a:headEnd/>
              <a:tailEnd/>
            </a:ln>
          </p:spPr>
          <p:txBody>
            <a:bodyPr wrap="none" lIns="92075" tIns="46038" rIns="92075" bIns="46038">
              <a:spAutoFit/>
            </a:bodyPr>
            <a:lstStyle/>
            <a:p>
              <a:pPr eaLnBrk="0" hangingPunct="0"/>
              <a:r>
                <a:rPr lang="en-US" sz="1600"/>
                <a:t>item_key</a:t>
              </a:r>
            </a:p>
            <a:p>
              <a:pPr eaLnBrk="0" hangingPunct="0"/>
              <a:r>
                <a:rPr lang="en-US" sz="1600"/>
                <a:t>item_name</a:t>
              </a:r>
            </a:p>
            <a:p>
              <a:pPr eaLnBrk="0" hangingPunct="0"/>
              <a:r>
                <a:rPr lang="en-US" sz="1600"/>
                <a:t>brand</a:t>
              </a:r>
            </a:p>
            <a:p>
              <a:pPr eaLnBrk="0" hangingPunct="0"/>
              <a:r>
                <a:rPr lang="en-US" sz="1600"/>
                <a:t>type</a:t>
              </a:r>
            </a:p>
            <a:p>
              <a:pPr eaLnBrk="0" hangingPunct="0"/>
              <a:r>
                <a:rPr lang="en-US" sz="1600"/>
                <a:t>supplier_type</a:t>
              </a:r>
            </a:p>
          </p:txBody>
        </p:sp>
        <p:sp>
          <p:nvSpPr>
            <p:cNvPr id="20541" name="Text Box 34"/>
            <p:cNvSpPr txBox="1">
              <a:spLocks noChangeArrowheads="1"/>
            </p:cNvSpPr>
            <p:nvPr/>
          </p:nvSpPr>
          <p:spPr bwMode="auto">
            <a:xfrm>
              <a:off x="3953" y="1002"/>
              <a:ext cx="401" cy="252"/>
            </a:xfrm>
            <a:prstGeom prst="rect">
              <a:avLst/>
            </a:prstGeom>
            <a:solidFill>
              <a:srgbClr val="FFCC99"/>
            </a:solidFill>
            <a:ln w="9525">
              <a:solidFill>
                <a:schemeClr val="tx1"/>
              </a:solidFill>
              <a:miter lim="800000"/>
              <a:headEnd/>
              <a:tailEnd/>
            </a:ln>
          </p:spPr>
          <p:txBody>
            <a:bodyPr wrap="none" anchor="ctr">
              <a:spAutoFit/>
            </a:bodyPr>
            <a:lstStyle/>
            <a:p>
              <a:pPr algn="ctr" eaLnBrk="0" hangingPunct="0"/>
              <a:r>
                <a:rPr lang="en-US" sz="2000"/>
                <a:t>item</a:t>
              </a:r>
            </a:p>
          </p:txBody>
        </p:sp>
      </p:grpSp>
      <p:grpSp>
        <p:nvGrpSpPr>
          <p:cNvPr id="5" name="Group 35"/>
          <p:cNvGrpSpPr>
            <a:grpSpLocks/>
          </p:cNvGrpSpPr>
          <p:nvPr/>
        </p:nvGrpSpPr>
        <p:grpSpPr bwMode="auto">
          <a:xfrm>
            <a:off x="304800" y="3962400"/>
            <a:ext cx="1290638" cy="1230313"/>
            <a:chOff x="3896" y="2472"/>
            <a:chExt cx="803" cy="762"/>
          </a:xfrm>
        </p:grpSpPr>
        <p:sp>
          <p:nvSpPr>
            <p:cNvPr id="20538" name="Rectangle 36"/>
            <p:cNvSpPr>
              <a:spLocks noChangeArrowheads="1"/>
            </p:cNvSpPr>
            <p:nvPr/>
          </p:nvSpPr>
          <p:spPr bwMode="auto">
            <a:xfrm>
              <a:off x="3896" y="2716"/>
              <a:ext cx="803" cy="51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t>branch_key</a:t>
              </a:r>
            </a:p>
            <a:p>
              <a:pPr eaLnBrk="0" hangingPunct="0"/>
              <a:r>
                <a:rPr lang="en-US" sz="1600"/>
                <a:t>branch_name</a:t>
              </a:r>
            </a:p>
            <a:p>
              <a:pPr eaLnBrk="0" hangingPunct="0"/>
              <a:r>
                <a:rPr lang="en-US" sz="1600"/>
                <a:t>branch_type</a:t>
              </a:r>
            </a:p>
          </p:txBody>
        </p:sp>
        <p:sp>
          <p:nvSpPr>
            <p:cNvPr id="20539" name="Text Box 37"/>
            <p:cNvSpPr txBox="1">
              <a:spLocks noChangeArrowheads="1"/>
            </p:cNvSpPr>
            <p:nvPr/>
          </p:nvSpPr>
          <p:spPr bwMode="auto">
            <a:xfrm>
              <a:off x="3907" y="2472"/>
              <a:ext cx="507" cy="233"/>
            </a:xfrm>
            <a:prstGeom prst="rect">
              <a:avLst/>
            </a:prstGeom>
            <a:solidFill>
              <a:srgbClr val="CCECFF"/>
            </a:solidFill>
            <a:ln w="9525">
              <a:solidFill>
                <a:schemeClr val="tx1"/>
              </a:solidFill>
              <a:miter lim="800000"/>
              <a:headEnd/>
              <a:tailEnd/>
            </a:ln>
          </p:spPr>
          <p:txBody>
            <a:bodyPr wrap="none">
              <a:spAutoFit/>
            </a:bodyPr>
            <a:lstStyle/>
            <a:p>
              <a:pPr algn="ctr" eaLnBrk="0" hangingPunct="0"/>
              <a:r>
                <a:rPr lang="en-US" sz="1800"/>
                <a:t>branch</a:t>
              </a:r>
            </a:p>
          </p:txBody>
        </p:sp>
      </p:grpSp>
      <p:sp>
        <p:nvSpPr>
          <p:cNvPr id="20510" name="Rectangle 38"/>
          <p:cNvSpPr>
            <a:spLocks noChangeArrowheads="1"/>
          </p:cNvSpPr>
          <p:nvPr/>
        </p:nvSpPr>
        <p:spPr bwMode="auto">
          <a:xfrm>
            <a:off x="7011988" y="2495550"/>
            <a:ext cx="1608137" cy="457200"/>
          </a:xfrm>
          <a:prstGeom prst="rect">
            <a:avLst/>
          </a:prstGeom>
          <a:noFill/>
          <a:ln w="12700">
            <a:solidFill>
              <a:schemeClr val="tx1"/>
            </a:solidFill>
            <a:miter lim="800000"/>
            <a:headEnd/>
            <a:tailEnd/>
          </a:ln>
        </p:spPr>
        <p:txBody>
          <a:bodyPr wrap="none" anchor="ctr"/>
          <a:lstStyle/>
          <a:p>
            <a:endParaRPr lang="en-IN"/>
          </a:p>
        </p:txBody>
      </p:sp>
      <p:sp>
        <p:nvSpPr>
          <p:cNvPr id="20511" name="Rectangle 39"/>
          <p:cNvSpPr>
            <a:spLocks noChangeArrowheads="1"/>
          </p:cNvSpPr>
          <p:nvPr/>
        </p:nvSpPr>
        <p:spPr bwMode="auto">
          <a:xfrm>
            <a:off x="6859588" y="1581150"/>
            <a:ext cx="2038350" cy="366713"/>
          </a:xfrm>
          <a:prstGeom prst="rect">
            <a:avLst/>
          </a:prstGeom>
          <a:noFill/>
          <a:ln w="9525">
            <a:noFill/>
            <a:miter lim="800000"/>
            <a:headEnd/>
            <a:tailEnd/>
          </a:ln>
        </p:spPr>
        <p:txBody>
          <a:bodyPr wrap="none" lIns="92075" tIns="46038" rIns="92075" bIns="46038">
            <a:spAutoFit/>
          </a:bodyPr>
          <a:lstStyle/>
          <a:p>
            <a:pPr eaLnBrk="0" hangingPunct="0"/>
            <a:r>
              <a:rPr lang="en-US" sz="1800"/>
              <a:t>Shipping Fact Table</a:t>
            </a:r>
          </a:p>
        </p:txBody>
      </p:sp>
      <p:sp>
        <p:nvSpPr>
          <p:cNvPr id="20512" name="Rectangle 40"/>
          <p:cNvSpPr>
            <a:spLocks noChangeArrowheads="1"/>
          </p:cNvSpPr>
          <p:nvPr/>
        </p:nvSpPr>
        <p:spPr bwMode="auto">
          <a:xfrm>
            <a:off x="7011988" y="2038350"/>
            <a:ext cx="1600200" cy="452438"/>
          </a:xfrm>
          <a:prstGeom prst="rect">
            <a:avLst/>
          </a:prstGeom>
          <a:noFill/>
          <a:ln w="12700">
            <a:solidFill>
              <a:schemeClr val="tx1"/>
            </a:solidFill>
            <a:miter lim="800000"/>
            <a:headEnd/>
            <a:tailEnd/>
          </a:ln>
        </p:spPr>
        <p:txBody>
          <a:bodyPr wrap="none" anchor="ctr"/>
          <a:lstStyle/>
          <a:p>
            <a:endParaRPr lang="en-IN"/>
          </a:p>
        </p:txBody>
      </p:sp>
      <p:sp>
        <p:nvSpPr>
          <p:cNvPr id="20513" name="Rectangle 41"/>
          <p:cNvSpPr>
            <a:spLocks noChangeArrowheads="1"/>
          </p:cNvSpPr>
          <p:nvPr/>
        </p:nvSpPr>
        <p:spPr bwMode="auto">
          <a:xfrm>
            <a:off x="7011988" y="2114550"/>
            <a:ext cx="1601787" cy="366713"/>
          </a:xfrm>
          <a:prstGeom prst="rect">
            <a:avLst/>
          </a:prstGeom>
          <a:solidFill>
            <a:srgbClr val="00FF99"/>
          </a:solidFill>
          <a:ln w="9525">
            <a:noFill/>
            <a:miter lim="800000"/>
            <a:headEnd/>
            <a:tailEnd/>
          </a:ln>
        </p:spPr>
        <p:txBody>
          <a:bodyPr lIns="92075" tIns="46038" rIns="92075" bIns="46038">
            <a:spAutoFit/>
          </a:bodyPr>
          <a:lstStyle/>
          <a:p>
            <a:pPr algn="ctr" eaLnBrk="0" hangingPunct="0"/>
            <a:r>
              <a:rPr lang="en-US" sz="1800"/>
              <a:t>time_key</a:t>
            </a:r>
          </a:p>
        </p:txBody>
      </p:sp>
      <p:sp>
        <p:nvSpPr>
          <p:cNvPr id="20514" name="Rectangle 42"/>
          <p:cNvSpPr>
            <a:spLocks noChangeArrowheads="1"/>
          </p:cNvSpPr>
          <p:nvPr/>
        </p:nvSpPr>
        <p:spPr bwMode="auto">
          <a:xfrm>
            <a:off x="7011988" y="2571750"/>
            <a:ext cx="1600200" cy="366713"/>
          </a:xfrm>
          <a:prstGeom prst="rect">
            <a:avLst/>
          </a:prstGeom>
          <a:solidFill>
            <a:srgbClr val="FFCC99"/>
          </a:solidFill>
          <a:ln w="9525">
            <a:noFill/>
            <a:miter lim="800000"/>
            <a:headEnd/>
            <a:tailEnd/>
          </a:ln>
        </p:spPr>
        <p:txBody>
          <a:bodyPr lIns="92075" tIns="46038" rIns="92075" bIns="46038">
            <a:spAutoFit/>
          </a:bodyPr>
          <a:lstStyle/>
          <a:p>
            <a:pPr eaLnBrk="0" hangingPunct="0"/>
            <a:r>
              <a:rPr lang="en-US" sz="1800"/>
              <a:t>         item_key</a:t>
            </a:r>
          </a:p>
        </p:txBody>
      </p:sp>
      <p:sp>
        <p:nvSpPr>
          <p:cNvPr id="20515" name="Rectangle 43"/>
          <p:cNvSpPr>
            <a:spLocks noChangeArrowheads="1"/>
          </p:cNvSpPr>
          <p:nvPr/>
        </p:nvSpPr>
        <p:spPr bwMode="auto">
          <a:xfrm>
            <a:off x="7011988" y="2952750"/>
            <a:ext cx="1600200" cy="450850"/>
          </a:xfrm>
          <a:prstGeom prst="rect">
            <a:avLst/>
          </a:prstGeom>
          <a:noFill/>
          <a:ln w="12700">
            <a:solidFill>
              <a:schemeClr val="tx1"/>
            </a:solidFill>
            <a:miter lim="800000"/>
            <a:headEnd/>
            <a:tailEnd/>
          </a:ln>
        </p:spPr>
        <p:txBody>
          <a:bodyPr wrap="none" anchor="ctr"/>
          <a:lstStyle/>
          <a:p>
            <a:endParaRPr lang="en-IN"/>
          </a:p>
        </p:txBody>
      </p:sp>
      <p:sp>
        <p:nvSpPr>
          <p:cNvPr id="20516" name="Rectangle 44"/>
          <p:cNvSpPr>
            <a:spLocks noChangeArrowheads="1"/>
          </p:cNvSpPr>
          <p:nvPr/>
        </p:nvSpPr>
        <p:spPr bwMode="auto">
          <a:xfrm>
            <a:off x="7011988" y="2952750"/>
            <a:ext cx="1600200" cy="366713"/>
          </a:xfrm>
          <a:prstGeom prst="rect">
            <a:avLst/>
          </a:prstGeom>
          <a:solidFill>
            <a:srgbClr val="CCECFF"/>
          </a:solidFill>
          <a:ln w="9525">
            <a:noFill/>
            <a:miter lim="800000"/>
            <a:headEnd/>
            <a:tailEnd/>
          </a:ln>
        </p:spPr>
        <p:txBody>
          <a:bodyPr lIns="92075" tIns="46038" rIns="92075" bIns="46038">
            <a:spAutoFit/>
          </a:bodyPr>
          <a:lstStyle/>
          <a:p>
            <a:pPr eaLnBrk="0" hangingPunct="0"/>
            <a:r>
              <a:rPr lang="en-US" sz="1800"/>
              <a:t>     shipper_key</a:t>
            </a:r>
          </a:p>
        </p:txBody>
      </p:sp>
      <p:sp>
        <p:nvSpPr>
          <p:cNvPr id="20517" name="Rectangle 45"/>
          <p:cNvSpPr>
            <a:spLocks noChangeArrowheads="1"/>
          </p:cNvSpPr>
          <p:nvPr/>
        </p:nvSpPr>
        <p:spPr bwMode="auto">
          <a:xfrm>
            <a:off x="7011988" y="3409950"/>
            <a:ext cx="1600200" cy="452438"/>
          </a:xfrm>
          <a:prstGeom prst="rect">
            <a:avLst/>
          </a:prstGeom>
          <a:noFill/>
          <a:ln w="12700">
            <a:solidFill>
              <a:schemeClr val="tx1"/>
            </a:solidFill>
            <a:miter lim="800000"/>
            <a:headEnd/>
            <a:tailEnd/>
          </a:ln>
        </p:spPr>
        <p:txBody>
          <a:bodyPr wrap="none" anchor="ctr"/>
          <a:lstStyle/>
          <a:p>
            <a:endParaRPr lang="en-IN"/>
          </a:p>
        </p:txBody>
      </p:sp>
      <p:sp>
        <p:nvSpPr>
          <p:cNvPr id="20518" name="Rectangle 46"/>
          <p:cNvSpPr>
            <a:spLocks noChangeArrowheads="1"/>
          </p:cNvSpPr>
          <p:nvPr/>
        </p:nvSpPr>
        <p:spPr bwMode="auto">
          <a:xfrm>
            <a:off x="7010400" y="3429000"/>
            <a:ext cx="1593850" cy="366713"/>
          </a:xfrm>
          <a:prstGeom prst="rect">
            <a:avLst/>
          </a:prstGeom>
          <a:solidFill>
            <a:srgbClr val="FFFF99"/>
          </a:solidFill>
          <a:ln w="9525">
            <a:noFill/>
            <a:miter lim="800000"/>
            <a:headEnd/>
            <a:tailEnd/>
          </a:ln>
        </p:spPr>
        <p:txBody>
          <a:bodyPr wrap="none" lIns="92075" tIns="46038" rIns="92075" bIns="46038">
            <a:spAutoFit/>
          </a:bodyPr>
          <a:lstStyle/>
          <a:p>
            <a:pPr eaLnBrk="0" hangingPunct="0"/>
            <a:r>
              <a:rPr lang="en-US" sz="1800"/>
              <a:t>  from_location</a:t>
            </a:r>
          </a:p>
        </p:txBody>
      </p:sp>
      <p:sp>
        <p:nvSpPr>
          <p:cNvPr id="20519" name="Rectangle 47"/>
          <p:cNvSpPr>
            <a:spLocks noChangeArrowheads="1"/>
          </p:cNvSpPr>
          <p:nvPr/>
        </p:nvSpPr>
        <p:spPr bwMode="auto">
          <a:xfrm>
            <a:off x="6977063" y="3867150"/>
            <a:ext cx="1635125" cy="455613"/>
          </a:xfrm>
          <a:prstGeom prst="rect">
            <a:avLst/>
          </a:prstGeom>
          <a:noFill/>
          <a:ln w="12700">
            <a:solidFill>
              <a:schemeClr val="tx1"/>
            </a:solidFill>
            <a:miter lim="800000"/>
            <a:headEnd/>
            <a:tailEnd/>
          </a:ln>
        </p:spPr>
        <p:txBody>
          <a:bodyPr wrap="none" anchor="ctr"/>
          <a:lstStyle/>
          <a:p>
            <a:endParaRPr lang="en-IN"/>
          </a:p>
        </p:txBody>
      </p:sp>
      <p:sp>
        <p:nvSpPr>
          <p:cNvPr id="20520" name="Rectangle 48"/>
          <p:cNvSpPr>
            <a:spLocks noChangeArrowheads="1"/>
          </p:cNvSpPr>
          <p:nvPr/>
        </p:nvSpPr>
        <p:spPr bwMode="auto">
          <a:xfrm>
            <a:off x="7011988" y="3943350"/>
            <a:ext cx="1555750" cy="366713"/>
          </a:xfrm>
          <a:prstGeom prst="rect">
            <a:avLst/>
          </a:prstGeom>
          <a:solidFill>
            <a:srgbClr val="FFFF99"/>
          </a:solidFill>
          <a:ln w="9525">
            <a:noFill/>
            <a:miter lim="800000"/>
            <a:headEnd/>
            <a:tailEnd/>
          </a:ln>
        </p:spPr>
        <p:txBody>
          <a:bodyPr wrap="none" lIns="92075" tIns="46038" rIns="92075" bIns="46038">
            <a:spAutoFit/>
          </a:bodyPr>
          <a:lstStyle/>
          <a:p>
            <a:pPr eaLnBrk="0" hangingPunct="0"/>
            <a:r>
              <a:rPr lang="en-US" sz="1800"/>
              <a:t>      to_location</a:t>
            </a:r>
          </a:p>
        </p:txBody>
      </p:sp>
      <p:sp>
        <p:nvSpPr>
          <p:cNvPr id="20521" name="Rectangle 49"/>
          <p:cNvSpPr>
            <a:spLocks noChangeArrowheads="1"/>
          </p:cNvSpPr>
          <p:nvPr/>
        </p:nvSpPr>
        <p:spPr bwMode="auto">
          <a:xfrm>
            <a:off x="6977063" y="4324350"/>
            <a:ext cx="1635125" cy="461963"/>
          </a:xfrm>
          <a:prstGeom prst="rect">
            <a:avLst/>
          </a:prstGeom>
          <a:noFill/>
          <a:ln w="12700">
            <a:solidFill>
              <a:schemeClr val="tx1"/>
            </a:solidFill>
            <a:miter lim="800000"/>
            <a:headEnd/>
            <a:tailEnd/>
          </a:ln>
        </p:spPr>
        <p:txBody>
          <a:bodyPr wrap="none" anchor="ctr"/>
          <a:lstStyle/>
          <a:p>
            <a:endParaRPr lang="en-IN"/>
          </a:p>
        </p:txBody>
      </p:sp>
      <p:sp>
        <p:nvSpPr>
          <p:cNvPr id="20522" name="Rectangle 50"/>
          <p:cNvSpPr>
            <a:spLocks noChangeArrowheads="1"/>
          </p:cNvSpPr>
          <p:nvPr/>
        </p:nvSpPr>
        <p:spPr bwMode="auto">
          <a:xfrm>
            <a:off x="7011988" y="4365625"/>
            <a:ext cx="1574800" cy="366713"/>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1800"/>
              <a:t>     dollars_cost</a:t>
            </a:r>
          </a:p>
        </p:txBody>
      </p:sp>
      <p:sp>
        <p:nvSpPr>
          <p:cNvPr id="20523" name="Rectangle 51"/>
          <p:cNvSpPr>
            <a:spLocks noChangeArrowheads="1"/>
          </p:cNvSpPr>
          <p:nvPr/>
        </p:nvSpPr>
        <p:spPr bwMode="auto">
          <a:xfrm>
            <a:off x="6977063" y="4781550"/>
            <a:ext cx="1635125" cy="469900"/>
          </a:xfrm>
          <a:prstGeom prst="rect">
            <a:avLst/>
          </a:prstGeom>
          <a:noFill/>
          <a:ln w="12700">
            <a:solidFill>
              <a:schemeClr val="tx1"/>
            </a:solidFill>
            <a:miter lim="800000"/>
            <a:headEnd/>
            <a:tailEnd/>
          </a:ln>
        </p:spPr>
        <p:txBody>
          <a:bodyPr wrap="none" anchor="ctr"/>
          <a:lstStyle/>
          <a:p>
            <a:endParaRPr lang="en-IN"/>
          </a:p>
        </p:txBody>
      </p:sp>
      <p:sp>
        <p:nvSpPr>
          <p:cNvPr id="20524" name="Rectangle 52"/>
          <p:cNvSpPr>
            <a:spLocks noChangeArrowheads="1"/>
          </p:cNvSpPr>
          <p:nvPr/>
        </p:nvSpPr>
        <p:spPr bwMode="auto">
          <a:xfrm>
            <a:off x="6992938" y="4811713"/>
            <a:ext cx="1625600" cy="366712"/>
          </a:xfrm>
          <a:prstGeom prst="rect">
            <a:avLst/>
          </a:prstGeom>
          <a:solidFill>
            <a:srgbClr val="FF99CC"/>
          </a:solidFill>
          <a:ln w="9525">
            <a:noFill/>
            <a:miter lim="800000"/>
            <a:headEnd/>
            <a:tailEnd/>
          </a:ln>
        </p:spPr>
        <p:txBody>
          <a:bodyPr wrap="none" lIns="92075" tIns="46038" rIns="92075" bIns="46038">
            <a:spAutoFit/>
          </a:bodyPr>
          <a:lstStyle/>
          <a:p>
            <a:pPr eaLnBrk="0" hangingPunct="0"/>
            <a:r>
              <a:rPr lang="en-US" sz="1800"/>
              <a:t>   units_shipped</a:t>
            </a:r>
          </a:p>
        </p:txBody>
      </p:sp>
      <p:sp>
        <p:nvSpPr>
          <p:cNvPr id="20525" name="Line 53"/>
          <p:cNvSpPr>
            <a:spLocks noChangeShapeType="1"/>
          </p:cNvSpPr>
          <p:nvPr/>
        </p:nvSpPr>
        <p:spPr bwMode="auto">
          <a:xfrm flipH="1" flipV="1">
            <a:off x="6629400" y="1524000"/>
            <a:ext cx="381000" cy="685800"/>
          </a:xfrm>
          <a:prstGeom prst="line">
            <a:avLst/>
          </a:prstGeom>
          <a:noFill/>
          <a:ln w="28575">
            <a:solidFill>
              <a:schemeClr val="tx1"/>
            </a:solidFill>
            <a:prstDash val="sysDot"/>
            <a:miter lim="800000"/>
            <a:headEnd/>
            <a:tailEnd/>
          </a:ln>
        </p:spPr>
        <p:txBody>
          <a:bodyPr wrap="none"/>
          <a:lstStyle/>
          <a:p>
            <a:endParaRPr lang="en-US"/>
          </a:p>
        </p:txBody>
      </p:sp>
      <p:sp>
        <p:nvSpPr>
          <p:cNvPr id="20526" name="Line 54"/>
          <p:cNvSpPr>
            <a:spLocks noChangeShapeType="1"/>
          </p:cNvSpPr>
          <p:nvPr/>
        </p:nvSpPr>
        <p:spPr bwMode="auto">
          <a:xfrm flipH="1">
            <a:off x="2743200" y="1524000"/>
            <a:ext cx="3886200" cy="0"/>
          </a:xfrm>
          <a:prstGeom prst="line">
            <a:avLst/>
          </a:prstGeom>
          <a:noFill/>
          <a:ln w="28575">
            <a:solidFill>
              <a:schemeClr val="tx1"/>
            </a:solidFill>
            <a:prstDash val="sysDot"/>
            <a:miter lim="800000"/>
            <a:headEnd/>
            <a:tailEnd/>
          </a:ln>
        </p:spPr>
        <p:txBody>
          <a:bodyPr wrap="none"/>
          <a:lstStyle/>
          <a:p>
            <a:endParaRPr lang="en-US"/>
          </a:p>
        </p:txBody>
      </p:sp>
      <p:sp>
        <p:nvSpPr>
          <p:cNvPr id="20527" name="Line 55"/>
          <p:cNvSpPr>
            <a:spLocks noChangeShapeType="1"/>
          </p:cNvSpPr>
          <p:nvPr/>
        </p:nvSpPr>
        <p:spPr bwMode="auto">
          <a:xfrm flipH="1">
            <a:off x="1905000" y="1524000"/>
            <a:ext cx="914400" cy="457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0528" name="Line 56"/>
          <p:cNvSpPr>
            <a:spLocks noChangeShapeType="1"/>
          </p:cNvSpPr>
          <p:nvPr/>
        </p:nvSpPr>
        <p:spPr bwMode="auto">
          <a:xfrm flipH="1" flipV="1">
            <a:off x="6477000" y="2286000"/>
            <a:ext cx="533400" cy="4572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0529" name="Line 57"/>
          <p:cNvSpPr>
            <a:spLocks noChangeShapeType="1"/>
          </p:cNvSpPr>
          <p:nvPr/>
        </p:nvSpPr>
        <p:spPr bwMode="auto">
          <a:xfrm flipH="1">
            <a:off x="6248400" y="3657600"/>
            <a:ext cx="685800" cy="7620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0530" name="Line 58"/>
          <p:cNvSpPr>
            <a:spLocks noChangeShapeType="1"/>
          </p:cNvSpPr>
          <p:nvPr/>
        </p:nvSpPr>
        <p:spPr bwMode="auto">
          <a:xfrm flipH="1">
            <a:off x="6477000" y="4191000"/>
            <a:ext cx="457200" cy="2286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0531" name="Line 59"/>
          <p:cNvSpPr>
            <a:spLocks noChangeShapeType="1"/>
          </p:cNvSpPr>
          <p:nvPr/>
        </p:nvSpPr>
        <p:spPr bwMode="auto">
          <a:xfrm>
            <a:off x="8991600" y="3200400"/>
            <a:ext cx="0" cy="1676400"/>
          </a:xfrm>
          <a:prstGeom prst="line">
            <a:avLst/>
          </a:prstGeom>
          <a:noFill/>
          <a:ln w="28575">
            <a:solidFill>
              <a:schemeClr val="tx1"/>
            </a:solidFill>
            <a:prstDash val="sysDot"/>
            <a:miter lim="800000"/>
            <a:headEnd/>
            <a:tailEnd/>
          </a:ln>
        </p:spPr>
        <p:txBody>
          <a:bodyPr wrap="none"/>
          <a:lstStyle/>
          <a:p>
            <a:endParaRPr lang="en-US"/>
          </a:p>
        </p:txBody>
      </p:sp>
      <p:grpSp>
        <p:nvGrpSpPr>
          <p:cNvPr id="6" name="Group 60"/>
          <p:cNvGrpSpPr>
            <a:grpSpLocks/>
          </p:cNvGrpSpPr>
          <p:nvPr/>
        </p:nvGrpSpPr>
        <p:grpSpPr bwMode="auto">
          <a:xfrm>
            <a:off x="7612063" y="5410200"/>
            <a:ext cx="1344612" cy="1473200"/>
            <a:chOff x="3891" y="2472"/>
            <a:chExt cx="836" cy="911"/>
          </a:xfrm>
        </p:grpSpPr>
        <p:sp>
          <p:nvSpPr>
            <p:cNvPr id="20536" name="Rectangle 61"/>
            <p:cNvSpPr>
              <a:spLocks noChangeArrowheads="1"/>
            </p:cNvSpPr>
            <p:nvPr/>
          </p:nvSpPr>
          <p:spPr bwMode="auto">
            <a:xfrm>
              <a:off x="3896" y="2715"/>
              <a:ext cx="831" cy="668"/>
            </a:xfrm>
            <a:prstGeom prst="rect">
              <a:avLst/>
            </a:prstGeom>
            <a:solidFill>
              <a:srgbClr val="CCECFF"/>
            </a:solidFill>
            <a:ln w="9525">
              <a:solidFill>
                <a:schemeClr val="tx1"/>
              </a:solidFill>
              <a:miter lim="800000"/>
              <a:headEnd/>
              <a:tailEnd/>
            </a:ln>
          </p:spPr>
          <p:txBody>
            <a:bodyPr wrap="none" lIns="92075" tIns="46038" rIns="92075" bIns="46038">
              <a:spAutoFit/>
            </a:bodyPr>
            <a:lstStyle/>
            <a:p>
              <a:pPr eaLnBrk="0" hangingPunct="0"/>
              <a:r>
                <a:rPr lang="en-US" sz="1600"/>
                <a:t>shipper_key</a:t>
              </a:r>
            </a:p>
            <a:p>
              <a:pPr eaLnBrk="0" hangingPunct="0"/>
              <a:r>
                <a:rPr lang="en-US" sz="1600"/>
                <a:t>shipper_name</a:t>
              </a:r>
            </a:p>
            <a:p>
              <a:pPr eaLnBrk="0" hangingPunct="0"/>
              <a:r>
                <a:rPr lang="en-US" sz="1600"/>
                <a:t>location_key</a:t>
              </a:r>
            </a:p>
            <a:p>
              <a:pPr eaLnBrk="0" hangingPunct="0"/>
              <a:r>
                <a:rPr lang="en-US" sz="1600"/>
                <a:t>shipper_type</a:t>
              </a:r>
            </a:p>
          </p:txBody>
        </p:sp>
        <p:sp>
          <p:nvSpPr>
            <p:cNvPr id="20537" name="Text Box 62"/>
            <p:cNvSpPr txBox="1">
              <a:spLocks noChangeArrowheads="1"/>
            </p:cNvSpPr>
            <p:nvPr/>
          </p:nvSpPr>
          <p:spPr bwMode="auto">
            <a:xfrm>
              <a:off x="3891" y="2472"/>
              <a:ext cx="539" cy="233"/>
            </a:xfrm>
            <a:prstGeom prst="rect">
              <a:avLst/>
            </a:prstGeom>
            <a:solidFill>
              <a:srgbClr val="CCECFF"/>
            </a:solidFill>
            <a:ln w="9525">
              <a:solidFill>
                <a:schemeClr val="tx1"/>
              </a:solidFill>
              <a:miter lim="800000"/>
              <a:headEnd/>
              <a:tailEnd/>
            </a:ln>
          </p:spPr>
          <p:txBody>
            <a:bodyPr wrap="none">
              <a:spAutoFit/>
            </a:bodyPr>
            <a:lstStyle/>
            <a:p>
              <a:pPr algn="ctr" eaLnBrk="0" hangingPunct="0"/>
              <a:r>
                <a:rPr lang="en-US" sz="1800"/>
                <a:t>shipper</a:t>
              </a:r>
            </a:p>
          </p:txBody>
        </p:sp>
      </p:grpSp>
      <p:sp>
        <p:nvSpPr>
          <p:cNvPr id="20533" name="Line 63"/>
          <p:cNvSpPr>
            <a:spLocks noChangeShapeType="1"/>
          </p:cNvSpPr>
          <p:nvPr/>
        </p:nvSpPr>
        <p:spPr bwMode="auto">
          <a:xfrm flipH="1">
            <a:off x="8610600" y="4800600"/>
            <a:ext cx="381000" cy="1066800"/>
          </a:xfrm>
          <a:prstGeom prst="line">
            <a:avLst/>
          </a:prstGeom>
          <a:noFill/>
          <a:ln w="28575">
            <a:solidFill>
              <a:schemeClr val="tx1"/>
            </a:solidFill>
            <a:prstDash val="sysDot"/>
            <a:miter lim="800000"/>
            <a:headEnd/>
            <a:tailEnd type="triangle" w="med" len="med"/>
          </a:ln>
        </p:spPr>
        <p:txBody>
          <a:bodyPr wrap="none"/>
          <a:lstStyle/>
          <a:p>
            <a:endParaRPr lang="en-US"/>
          </a:p>
        </p:txBody>
      </p:sp>
      <p:sp>
        <p:nvSpPr>
          <p:cNvPr id="20534" name="Line 64"/>
          <p:cNvSpPr>
            <a:spLocks noChangeShapeType="1"/>
          </p:cNvSpPr>
          <p:nvPr/>
        </p:nvSpPr>
        <p:spPr bwMode="auto">
          <a:xfrm>
            <a:off x="8610600" y="3200400"/>
            <a:ext cx="381000" cy="0"/>
          </a:xfrm>
          <a:prstGeom prst="line">
            <a:avLst/>
          </a:prstGeom>
          <a:noFill/>
          <a:ln w="28575">
            <a:solidFill>
              <a:schemeClr val="tx1"/>
            </a:solidFill>
            <a:prstDash val="sysDot"/>
            <a:miter lim="800000"/>
            <a:headEnd/>
            <a:tailEnd/>
          </a:ln>
        </p:spPr>
        <p:txBody>
          <a:bodyPr wrap="none"/>
          <a:lstStyle/>
          <a:p>
            <a:endParaRPr lang="en-US"/>
          </a:p>
        </p:txBody>
      </p:sp>
      <p:sp>
        <p:nvSpPr>
          <p:cNvPr id="20535" name="Line 65"/>
          <p:cNvSpPr>
            <a:spLocks noChangeShapeType="1"/>
          </p:cNvSpPr>
          <p:nvPr/>
        </p:nvSpPr>
        <p:spPr bwMode="auto">
          <a:xfrm flipH="1" flipV="1">
            <a:off x="5867400" y="5791200"/>
            <a:ext cx="1752600" cy="685800"/>
          </a:xfrm>
          <a:prstGeom prst="line">
            <a:avLst/>
          </a:prstGeom>
          <a:noFill/>
          <a:ln w="28575">
            <a:solidFill>
              <a:schemeClr val="tx1"/>
            </a:solidFill>
            <a:prstDash val="sysDot"/>
            <a:miter lim="800000"/>
            <a:headEnd/>
            <a:tailEnd type="triangle" w="med" len="med"/>
          </a:ln>
        </p:spPr>
        <p:txBody>
          <a:bodyPr wrap="none"/>
          <a:lstStyle/>
          <a:p>
            <a:endParaRPr lang="en-US"/>
          </a:p>
        </p:txBody>
      </p:sp>
    </p:spTree>
  </p:cSld>
  <p:clrMapOvr>
    <a:masterClrMapping/>
  </p:clrMapOvr>
  <p:transition>
    <p:zoom/>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0" y="228600"/>
            <a:ext cx="9144000" cy="838200"/>
          </a:xfrm>
          <a:noFill/>
        </p:spPr>
        <p:txBody>
          <a:bodyPr lIns="92075" tIns="46038" rIns="92075" bIns="46038"/>
          <a:lstStyle/>
          <a:p>
            <a:pPr algn="l" eaLnBrk="1" hangingPunct="1"/>
            <a:r>
              <a:rPr lang="en-US" sz="3600" b="1" smtClean="0"/>
              <a:t>From Tables and Spreadsheets to Data Cubes</a:t>
            </a:r>
          </a:p>
        </p:txBody>
      </p:sp>
      <p:sp>
        <p:nvSpPr>
          <p:cNvPr id="13315" name="Rectangle 3"/>
          <p:cNvSpPr>
            <a:spLocks noGrp="1" noChangeArrowheads="1"/>
          </p:cNvSpPr>
          <p:nvPr>
            <p:ph type="body" idx="1"/>
          </p:nvPr>
        </p:nvSpPr>
        <p:spPr>
          <a:xfrm>
            <a:off x="152400" y="1371600"/>
            <a:ext cx="8763000" cy="5410200"/>
          </a:xfrm>
          <a:noFill/>
        </p:spPr>
        <p:txBody>
          <a:bodyPr lIns="92075" tIns="46038" rIns="92075" bIns="46038"/>
          <a:lstStyle/>
          <a:p>
            <a:pPr eaLnBrk="1" hangingPunct="1">
              <a:lnSpc>
                <a:spcPct val="130000"/>
              </a:lnSpc>
            </a:pPr>
            <a:r>
              <a:rPr lang="en-US" sz="2800" smtClean="0"/>
              <a:t>A </a:t>
            </a:r>
            <a:r>
              <a:rPr lang="en-US" sz="2800" b="1" smtClean="0">
                <a:solidFill>
                  <a:srgbClr val="FF0000"/>
                </a:solidFill>
              </a:rPr>
              <a:t>data warehouse </a:t>
            </a:r>
            <a:r>
              <a:rPr lang="en-US" sz="2800" smtClean="0"/>
              <a:t>is based on a </a:t>
            </a:r>
            <a:r>
              <a:rPr lang="en-US" sz="2800" b="1" smtClean="0">
                <a:solidFill>
                  <a:srgbClr val="CC00FF"/>
                </a:solidFill>
              </a:rPr>
              <a:t>multidimensional data model</a:t>
            </a:r>
            <a:r>
              <a:rPr lang="en-US" sz="2800" smtClean="0"/>
              <a:t> which views data in the form of a data cube</a:t>
            </a:r>
          </a:p>
          <a:p>
            <a:pPr eaLnBrk="1" hangingPunct="1">
              <a:lnSpc>
                <a:spcPct val="130000"/>
              </a:lnSpc>
            </a:pPr>
            <a:r>
              <a:rPr lang="en-US" sz="2800" smtClean="0"/>
              <a:t>A </a:t>
            </a:r>
            <a:r>
              <a:rPr lang="en-US" sz="2800" b="1" smtClean="0">
                <a:solidFill>
                  <a:srgbClr val="FF0000"/>
                </a:solidFill>
              </a:rPr>
              <a:t>data cube</a:t>
            </a:r>
            <a:r>
              <a:rPr lang="en-US" sz="2800" smtClean="0"/>
              <a:t>, such as sales, allows data to be modeled and viewed in multiple dimensions</a:t>
            </a:r>
          </a:p>
          <a:p>
            <a:pPr lvl="1" eaLnBrk="1" hangingPunct="1">
              <a:lnSpc>
                <a:spcPct val="130000"/>
              </a:lnSpc>
            </a:pPr>
            <a:r>
              <a:rPr lang="en-US" sz="2400" b="1" smtClean="0"/>
              <a:t>Dimension tables</a:t>
            </a:r>
            <a:r>
              <a:rPr lang="en-US" sz="2400" smtClean="0"/>
              <a:t>, such as item (item_name, brand, type), or time(day, week, month, quarter, year)  describes the dimension.</a:t>
            </a:r>
          </a:p>
          <a:p>
            <a:pPr lvl="1" eaLnBrk="1" hangingPunct="1">
              <a:lnSpc>
                <a:spcPct val="130000"/>
              </a:lnSpc>
            </a:pPr>
            <a:r>
              <a:rPr lang="en-US" sz="2400" b="1" smtClean="0"/>
              <a:t>Fact table</a:t>
            </a:r>
            <a:r>
              <a:rPr lang="en-US" sz="2400" smtClean="0"/>
              <a:t> contains the names of the facts or measures (such as dollars_sold) and keys to each of the related dimension tables (facts are numerical measures)</a:t>
            </a:r>
          </a:p>
        </p:txBody>
      </p:sp>
    </p:spTree>
  </p:cSld>
  <p:clrMapOvr>
    <a:masterClrMapping/>
  </p:clrMapOvr>
  <p:transition>
    <p:zoom/>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219200" y="304800"/>
            <a:ext cx="6462713" cy="1143000"/>
          </a:xfrm>
        </p:spPr>
        <p:txBody>
          <a:bodyPr/>
          <a:lstStyle/>
          <a:p>
            <a:pPr eaLnBrk="1" hangingPunct="1"/>
            <a:r>
              <a:rPr lang="en-US" altLang="zh-CN" smtClean="0">
                <a:ea typeface="SimSun" pitchFamily="2" charset="-122"/>
              </a:rPr>
              <a:t>Cube: A Lattice of Cuboids</a:t>
            </a:r>
          </a:p>
        </p:txBody>
      </p:sp>
      <p:sp>
        <p:nvSpPr>
          <p:cNvPr id="15363" name="Text Box 3"/>
          <p:cNvSpPr txBox="1">
            <a:spLocks noChangeArrowheads="1"/>
          </p:cNvSpPr>
          <p:nvPr/>
        </p:nvSpPr>
        <p:spPr bwMode="auto">
          <a:xfrm>
            <a:off x="136525" y="3719513"/>
            <a:ext cx="1006475" cy="336550"/>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time,item</a:t>
            </a:r>
            <a:endParaRPr lang="en-US" altLang="zh-CN">
              <a:ea typeface="SimSun" pitchFamily="2" charset="-122"/>
            </a:endParaRPr>
          </a:p>
        </p:txBody>
      </p:sp>
      <p:sp>
        <p:nvSpPr>
          <p:cNvPr id="15364" name="Text Box 4"/>
          <p:cNvSpPr txBox="1">
            <a:spLocks noChangeArrowheads="1"/>
          </p:cNvSpPr>
          <p:nvPr/>
        </p:nvSpPr>
        <p:spPr bwMode="auto">
          <a:xfrm>
            <a:off x="136525" y="4938713"/>
            <a:ext cx="1747838" cy="336550"/>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time,item,location</a:t>
            </a:r>
            <a:endParaRPr lang="en-US" altLang="zh-CN">
              <a:ea typeface="SimSun" pitchFamily="2" charset="-122"/>
            </a:endParaRPr>
          </a:p>
        </p:txBody>
      </p:sp>
      <p:sp>
        <p:nvSpPr>
          <p:cNvPr id="15365" name="Text Box 5"/>
          <p:cNvSpPr txBox="1">
            <a:spLocks noChangeArrowheads="1"/>
          </p:cNvSpPr>
          <p:nvPr/>
        </p:nvSpPr>
        <p:spPr bwMode="auto">
          <a:xfrm>
            <a:off x="1981200" y="5943600"/>
            <a:ext cx="2663825" cy="336550"/>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time, item, location, supplier</a:t>
            </a:r>
            <a:endParaRPr lang="en-US" altLang="zh-CN">
              <a:ea typeface="SimSun" pitchFamily="2" charset="-122"/>
            </a:endParaRPr>
          </a:p>
        </p:txBody>
      </p:sp>
      <p:grpSp>
        <p:nvGrpSpPr>
          <p:cNvPr id="2" name="Group 6"/>
          <p:cNvGrpSpPr>
            <a:grpSpLocks/>
          </p:cNvGrpSpPr>
          <p:nvPr/>
        </p:nvGrpSpPr>
        <p:grpSpPr bwMode="auto">
          <a:xfrm>
            <a:off x="609600" y="1524000"/>
            <a:ext cx="8261350" cy="4481513"/>
            <a:chOff x="384" y="1209"/>
            <a:chExt cx="5204" cy="2823"/>
          </a:xfrm>
        </p:grpSpPr>
        <p:sp>
          <p:nvSpPr>
            <p:cNvPr id="15367" name="AutoShape 7"/>
            <p:cNvSpPr>
              <a:spLocks noChangeArrowheads="1"/>
            </p:cNvSpPr>
            <p:nvPr/>
          </p:nvSpPr>
          <p:spPr bwMode="auto">
            <a:xfrm>
              <a:off x="1872" y="1440"/>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68" name="AutoShape 8"/>
            <p:cNvSpPr>
              <a:spLocks noChangeArrowheads="1"/>
            </p:cNvSpPr>
            <p:nvPr/>
          </p:nvSpPr>
          <p:spPr bwMode="auto">
            <a:xfrm>
              <a:off x="816" y="1968"/>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69" name="AutoShape 9"/>
            <p:cNvSpPr>
              <a:spLocks noChangeArrowheads="1"/>
            </p:cNvSpPr>
            <p:nvPr/>
          </p:nvSpPr>
          <p:spPr bwMode="auto">
            <a:xfrm>
              <a:off x="1536" y="1968"/>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0" name="AutoShape 10"/>
            <p:cNvSpPr>
              <a:spLocks noChangeArrowheads="1"/>
            </p:cNvSpPr>
            <p:nvPr/>
          </p:nvSpPr>
          <p:spPr bwMode="auto">
            <a:xfrm>
              <a:off x="2256" y="1968"/>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1" name="AutoShape 11"/>
            <p:cNvSpPr>
              <a:spLocks noChangeArrowheads="1"/>
            </p:cNvSpPr>
            <p:nvPr/>
          </p:nvSpPr>
          <p:spPr bwMode="auto">
            <a:xfrm>
              <a:off x="1728"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2" name="AutoShape 12"/>
            <p:cNvSpPr>
              <a:spLocks noChangeArrowheads="1"/>
            </p:cNvSpPr>
            <p:nvPr/>
          </p:nvSpPr>
          <p:spPr bwMode="auto">
            <a:xfrm>
              <a:off x="2976"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3" name="AutoShape 13"/>
            <p:cNvSpPr>
              <a:spLocks noChangeArrowheads="1"/>
            </p:cNvSpPr>
            <p:nvPr/>
          </p:nvSpPr>
          <p:spPr bwMode="auto">
            <a:xfrm>
              <a:off x="2400"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4" name="AutoShape 14"/>
            <p:cNvSpPr>
              <a:spLocks noChangeArrowheads="1"/>
            </p:cNvSpPr>
            <p:nvPr/>
          </p:nvSpPr>
          <p:spPr bwMode="auto">
            <a:xfrm>
              <a:off x="1056"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5" name="AutoShape 15"/>
            <p:cNvSpPr>
              <a:spLocks noChangeArrowheads="1"/>
            </p:cNvSpPr>
            <p:nvPr/>
          </p:nvSpPr>
          <p:spPr bwMode="auto">
            <a:xfrm>
              <a:off x="384"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6" name="AutoShape 16"/>
            <p:cNvSpPr>
              <a:spLocks noChangeArrowheads="1"/>
            </p:cNvSpPr>
            <p:nvPr/>
          </p:nvSpPr>
          <p:spPr bwMode="auto">
            <a:xfrm>
              <a:off x="2880" y="2016"/>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7" name="AutoShape 17"/>
            <p:cNvSpPr>
              <a:spLocks noChangeArrowheads="1"/>
            </p:cNvSpPr>
            <p:nvPr/>
          </p:nvSpPr>
          <p:spPr bwMode="auto">
            <a:xfrm>
              <a:off x="816" y="3264"/>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8" name="AutoShape 18"/>
            <p:cNvSpPr>
              <a:spLocks noChangeArrowheads="1"/>
            </p:cNvSpPr>
            <p:nvPr/>
          </p:nvSpPr>
          <p:spPr bwMode="auto">
            <a:xfrm>
              <a:off x="3552" y="2592"/>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79" name="AutoShape 19"/>
            <p:cNvSpPr>
              <a:spLocks noChangeArrowheads="1"/>
            </p:cNvSpPr>
            <p:nvPr/>
          </p:nvSpPr>
          <p:spPr bwMode="auto">
            <a:xfrm>
              <a:off x="1920" y="3888"/>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80" name="AutoShape 20"/>
            <p:cNvSpPr>
              <a:spLocks noChangeArrowheads="1"/>
            </p:cNvSpPr>
            <p:nvPr/>
          </p:nvSpPr>
          <p:spPr bwMode="auto">
            <a:xfrm>
              <a:off x="2784" y="3264"/>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81" name="AutoShape 21"/>
            <p:cNvSpPr>
              <a:spLocks noChangeArrowheads="1"/>
            </p:cNvSpPr>
            <p:nvPr/>
          </p:nvSpPr>
          <p:spPr bwMode="auto">
            <a:xfrm>
              <a:off x="2112" y="3264"/>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82" name="AutoShape 22"/>
            <p:cNvSpPr>
              <a:spLocks noChangeArrowheads="1"/>
            </p:cNvSpPr>
            <p:nvPr/>
          </p:nvSpPr>
          <p:spPr bwMode="auto">
            <a:xfrm>
              <a:off x="1440" y="3264"/>
              <a:ext cx="144" cy="144"/>
            </a:xfrm>
            <a:prstGeom prst="flowChartConnector">
              <a:avLst/>
            </a:prstGeom>
            <a:solidFill>
              <a:schemeClr val="bg1"/>
            </a:solidFill>
            <a:ln w="9525">
              <a:solidFill>
                <a:schemeClr val="tx1"/>
              </a:solidFill>
              <a:round/>
              <a:headEnd/>
              <a:tailEnd/>
            </a:ln>
          </p:spPr>
          <p:txBody>
            <a:bodyPr wrap="none" anchor="ctr"/>
            <a:lstStyle/>
            <a:p>
              <a:endParaRPr lang="en-IN"/>
            </a:p>
          </p:txBody>
        </p:sp>
        <p:sp>
          <p:nvSpPr>
            <p:cNvPr id="15383" name="Text Box 23"/>
            <p:cNvSpPr txBox="1">
              <a:spLocks noChangeArrowheads="1"/>
            </p:cNvSpPr>
            <p:nvPr/>
          </p:nvSpPr>
          <p:spPr bwMode="auto">
            <a:xfrm>
              <a:off x="1766" y="1209"/>
              <a:ext cx="275" cy="250"/>
            </a:xfrm>
            <a:prstGeom prst="rect">
              <a:avLst/>
            </a:prstGeom>
            <a:noFill/>
            <a:ln w="9525">
              <a:noFill/>
              <a:miter lim="800000"/>
              <a:headEnd/>
              <a:tailEnd/>
            </a:ln>
          </p:spPr>
          <p:txBody>
            <a:bodyPr wrap="none">
              <a:spAutoFit/>
            </a:bodyPr>
            <a:lstStyle/>
            <a:p>
              <a:pPr algn="ctr" eaLnBrk="0" hangingPunct="0"/>
              <a:r>
                <a:rPr lang="en-US" altLang="zh-CN" sz="2000">
                  <a:ea typeface="SimSun" pitchFamily="2" charset="-122"/>
                </a:rPr>
                <a:t>all</a:t>
              </a:r>
              <a:endParaRPr lang="en-US" altLang="zh-CN">
                <a:ea typeface="SimSun" pitchFamily="2" charset="-122"/>
              </a:endParaRPr>
            </a:p>
          </p:txBody>
        </p:sp>
        <p:sp>
          <p:nvSpPr>
            <p:cNvPr id="15384" name="Text Box 24"/>
            <p:cNvSpPr txBox="1">
              <a:spLocks noChangeArrowheads="1"/>
            </p:cNvSpPr>
            <p:nvPr/>
          </p:nvSpPr>
          <p:spPr bwMode="auto">
            <a:xfrm>
              <a:off x="758" y="1737"/>
              <a:ext cx="399" cy="250"/>
            </a:xfrm>
            <a:prstGeom prst="rect">
              <a:avLst/>
            </a:prstGeom>
            <a:noFill/>
            <a:ln w="9525">
              <a:noFill/>
              <a:miter lim="800000"/>
              <a:headEnd/>
              <a:tailEnd/>
            </a:ln>
          </p:spPr>
          <p:txBody>
            <a:bodyPr wrap="none">
              <a:spAutoFit/>
            </a:bodyPr>
            <a:lstStyle/>
            <a:p>
              <a:pPr eaLnBrk="0" hangingPunct="0"/>
              <a:r>
                <a:rPr lang="en-US" altLang="zh-CN" sz="2000">
                  <a:ea typeface="SimSun" pitchFamily="2" charset="-122"/>
                </a:rPr>
                <a:t>time</a:t>
              </a:r>
              <a:endParaRPr lang="en-US" altLang="zh-CN">
                <a:ea typeface="SimSun" pitchFamily="2" charset="-122"/>
              </a:endParaRPr>
            </a:p>
          </p:txBody>
        </p:sp>
        <p:sp>
          <p:nvSpPr>
            <p:cNvPr id="15385" name="Text Box 25"/>
            <p:cNvSpPr txBox="1">
              <a:spLocks noChangeArrowheads="1"/>
            </p:cNvSpPr>
            <p:nvPr/>
          </p:nvSpPr>
          <p:spPr bwMode="auto">
            <a:xfrm>
              <a:off x="1478" y="1737"/>
              <a:ext cx="399" cy="250"/>
            </a:xfrm>
            <a:prstGeom prst="rect">
              <a:avLst/>
            </a:prstGeom>
            <a:noFill/>
            <a:ln w="9525">
              <a:noFill/>
              <a:miter lim="800000"/>
              <a:headEnd/>
              <a:tailEnd/>
            </a:ln>
          </p:spPr>
          <p:txBody>
            <a:bodyPr wrap="none">
              <a:spAutoFit/>
            </a:bodyPr>
            <a:lstStyle/>
            <a:p>
              <a:pPr eaLnBrk="0" hangingPunct="0"/>
              <a:r>
                <a:rPr lang="en-US" altLang="zh-CN" sz="2000">
                  <a:ea typeface="SimSun" pitchFamily="2" charset="-122"/>
                </a:rPr>
                <a:t>item</a:t>
              </a:r>
              <a:endParaRPr lang="en-US" altLang="zh-CN">
                <a:ea typeface="SimSun" pitchFamily="2" charset="-122"/>
              </a:endParaRPr>
            </a:p>
          </p:txBody>
        </p:sp>
        <p:sp>
          <p:nvSpPr>
            <p:cNvPr id="15386" name="Text Box 26"/>
            <p:cNvSpPr txBox="1">
              <a:spLocks noChangeArrowheads="1"/>
            </p:cNvSpPr>
            <p:nvPr/>
          </p:nvSpPr>
          <p:spPr bwMode="auto">
            <a:xfrm>
              <a:off x="2198" y="1737"/>
              <a:ext cx="630" cy="250"/>
            </a:xfrm>
            <a:prstGeom prst="rect">
              <a:avLst/>
            </a:prstGeom>
            <a:noFill/>
            <a:ln w="9525">
              <a:noFill/>
              <a:miter lim="800000"/>
              <a:headEnd/>
              <a:tailEnd/>
            </a:ln>
          </p:spPr>
          <p:txBody>
            <a:bodyPr wrap="none">
              <a:spAutoFit/>
            </a:bodyPr>
            <a:lstStyle/>
            <a:p>
              <a:pPr eaLnBrk="0" hangingPunct="0"/>
              <a:r>
                <a:rPr lang="en-US" altLang="zh-CN" sz="2000">
                  <a:ea typeface="SimSun" pitchFamily="2" charset="-122"/>
                </a:rPr>
                <a:t>location</a:t>
              </a:r>
              <a:endParaRPr lang="en-US" altLang="zh-CN">
                <a:ea typeface="SimSun" pitchFamily="2" charset="-122"/>
              </a:endParaRPr>
            </a:p>
          </p:txBody>
        </p:sp>
        <p:sp>
          <p:nvSpPr>
            <p:cNvPr id="15387" name="Text Box 27"/>
            <p:cNvSpPr txBox="1">
              <a:spLocks noChangeArrowheads="1"/>
            </p:cNvSpPr>
            <p:nvPr/>
          </p:nvSpPr>
          <p:spPr bwMode="auto">
            <a:xfrm>
              <a:off x="2918" y="1737"/>
              <a:ext cx="630" cy="250"/>
            </a:xfrm>
            <a:prstGeom prst="rect">
              <a:avLst/>
            </a:prstGeom>
            <a:noFill/>
            <a:ln w="9525">
              <a:noFill/>
              <a:miter lim="800000"/>
              <a:headEnd/>
              <a:tailEnd/>
            </a:ln>
          </p:spPr>
          <p:txBody>
            <a:bodyPr wrap="none">
              <a:spAutoFit/>
            </a:bodyPr>
            <a:lstStyle/>
            <a:p>
              <a:pPr eaLnBrk="0" hangingPunct="0"/>
              <a:r>
                <a:rPr lang="en-US" altLang="zh-CN" sz="2000">
                  <a:ea typeface="SimSun" pitchFamily="2" charset="-122"/>
                </a:rPr>
                <a:t>supplier</a:t>
              </a:r>
              <a:endParaRPr lang="en-US" altLang="zh-CN">
                <a:ea typeface="SimSun" pitchFamily="2" charset="-122"/>
              </a:endParaRPr>
            </a:p>
          </p:txBody>
        </p:sp>
        <p:sp>
          <p:nvSpPr>
            <p:cNvPr id="15388" name="Line 28"/>
            <p:cNvSpPr>
              <a:spLocks noChangeShapeType="1"/>
            </p:cNvSpPr>
            <p:nvPr/>
          </p:nvSpPr>
          <p:spPr bwMode="auto">
            <a:xfrm flipH="1">
              <a:off x="864" y="1488"/>
              <a:ext cx="1056" cy="528"/>
            </a:xfrm>
            <a:prstGeom prst="line">
              <a:avLst/>
            </a:prstGeom>
            <a:noFill/>
            <a:ln w="9525">
              <a:solidFill>
                <a:schemeClr val="tx1"/>
              </a:solidFill>
              <a:round/>
              <a:headEnd/>
              <a:tailEnd/>
            </a:ln>
          </p:spPr>
          <p:txBody>
            <a:bodyPr wrap="none" anchor="ctr"/>
            <a:lstStyle/>
            <a:p>
              <a:endParaRPr lang="en-US"/>
            </a:p>
          </p:txBody>
        </p:sp>
        <p:sp>
          <p:nvSpPr>
            <p:cNvPr id="15389" name="Line 29"/>
            <p:cNvSpPr>
              <a:spLocks noChangeShapeType="1"/>
            </p:cNvSpPr>
            <p:nvPr/>
          </p:nvSpPr>
          <p:spPr bwMode="auto">
            <a:xfrm flipH="1">
              <a:off x="1632" y="1488"/>
              <a:ext cx="288" cy="528"/>
            </a:xfrm>
            <a:prstGeom prst="line">
              <a:avLst/>
            </a:prstGeom>
            <a:noFill/>
            <a:ln w="9525">
              <a:solidFill>
                <a:schemeClr val="tx1"/>
              </a:solidFill>
              <a:round/>
              <a:headEnd/>
              <a:tailEnd/>
            </a:ln>
          </p:spPr>
          <p:txBody>
            <a:bodyPr wrap="none" anchor="ctr"/>
            <a:lstStyle/>
            <a:p>
              <a:endParaRPr lang="en-US"/>
            </a:p>
          </p:txBody>
        </p:sp>
        <p:sp>
          <p:nvSpPr>
            <p:cNvPr id="15390" name="Line 30"/>
            <p:cNvSpPr>
              <a:spLocks noChangeShapeType="1"/>
            </p:cNvSpPr>
            <p:nvPr/>
          </p:nvSpPr>
          <p:spPr bwMode="auto">
            <a:xfrm>
              <a:off x="1920" y="1488"/>
              <a:ext cx="384" cy="528"/>
            </a:xfrm>
            <a:prstGeom prst="line">
              <a:avLst/>
            </a:prstGeom>
            <a:noFill/>
            <a:ln w="9525">
              <a:solidFill>
                <a:schemeClr val="tx1"/>
              </a:solidFill>
              <a:round/>
              <a:headEnd/>
              <a:tailEnd/>
            </a:ln>
          </p:spPr>
          <p:txBody>
            <a:bodyPr wrap="none" anchor="ctr"/>
            <a:lstStyle/>
            <a:p>
              <a:endParaRPr lang="en-US"/>
            </a:p>
          </p:txBody>
        </p:sp>
        <p:sp>
          <p:nvSpPr>
            <p:cNvPr id="15391" name="Line 31"/>
            <p:cNvSpPr>
              <a:spLocks noChangeShapeType="1"/>
            </p:cNvSpPr>
            <p:nvPr/>
          </p:nvSpPr>
          <p:spPr bwMode="auto">
            <a:xfrm>
              <a:off x="1920" y="1488"/>
              <a:ext cx="1056" cy="576"/>
            </a:xfrm>
            <a:prstGeom prst="line">
              <a:avLst/>
            </a:prstGeom>
            <a:noFill/>
            <a:ln w="9525">
              <a:solidFill>
                <a:schemeClr val="tx1"/>
              </a:solidFill>
              <a:round/>
              <a:headEnd/>
              <a:tailEnd/>
            </a:ln>
          </p:spPr>
          <p:txBody>
            <a:bodyPr wrap="none" anchor="ctr"/>
            <a:lstStyle/>
            <a:p>
              <a:endParaRPr lang="en-US"/>
            </a:p>
          </p:txBody>
        </p:sp>
        <p:sp>
          <p:nvSpPr>
            <p:cNvPr id="15392" name="Line 32"/>
            <p:cNvSpPr>
              <a:spLocks noChangeShapeType="1"/>
            </p:cNvSpPr>
            <p:nvPr/>
          </p:nvSpPr>
          <p:spPr bwMode="auto">
            <a:xfrm flipH="1">
              <a:off x="432" y="2016"/>
              <a:ext cx="432" cy="624"/>
            </a:xfrm>
            <a:prstGeom prst="line">
              <a:avLst/>
            </a:prstGeom>
            <a:noFill/>
            <a:ln w="9525">
              <a:solidFill>
                <a:schemeClr val="tx1"/>
              </a:solidFill>
              <a:round/>
              <a:headEnd/>
              <a:tailEnd/>
            </a:ln>
          </p:spPr>
          <p:txBody>
            <a:bodyPr wrap="none" anchor="ctr"/>
            <a:lstStyle/>
            <a:p>
              <a:endParaRPr lang="en-US"/>
            </a:p>
          </p:txBody>
        </p:sp>
        <p:sp>
          <p:nvSpPr>
            <p:cNvPr id="15393" name="Line 33"/>
            <p:cNvSpPr>
              <a:spLocks noChangeShapeType="1"/>
            </p:cNvSpPr>
            <p:nvPr/>
          </p:nvSpPr>
          <p:spPr bwMode="auto">
            <a:xfrm>
              <a:off x="864" y="2016"/>
              <a:ext cx="240" cy="624"/>
            </a:xfrm>
            <a:prstGeom prst="line">
              <a:avLst/>
            </a:prstGeom>
            <a:noFill/>
            <a:ln w="9525">
              <a:solidFill>
                <a:schemeClr val="tx1"/>
              </a:solidFill>
              <a:round/>
              <a:headEnd/>
              <a:tailEnd/>
            </a:ln>
          </p:spPr>
          <p:txBody>
            <a:bodyPr wrap="none" anchor="ctr"/>
            <a:lstStyle/>
            <a:p>
              <a:endParaRPr lang="en-US"/>
            </a:p>
          </p:txBody>
        </p:sp>
        <p:sp>
          <p:nvSpPr>
            <p:cNvPr id="15394" name="Line 34"/>
            <p:cNvSpPr>
              <a:spLocks noChangeShapeType="1"/>
            </p:cNvSpPr>
            <p:nvPr/>
          </p:nvSpPr>
          <p:spPr bwMode="auto">
            <a:xfrm>
              <a:off x="864" y="2016"/>
              <a:ext cx="912" cy="624"/>
            </a:xfrm>
            <a:prstGeom prst="line">
              <a:avLst/>
            </a:prstGeom>
            <a:noFill/>
            <a:ln w="9525">
              <a:solidFill>
                <a:schemeClr val="tx1"/>
              </a:solidFill>
              <a:round/>
              <a:headEnd/>
              <a:tailEnd/>
            </a:ln>
          </p:spPr>
          <p:txBody>
            <a:bodyPr wrap="none" anchor="ctr"/>
            <a:lstStyle/>
            <a:p>
              <a:endParaRPr lang="en-US"/>
            </a:p>
          </p:txBody>
        </p:sp>
        <p:sp>
          <p:nvSpPr>
            <p:cNvPr id="15395" name="Line 35"/>
            <p:cNvSpPr>
              <a:spLocks noChangeShapeType="1"/>
            </p:cNvSpPr>
            <p:nvPr/>
          </p:nvSpPr>
          <p:spPr bwMode="auto">
            <a:xfrm flipH="1">
              <a:off x="432" y="2016"/>
              <a:ext cx="1200" cy="624"/>
            </a:xfrm>
            <a:prstGeom prst="line">
              <a:avLst/>
            </a:prstGeom>
            <a:noFill/>
            <a:ln w="9525">
              <a:solidFill>
                <a:schemeClr val="tx1"/>
              </a:solidFill>
              <a:round/>
              <a:headEnd/>
              <a:tailEnd/>
            </a:ln>
          </p:spPr>
          <p:txBody>
            <a:bodyPr wrap="none" anchor="ctr"/>
            <a:lstStyle/>
            <a:p>
              <a:endParaRPr lang="en-US"/>
            </a:p>
          </p:txBody>
        </p:sp>
        <p:sp>
          <p:nvSpPr>
            <p:cNvPr id="15396" name="Line 36"/>
            <p:cNvSpPr>
              <a:spLocks noChangeShapeType="1"/>
            </p:cNvSpPr>
            <p:nvPr/>
          </p:nvSpPr>
          <p:spPr bwMode="auto">
            <a:xfrm>
              <a:off x="1632" y="2016"/>
              <a:ext cx="816" cy="624"/>
            </a:xfrm>
            <a:prstGeom prst="line">
              <a:avLst/>
            </a:prstGeom>
            <a:noFill/>
            <a:ln w="9525">
              <a:solidFill>
                <a:schemeClr val="tx1"/>
              </a:solidFill>
              <a:round/>
              <a:headEnd/>
              <a:tailEnd/>
            </a:ln>
          </p:spPr>
          <p:txBody>
            <a:bodyPr wrap="none" anchor="ctr"/>
            <a:lstStyle/>
            <a:p>
              <a:endParaRPr lang="en-US"/>
            </a:p>
          </p:txBody>
        </p:sp>
        <p:sp>
          <p:nvSpPr>
            <p:cNvPr id="15397" name="Line 37"/>
            <p:cNvSpPr>
              <a:spLocks noChangeShapeType="1"/>
            </p:cNvSpPr>
            <p:nvPr/>
          </p:nvSpPr>
          <p:spPr bwMode="auto">
            <a:xfrm>
              <a:off x="1632" y="2016"/>
              <a:ext cx="1392" cy="624"/>
            </a:xfrm>
            <a:prstGeom prst="line">
              <a:avLst/>
            </a:prstGeom>
            <a:noFill/>
            <a:ln w="9525">
              <a:solidFill>
                <a:schemeClr val="tx1"/>
              </a:solidFill>
              <a:round/>
              <a:headEnd/>
              <a:tailEnd/>
            </a:ln>
          </p:spPr>
          <p:txBody>
            <a:bodyPr wrap="none" anchor="ctr"/>
            <a:lstStyle/>
            <a:p>
              <a:endParaRPr lang="en-US"/>
            </a:p>
          </p:txBody>
        </p:sp>
        <p:sp>
          <p:nvSpPr>
            <p:cNvPr id="15398" name="Line 38"/>
            <p:cNvSpPr>
              <a:spLocks noChangeShapeType="1"/>
            </p:cNvSpPr>
            <p:nvPr/>
          </p:nvSpPr>
          <p:spPr bwMode="auto">
            <a:xfrm>
              <a:off x="2304" y="2016"/>
              <a:ext cx="144" cy="624"/>
            </a:xfrm>
            <a:prstGeom prst="line">
              <a:avLst/>
            </a:prstGeom>
            <a:noFill/>
            <a:ln w="9525">
              <a:solidFill>
                <a:schemeClr val="tx1"/>
              </a:solidFill>
              <a:round/>
              <a:headEnd/>
              <a:tailEnd/>
            </a:ln>
          </p:spPr>
          <p:txBody>
            <a:bodyPr wrap="none" anchor="ctr"/>
            <a:lstStyle/>
            <a:p>
              <a:endParaRPr lang="en-US"/>
            </a:p>
          </p:txBody>
        </p:sp>
        <p:sp>
          <p:nvSpPr>
            <p:cNvPr id="15399" name="Line 39"/>
            <p:cNvSpPr>
              <a:spLocks noChangeShapeType="1"/>
            </p:cNvSpPr>
            <p:nvPr/>
          </p:nvSpPr>
          <p:spPr bwMode="auto">
            <a:xfrm>
              <a:off x="2304" y="2016"/>
              <a:ext cx="1296" cy="624"/>
            </a:xfrm>
            <a:prstGeom prst="line">
              <a:avLst/>
            </a:prstGeom>
            <a:noFill/>
            <a:ln w="9525">
              <a:solidFill>
                <a:schemeClr val="tx1"/>
              </a:solidFill>
              <a:round/>
              <a:headEnd/>
              <a:tailEnd/>
            </a:ln>
          </p:spPr>
          <p:txBody>
            <a:bodyPr wrap="none" anchor="ctr"/>
            <a:lstStyle/>
            <a:p>
              <a:endParaRPr lang="en-US"/>
            </a:p>
          </p:txBody>
        </p:sp>
        <p:sp>
          <p:nvSpPr>
            <p:cNvPr id="15400" name="Line 40"/>
            <p:cNvSpPr>
              <a:spLocks noChangeShapeType="1"/>
            </p:cNvSpPr>
            <p:nvPr/>
          </p:nvSpPr>
          <p:spPr bwMode="auto">
            <a:xfrm flipH="1">
              <a:off x="1104" y="2016"/>
              <a:ext cx="1200" cy="624"/>
            </a:xfrm>
            <a:prstGeom prst="line">
              <a:avLst/>
            </a:prstGeom>
            <a:noFill/>
            <a:ln w="9525">
              <a:solidFill>
                <a:schemeClr val="tx1"/>
              </a:solidFill>
              <a:round/>
              <a:headEnd/>
              <a:tailEnd/>
            </a:ln>
          </p:spPr>
          <p:txBody>
            <a:bodyPr wrap="none" anchor="ctr"/>
            <a:lstStyle/>
            <a:p>
              <a:endParaRPr lang="en-US"/>
            </a:p>
          </p:txBody>
        </p:sp>
        <p:sp>
          <p:nvSpPr>
            <p:cNvPr id="15401" name="Line 41"/>
            <p:cNvSpPr>
              <a:spLocks noChangeShapeType="1"/>
            </p:cNvSpPr>
            <p:nvPr/>
          </p:nvSpPr>
          <p:spPr bwMode="auto">
            <a:xfrm flipH="1">
              <a:off x="1776" y="2064"/>
              <a:ext cx="1200" cy="576"/>
            </a:xfrm>
            <a:prstGeom prst="line">
              <a:avLst/>
            </a:prstGeom>
            <a:noFill/>
            <a:ln w="9525">
              <a:solidFill>
                <a:schemeClr val="tx1"/>
              </a:solidFill>
              <a:round/>
              <a:headEnd/>
              <a:tailEnd/>
            </a:ln>
          </p:spPr>
          <p:txBody>
            <a:bodyPr wrap="none" anchor="ctr"/>
            <a:lstStyle/>
            <a:p>
              <a:endParaRPr lang="en-US"/>
            </a:p>
          </p:txBody>
        </p:sp>
        <p:sp>
          <p:nvSpPr>
            <p:cNvPr id="15402" name="Line 42"/>
            <p:cNvSpPr>
              <a:spLocks noChangeShapeType="1"/>
            </p:cNvSpPr>
            <p:nvPr/>
          </p:nvSpPr>
          <p:spPr bwMode="auto">
            <a:xfrm>
              <a:off x="2976" y="2064"/>
              <a:ext cx="48" cy="576"/>
            </a:xfrm>
            <a:prstGeom prst="line">
              <a:avLst/>
            </a:prstGeom>
            <a:noFill/>
            <a:ln w="9525">
              <a:solidFill>
                <a:schemeClr val="tx1"/>
              </a:solidFill>
              <a:round/>
              <a:headEnd/>
              <a:tailEnd/>
            </a:ln>
          </p:spPr>
          <p:txBody>
            <a:bodyPr wrap="none" anchor="ctr"/>
            <a:lstStyle/>
            <a:p>
              <a:endParaRPr lang="en-US"/>
            </a:p>
          </p:txBody>
        </p:sp>
        <p:sp>
          <p:nvSpPr>
            <p:cNvPr id="15403" name="Line 43"/>
            <p:cNvSpPr>
              <a:spLocks noChangeShapeType="1"/>
            </p:cNvSpPr>
            <p:nvPr/>
          </p:nvSpPr>
          <p:spPr bwMode="auto">
            <a:xfrm>
              <a:off x="2976" y="2064"/>
              <a:ext cx="624" cy="576"/>
            </a:xfrm>
            <a:prstGeom prst="line">
              <a:avLst/>
            </a:prstGeom>
            <a:noFill/>
            <a:ln w="9525">
              <a:solidFill>
                <a:schemeClr val="tx1"/>
              </a:solidFill>
              <a:round/>
              <a:headEnd/>
              <a:tailEnd/>
            </a:ln>
          </p:spPr>
          <p:txBody>
            <a:bodyPr wrap="none" anchor="ctr"/>
            <a:lstStyle/>
            <a:p>
              <a:endParaRPr lang="en-US"/>
            </a:p>
          </p:txBody>
        </p:sp>
        <p:sp>
          <p:nvSpPr>
            <p:cNvPr id="15404" name="Line 44"/>
            <p:cNvSpPr>
              <a:spLocks noChangeShapeType="1"/>
            </p:cNvSpPr>
            <p:nvPr/>
          </p:nvSpPr>
          <p:spPr bwMode="auto">
            <a:xfrm>
              <a:off x="432" y="2640"/>
              <a:ext cx="432" cy="672"/>
            </a:xfrm>
            <a:prstGeom prst="line">
              <a:avLst/>
            </a:prstGeom>
            <a:noFill/>
            <a:ln w="9525">
              <a:solidFill>
                <a:schemeClr val="tx1"/>
              </a:solidFill>
              <a:round/>
              <a:headEnd/>
              <a:tailEnd/>
            </a:ln>
          </p:spPr>
          <p:txBody>
            <a:bodyPr wrap="none" anchor="ctr"/>
            <a:lstStyle/>
            <a:p>
              <a:endParaRPr lang="en-US"/>
            </a:p>
          </p:txBody>
        </p:sp>
        <p:sp>
          <p:nvSpPr>
            <p:cNvPr id="15405" name="Line 45"/>
            <p:cNvSpPr>
              <a:spLocks noChangeShapeType="1"/>
            </p:cNvSpPr>
            <p:nvPr/>
          </p:nvSpPr>
          <p:spPr bwMode="auto">
            <a:xfrm>
              <a:off x="432" y="2640"/>
              <a:ext cx="1056" cy="672"/>
            </a:xfrm>
            <a:prstGeom prst="line">
              <a:avLst/>
            </a:prstGeom>
            <a:noFill/>
            <a:ln w="9525">
              <a:solidFill>
                <a:schemeClr val="tx1"/>
              </a:solidFill>
              <a:round/>
              <a:headEnd/>
              <a:tailEnd/>
            </a:ln>
          </p:spPr>
          <p:txBody>
            <a:bodyPr wrap="none" anchor="ctr"/>
            <a:lstStyle/>
            <a:p>
              <a:endParaRPr lang="en-US"/>
            </a:p>
          </p:txBody>
        </p:sp>
        <p:sp>
          <p:nvSpPr>
            <p:cNvPr id="15406" name="Line 46"/>
            <p:cNvSpPr>
              <a:spLocks noChangeShapeType="1"/>
            </p:cNvSpPr>
            <p:nvPr/>
          </p:nvSpPr>
          <p:spPr bwMode="auto">
            <a:xfrm flipH="1">
              <a:off x="864" y="2640"/>
              <a:ext cx="240" cy="720"/>
            </a:xfrm>
            <a:prstGeom prst="line">
              <a:avLst/>
            </a:prstGeom>
            <a:noFill/>
            <a:ln w="9525">
              <a:solidFill>
                <a:schemeClr val="tx1"/>
              </a:solidFill>
              <a:round/>
              <a:headEnd/>
              <a:tailEnd/>
            </a:ln>
          </p:spPr>
          <p:txBody>
            <a:bodyPr wrap="none" anchor="ctr"/>
            <a:lstStyle/>
            <a:p>
              <a:endParaRPr lang="en-US"/>
            </a:p>
          </p:txBody>
        </p:sp>
        <p:sp>
          <p:nvSpPr>
            <p:cNvPr id="15407" name="Line 47"/>
            <p:cNvSpPr>
              <a:spLocks noChangeShapeType="1"/>
            </p:cNvSpPr>
            <p:nvPr/>
          </p:nvSpPr>
          <p:spPr bwMode="auto">
            <a:xfrm>
              <a:off x="1104" y="2640"/>
              <a:ext cx="1056" cy="672"/>
            </a:xfrm>
            <a:prstGeom prst="line">
              <a:avLst/>
            </a:prstGeom>
            <a:noFill/>
            <a:ln w="9525">
              <a:solidFill>
                <a:schemeClr val="tx1"/>
              </a:solidFill>
              <a:round/>
              <a:headEnd/>
              <a:tailEnd/>
            </a:ln>
          </p:spPr>
          <p:txBody>
            <a:bodyPr wrap="none" anchor="ctr"/>
            <a:lstStyle/>
            <a:p>
              <a:endParaRPr lang="en-US"/>
            </a:p>
          </p:txBody>
        </p:sp>
        <p:sp>
          <p:nvSpPr>
            <p:cNvPr id="15408" name="Line 48"/>
            <p:cNvSpPr>
              <a:spLocks noChangeShapeType="1"/>
            </p:cNvSpPr>
            <p:nvPr/>
          </p:nvSpPr>
          <p:spPr bwMode="auto">
            <a:xfrm flipH="1">
              <a:off x="1488" y="2640"/>
              <a:ext cx="288" cy="720"/>
            </a:xfrm>
            <a:prstGeom prst="line">
              <a:avLst/>
            </a:prstGeom>
            <a:noFill/>
            <a:ln w="9525">
              <a:solidFill>
                <a:schemeClr val="tx1"/>
              </a:solidFill>
              <a:round/>
              <a:headEnd/>
              <a:tailEnd/>
            </a:ln>
          </p:spPr>
          <p:txBody>
            <a:bodyPr wrap="none" anchor="ctr"/>
            <a:lstStyle/>
            <a:p>
              <a:endParaRPr lang="en-US"/>
            </a:p>
          </p:txBody>
        </p:sp>
        <p:sp>
          <p:nvSpPr>
            <p:cNvPr id="15409" name="Line 49"/>
            <p:cNvSpPr>
              <a:spLocks noChangeShapeType="1"/>
            </p:cNvSpPr>
            <p:nvPr/>
          </p:nvSpPr>
          <p:spPr bwMode="auto">
            <a:xfrm>
              <a:off x="1776" y="2640"/>
              <a:ext cx="384" cy="672"/>
            </a:xfrm>
            <a:prstGeom prst="line">
              <a:avLst/>
            </a:prstGeom>
            <a:noFill/>
            <a:ln w="9525">
              <a:solidFill>
                <a:schemeClr val="tx1"/>
              </a:solidFill>
              <a:round/>
              <a:headEnd/>
              <a:tailEnd/>
            </a:ln>
          </p:spPr>
          <p:txBody>
            <a:bodyPr wrap="none" anchor="ctr"/>
            <a:lstStyle/>
            <a:p>
              <a:endParaRPr lang="en-US"/>
            </a:p>
          </p:txBody>
        </p:sp>
        <p:sp>
          <p:nvSpPr>
            <p:cNvPr id="15410" name="Line 50"/>
            <p:cNvSpPr>
              <a:spLocks noChangeShapeType="1"/>
            </p:cNvSpPr>
            <p:nvPr/>
          </p:nvSpPr>
          <p:spPr bwMode="auto">
            <a:xfrm flipH="1">
              <a:off x="864" y="2640"/>
              <a:ext cx="1584" cy="720"/>
            </a:xfrm>
            <a:prstGeom prst="line">
              <a:avLst/>
            </a:prstGeom>
            <a:noFill/>
            <a:ln w="9525">
              <a:solidFill>
                <a:schemeClr val="tx1"/>
              </a:solidFill>
              <a:round/>
              <a:headEnd/>
              <a:tailEnd/>
            </a:ln>
          </p:spPr>
          <p:txBody>
            <a:bodyPr wrap="none" anchor="ctr"/>
            <a:lstStyle/>
            <a:p>
              <a:endParaRPr lang="en-US"/>
            </a:p>
          </p:txBody>
        </p:sp>
        <p:sp>
          <p:nvSpPr>
            <p:cNvPr id="15411" name="Line 51"/>
            <p:cNvSpPr>
              <a:spLocks noChangeShapeType="1"/>
            </p:cNvSpPr>
            <p:nvPr/>
          </p:nvSpPr>
          <p:spPr bwMode="auto">
            <a:xfrm>
              <a:off x="2448" y="2640"/>
              <a:ext cx="384" cy="672"/>
            </a:xfrm>
            <a:prstGeom prst="line">
              <a:avLst/>
            </a:prstGeom>
            <a:noFill/>
            <a:ln w="9525">
              <a:solidFill>
                <a:schemeClr val="tx1"/>
              </a:solidFill>
              <a:round/>
              <a:headEnd/>
              <a:tailEnd/>
            </a:ln>
          </p:spPr>
          <p:txBody>
            <a:bodyPr wrap="none" anchor="ctr"/>
            <a:lstStyle/>
            <a:p>
              <a:endParaRPr lang="en-US"/>
            </a:p>
          </p:txBody>
        </p:sp>
        <p:sp>
          <p:nvSpPr>
            <p:cNvPr id="15412" name="Line 52"/>
            <p:cNvSpPr>
              <a:spLocks noChangeShapeType="1"/>
            </p:cNvSpPr>
            <p:nvPr/>
          </p:nvSpPr>
          <p:spPr bwMode="auto">
            <a:xfrm flipH="1">
              <a:off x="1488" y="2640"/>
              <a:ext cx="1536" cy="672"/>
            </a:xfrm>
            <a:prstGeom prst="line">
              <a:avLst/>
            </a:prstGeom>
            <a:noFill/>
            <a:ln w="9525">
              <a:solidFill>
                <a:schemeClr val="tx1"/>
              </a:solidFill>
              <a:round/>
              <a:headEnd/>
              <a:tailEnd/>
            </a:ln>
          </p:spPr>
          <p:txBody>
            <a:bodyPr wrap="none" anchor="ctr"/>
            <a:lstStyle/>
            <a:p>
              <a:endParaRPr lang="en-US"/>
            </a:p>
          </p:txBody>
        </p:sp>
        <p:sp>
          <p:nvSpPr>
            <p:cNvPr id="15413" name="Line 53"/>
            <p:cNvSpPr>
              <a:spLocks noChangeShapeType="1"/>
            </p:cNvSpPr>
            <p:nvPr/>
          </p:nvSpPr>
          <p:spPr bwMode="auto">
            <a:xfrm flipH="1">
              <a:off x="2832" y="2640"/>
              <a:ext cx="192" cy="720"/>
            </a:xfrm>
            <a:prstGeom prst="line">
              <a:avLst/>
            </a:prstGeom>
            <a:noFill/>
            <a:ln w="9525">
              <a:solidFill>
                <a:schemeClr val="tx1"/>
              </a:solidFill>
              <a:round/>
              <a:headEnd/>
              <a:tailEnd/>
            </a:ln>
          </p:spPr>
          <p:txBody>
            <a:bodyPr wrap="none" anchor="ctr"/>
            <a:lstStyle/>
            <a:p>
              <a:endParaRPr lang="en-US"/>
            </a:p>
          </p:txBody>
        </p:sp>
        <p:sp>
          <p:nvSpPr>
            <p:cNvPr id="15414" name="Line 54"/>
            <p:cNvSpPr>
              <a:spLocks noChangeShapeType="1"/>
            </p:cNvSpPr>
            <p:nvPr/>
          </p:nvSpPr>
          <p:spPr bwMode="auto">
            <a:xfrm flipH="1">
              <a:off x="2832" y="2640"/>
              <a:ext cx="768" cy="720"/>
            </a:xfrm>
            <a:prstGeom prst="line">
              <a:avLst/>
            </a:prstGeom>
            <a:noFill/>
            <a:ln w="9525">
              <a:solidFill>
                <a:schemeClr val="tx1"/>
              </a:solidFill>
              <a:round/>
              <a:headEnd/>
              <a:tailEnd/>
            </a:ln>
          </p:spPr>
          <p:txBody>
            <a:bodyPr wrap="none" anchor="ctr"/>
            <a:lstStyle/>
            <a:p>
              <a:endParaRPr lang="en-US"/>
            </a:p>
          </p:txBody>
        </p:sp>
        <p:sp>
          <p:nvSpPr>
            <p:cNvPr id="15415" name="Line 55"/>
            <p:cNvSpPr>
              <a:spLocks noChangeShapeType="1"/>
            </p:cNvSpPr>
            <p:nvPr/>
          </p:nvSpPr>
          <p:spPr bwMode="auto">
            <a:xfrm flipH="1">
              <a:off x="2160" y="2640"/>
              <a:ext cx="1440" cy="672"/>
            </a:xfrm>
            <a:prstGeom prst="line">
              <a:avLst/>
            </a:prstGeom>
            <a:noFill/>
            <a:ln w="9525">
              <a:solidFill>
                <a:schemeClr val="tx1"/>
              </a:solidFill>
              <a:round/>
              <a:headEnd/>
              <a:tailEnd/>
            </a:ln>
          </p:spPr>
          <p:txBody>
            <a:bodyPr wrap="none" anchor="ctr"/>
            <a:lstStyle/>
            <a:p>
              <a:endParaRPr lang="en-US"/>
            </a:p>
          </p:txBody>
        </p:sp>
        <p:sp>
          <p:nvSpPr>
            <p:cNvPr id="15416" name="Line 56"/>
            <p:cNvSpPr>
              <a:spLocks noChangeShapeType="1"/>
            </p:cNvSpPr>
            <p:nvPr/>
          </p:nvSpPr>
          <p:spPr bwMode="auto">
            <a:xfrm>
              <a:off x="864" y="3360"/>
              <a:ext cx="1104" cy="576"/>
            </a:xfrm>
            <a:prstGeom prst="line">
              <a:avLst/>
            </a:prstGeom>
            <a:noFill/>
            <a:ln w="9525">
              <a:solidFill>
                <a:schemeClr val="tx1"/>
              </a:solidFill>
              <a:round/>
              <a:headEnd/>
              <a:tailEnd/>
            </a:ln>
          </p:spPr>
          <p:txBody>
            <a:bodyPr wrap="none" anchor="ctr"/>
            <a:lstStyle/>
            <a:p>
              <a:endParaRPr lang="en-US"/>
            </a:p>
          </p:txBody>
        </p:sp>
        <p:sp>
          <p:nvSpPr>
            <p:cNvPr id="15417" name="Line 57"/>
            <p:cNvSpPr>
              <a:spLocks noChangeShapeType="1"/>
            </p:cNvSpPr>
            <p:nvPr/>
          </p:nvSpPr>
          <p:spPr bwMode="auto">
            <a:xfrm>
              <a:off x="1488" y="3312"/>
              <a:ext cx="528" cy="672"/>
            </a:xfrm>
            <a:prstGeom prst="line">
              <a:avLst/>
            </a:prstGeom>
            <a:noFill/>
            <a:ln w="9525">
              <a:solidFill>
                <a:schemeClr val="tx1"/>
              </a:solidFill>
              <a:round/>
              <a:headEnd/>
              <a:tailEnd/>
            </a:ln>
          </p:spPr>
          <p:txBody>
            <a:bodyPr wrap="none" anchor="ctr"/>
            <a:lstStyle/>
            <a:p>
              <a:endParaRPr lang="en-US"/>
            </a:p>
          </p:txBody>
        </p:sp>
        <p:sp>
          <p:nvSpPr>
            <p:cNvPr id="15418" name="Line 58"/>
            <p:cNvSpPr>
              <a:spLocks noChangeShapeType="1"/>
            </p:cNvSpPr>
            <p:nvPr/>
          </p:nvSpPr>
          <p:spPr bwMode="auto">
            <a:xfrm flipH="1">
              <a:off x="2016" y="3312"/>
              <a:ext cx="144" cy="624"/>
            </a:xfrm>
            <a:prstGeom prst="line">
              <a:avLst/>
            </a:prstGeom>
            <a:noFill/>
            <a:ln w="9525">
              <a:solidFill>
                <a:schemeClr val="tx1"/>
              </a:solidFill>
              <a:round/>
              <a:headEnd/>
              <a:tailEnd/>
            </a:ln>
          </p:spPr>
          <p:txBody>
            <a:bodyPr wrap="none" anchor="ctr"/>
            <a:lstStyle/>
            <a:p>
              <a:endParaRPr lang="en-US"/>
            </a:p>
          </p:txBody>
        </p:sp>
        <p:sp>
          <p:nvSpPr>
            <p:cNvPr id="15419" name="Line 59"/>
            <p:cNvSpPr>
              <a:spLocks noChangeShapeType="1"/>
            </p:cNvSpPr>
            <p:nvPr/>
          </p:nvSpPr>
          <p:spPr bwMode="auto">
            <a:xfrm flipH="1">
              <a:off x="1968" y="3360"/>
              <a:ext cx="864" cy="624"/>
            </a:xfrm>
            <a:prstGeom prst="line">
              <a:avLst/>
            </a:prstGeom>
            <a:noFill/>
            <a:ln w="9525">
              <a:solidFill>
                <a:schemeClr val="tx1"/>
              </a:solidFill>
              <a:round/>
              <a:headEnd/>
              <a:tailEnd/>
            </a:ln>
          </p:spPr>
          <p:txBody>
            <a:bodyPr wrap="none" anchor="ctr"/>
            <a:lstStyle/>
            <a:p>
              <a:endParaRPr lang="en-US"/>
            </a:p>
          </p:txBody>
        </p:sp>
        <p:sp>
          <p:nvSpPr>
            <p:cNvPr id="15420" name="Text Box 60"/>
            <p:cNvSpPr txBox="1">
              <a:spLocks noChangeArrowheads="1"/>
            </p:cNvSpPr>
            <p:nvPr/>
          </p:nvSpPr>
          <p:spPr bwMode="auto">
            <a:xfrm>
              <a:off x="806" y="2343"/>
              <a:ext cx="826"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time,location</a:t>
              </a:r>
              <a:endParaRPr lang="en-US" altLang="zh-CN">
                <a:ea typeface="SimSun" pitchFamily="2" charset="-122"/>
              </a:endParaRPr>
            </a:p>
          </p:txBody>
        </p:sp>
        <p:sp>
          <p:nvSpPr>
            <p:cNvPr id="15421" name="Text Box 61"/>
            <p:cNvSpPr txBox="1">
              <a:spLocks noChangeArrowheads="1"/>
            </p:cNvSpPr>
            <p:nvPr/>
          </p:nvSpPr>
          <p:spPr bwMode="auto">
            <a:xfrm>
              <a:off x="1430" y="2679"/>
              <a:ext cx="840"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time,supplier</a:t>
              </a:r>
              <a:endParaRPr lang="en-US" altLang="zh-CN">
                <a:ea typeface="SimSun" pitchFamily="2" charset="-122"/>
              </a:endParaRPr>
            </a:p>
          </p:txBody>
        </p:sp>
        <p:sp>
          <p:nvSpPr>
            <p:cNvPr id="15422" name="Text Box 62"/>
            <p:cNvSpPr txBox="1">
              <a:spLocks noChangeArrowheads="1"/>
            </p:cNvSpPr>
            <p:nvPr/>
          </p:nvSpPr>
          <p:spPr bwMode="auto">
            <a:xfrm>
              <a:off x="2102" y="2343"/>
              <a:ext cx="826"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item,location</a:t>
              </a:r>
              <a:endParaRPr lang="en-US" altLang="zh-CN">
                <a:ea typeface="SimSun" pitchFamily="2" charset="-122"/>
              </a:endParaRPr>
            </a:p>
          </p:txBody>
        </p:sp>
        <p:sp>
          <p:nvSpPr>
            <p:cNvPr id="15423" name="Text Box 63"/>
            <p:cNvSpPr txBox="1">
              <a:spLocks noChangeArrowheads="1"/>
            </p:cNvSpPr>
            <p:nvPr/>
          </p:nvSpPr>
          <p:spPr bwMode="auto">
            <a:xfrm>
              <a:off x="2678" y="2727"/>
              <a:ext cx="840"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item,supplier</a:t>
              </a:r>
              <a:endParaRPr lang="en-US" altLang="zh-CN">
                <a:ea typeface="SimSun" pitchFamily="2" charset="-122"/>
              </a:endParaRPr>
            </a:p>
          </p:txBody>
        </p:sp>
        <p:sp>
          <p:nvSpPr>
            <p:cNvPr id="15424" name="Text Box 64"/>
            <p:cNvSpPr txBox="1">
              <a:spLocks noChangeArrowheads="1"/>
            </p:cNvSpPr>
            <p:nvPr/>
          </p:nvSpPr>
          <p:spPr bwMode="auto">
            <a:xfrm>
              <a:off x="3398" y="2343"/>
              <a:ext cx="1032"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location,supplier</a:t>
              </a:r>
              <a:endParaRPr lang="en-US" altLang="zh-CN">
                <a:ea typeface="SimSun" pitchFamily="2" charset="-122"/>
              </a:endParaRPr>
            </a:p>
          </p:txBody>
        </p:sp>
        <p:sp>
          <p:nvSpPr>
            <p:cNvPr id="15425" name="Text Box 65"/>
            <p:cNvSpPr txBox="1">
              <a:spLocks noChangeArrowheads="1"/>
            </p:cNvSpPr>
            <p:nvPr/>
          </p:nvSpPr>
          <p:spPr bwMode="auto">
            <a:xfrm>
              <a:off x="1046" y="3463"/>
              <a:ext cx="986" cy="192"/>
            </a:xfrm>
            <a:prstGeom prst="rect">
              <a:avLst/>
            </a:prstGeom>
            <a:noFill/>
            <a:ln w="9525">
              <a:noFill/>
              <a:miter lim="800000"/>
              <a:headEnd/>
              <a:tailEnd/>
            </a:ln>
          </p:spPr>
          <p:txBody>
            <a:bodyPr wrap="none">
              <a:spAutoFit/>
            </a:bodyPr>
            <a:lstStyle/>
            <a:p>
              <a:pPr eaLnBrk="0" hangingPunct="0"/>
              <a:r>
                <a:rPr lang="en-US" altLang="zh-CN" sz="1400" b="1">
                  <a:ea typeface="SimSun" pitchFamily="2" charset="-122"/>
                </a:rPr>
                <a:t>time,item,supplier</a:t>
              </a:r>
              <a:endParaRPr lang="en-US" altLang="zh-CN">
                <a:ea typeface="SimSun" pitchFamily="2" charset="-122"/>
              </a:endParaRPr>
            </a:p>
          </p:txBody>
        </p:sp>
        <p:sp>
          <p:nvSpPr>
            <p:cNvPr id="15426" name="Text Box 66"/>
            <p:cNvSpPr txBox="1">
              <a:spLocks noChangeArrowheads="1"/>
            </p:cNvSpPr>
            <p:nvPr/>
          </p:nvSpPr>
          <p:spPr bwMode="auto">
            <a:xfrm>
              <a:off x="1728" y="3024"/>
              <a:ext cx="1154" cy="192"/>
            </a:xfrm>
            <a:prstGeom prst="rect">
              <a:avLst/>
            </a:prstGeom>
            <a:noFill/>
            <a:ln w="9525">
              <a:noFill/>
              <a:miter lim="800000"/>
              <a:headEnd/>
              <a:tailEnd/>
            </a:ln>
          </p:spPr>
          <p:txBody>
            <a:bodyPr wrap="none">
              <a:spAutoFit/>
            </a:bodyPr>
            <a:lstStyle/>
            <a:p>
              <a:pPr eaLnBrk="0" hangingPunct="0"/>
              <a:r>
                <a:rPr lang="en-US" altLang="zh-CN" sz="1400" b="1">
                  <a:ea typeface="SimSun" pitchFamily="2" charset="-122"/>
                </a:rPr>
                <a:t>time,location,supplier</a:t>
              </a:r>
              <a:endParaRPr lang="en-US" altLang="zh-CN">
                <a:ea typeface="SimSun" pitchFamily="2" charset="-122"/>
              </a:endParaRPr>
            </a:p>
          </p:txBody>
        </p:sp>
        <p:sp>
          <p:nvSpPr>
            <p:cNvPr id="15427" name="Text Box 67"/>
            <p:cNvSpPr txBox="1">
              <a:spLocks noChangeArrowheads="1"/>
            </p:cNvSpPr>
            <p:nvPr/>
          </p:nvSpPr>
          <p:spPr bwMode="auto">
            <a:xfrm>
              <a:off x="2486" y="3447"/>
              <a:ext cx="1307" cy="212"/>
            </a:xfrm>
            <a:prstGeom prst="rect">
              <a:avLst/>
            </a:prstGeom>
            <a:noFill/>
            <a:ln w="9525">
              <a:noFill/>
              <a:miter lim="800000"/>
              <a:headEnd/>
              <a:tailEnd/>
            </a:ln>
          </p:spPr>
          <p:txBody>
            <a:bodyPr wrap="none">
              <a:spAutoFit/>
            </a:bodyPr>
            <a:lstStyle/>
            <a:p>
              <a:pPr eaLnBrk="0" hangingPunct="0"/>
              <a:r>
                <a:rPr lang="en-US" altLang="zh-CN" sz="1600" b="1">
                  <a:ea typeface="SimSun" pitchFamily="2" charset="-122"/>
                </a:rPr>
                <a:t>item,location,supplier</a:t>
              </a:r>
              <a:endParaRPr lang="en-US" altLang="zh-CN">
                <a:ea typeface="SimSun" pitchFamily="2" charset="-122"/>
              </a:endParaRPr>
            </a:p>
          </p:txBody>
        </p:sp>
        <p:sp>
          <p:nvSpPr>
            <p:cNvPr id="15428" name="Text Box 68"/>
            <p:cNvSpPr txBox="1">
              <a:spLocks noChangeArrowheads="1"/>
            </p:cNvSpPr>
            <p:nvPr/>
          </p:nvSpPr>
          <p:spPr bwMode="auto">
            <a:xfrm>
              <a:off x="4320" y="1296"/>
              <a:ext cx="1248" cy="250"/>
            </a:xfrm>
            <a:prstGeom prst="rect">
              <a:avLst/>
            </a:prstGeom>
            <a:noFill/>
            <a:ln w="9525">
              <a:noFill/>
              <a:miter lim="800000"/>
              <a:headEnd/>
              <a:tailEnd/>
            </a:ln>
          </p:spPr>
          <p:txBody>
            <a:bodyPr wrap="none">
              <a:spAutoFit/>
            </a:bodyPr>
            <a:lstStyle/>
            <a:p>
              <a:pPr eaLnBrk="0" hangingPunct="0"/>
              <a:r>
                <a:rPr lang="zh-CN" altLang="en-US" sz="2000">
                  <a:ea typeface="SimSun" pitchFamily="2" charset="-122"/>
                </a:rPr>
                <a:t>0-</a:t>
              </a:r>
              <a:r>
                <a:rPr lang="en-US" altLang="zh-CN" sz="2000">
                  <a:ea typeface="SimSun" pitchFamily="2" charset="-122"/>
                </a:rPr>
                <a:t>D(apex) cuboid</a:t>
              </a:r>
              <a:endParaRPr lang="en-US" altLang="zh-CN">
                <a:ea typeface="SimSun" pitchFamily="2" charset="-122"/>
              </a:endParaRPr>
            </a:p>
          </p:txBody>
        </p:sp>
        <p:sp>
          <p:nvSpPr>
            <p:cNvPr id="15429" name="Text Box 69"/>
            <p:cNvSpPr txBox="1">
              <a:spLocks noChangeArrowheads="1"/>
            </p:cNvSpPr>
            <p:nvPr/>
          </p:nvSpPr>
          <p:spPr bwMode="auto">
            <a:xfrm>
              <a:off x="4310" y="1881"/>
              <a:ext cx="902" cy="250"/>
            </a:xfrm>
            <a:prstGeom prst="rect">
              <a:avLst/>
            </a:prstGeom>
            <a:noFill/>
            <a:ln w="9525">
              <a:noFill/>
              <a:miter lim="800000"/>
              <a:headEnd/>
              <a:tailEnd/>
            </a:ln>
          </p:spPr>
          <p:txBody>
            <a:bodyPr wrap="none">
              <a:spAutoFit/>
            </a:bodyPr>
            <a:lstStyle/>
            <a:p>
              <a:pPr eaLnBrk="0" hangingPunct="0"/>
              <a:r>
                <a:rPr lang="zh-CN" altLang="en-US" sz="2000">
                  <a:ea typeface="SimSun" pitchFamily="2" charset="-122"/>
                </a:rPr>
                <a:t>1-</a:t>
              </a:r>
              <a:r>
                <a:rPr lang="en-US" altLang="zh-CN" sz="2000">
                  <a:ea typeface="SimSun" pitchFamily="2" charset="-122"/>
                </a:rPr>
                <a:t>D cuboids</a:t>
              </a:r>
              <a:endParaRPr lang="en-US" altLang="zh-CN">
                <a:ea typeface="SimSun" pitchFamily="2" charset="-122"/>
              </a:endParaRPr>
            </a:p>
          </p:txBody>
        </p:sp>
        <p:sp>
          <p:nvSpPr>
            <p:cNvPr id="15430" name="Text Box 70"/>
            <p:cNvSpPr txBox="1">
              <a:spLocks noChangeArrowheads="1"/>
            </p:cNvSpPr>
            <p:nvPr/>
          </p:nvSpPr>
          <p:spPr bwMode="auto">
            <a:xfrm>
              <a:off x="4310" y="2553"/>
              <a:ext cx="902" cy="250"/>
            </a:xfrm>
            <a:prstGeom prst="rect">
              <a:avLst/>
            </a:prstGeom>
            <a:noFill/>
            <a:ln w="9525">
              <a:noFill/>
              <a:miter lim="800000"/>
              <a:headEnd/>
              <a:tailEnd/>
            </a:ln>
          </p:spPr>
          <p:txBody>
            <a:bodyPr wrap="none">
              <a:spAutoFit/>
            </a:bodyPr>
            <a:lstStyle/>
            <a:p>
              <a:pPr eaLnBrk="0" hangingPunct="0"/>
              <a:r>
                <a:rPr lang="zh-CN" altLang="en-US" sz="2000">
                  <a:ea typeface="SimSun" pitchFamily="2" charset="-122"/>
                </a:rPr>
                <a:t>2-</a:t>
              </a:r>
              <a:r>
                <a:rPr lang="en-US" altLang="zh-CN" sz="2000">
                  <a:ea typeface="SimSun" pitchFamily="2" charset="-122"/>
                </a:rPr>
                <a:t>D cuboids</a:t>
              </a:r>
              <a:endParaRPr lang="en-US" altLang="zh-CN">
                <a:ea typeface="SimSun" pitchFamily="2" charset="-122"/>
              </a:endParaRPr>
            </a:p>
          </p:txBody>
        </p:sp>
        <p:sp>
          <p:nvSpPr>
            <p:cNvPr id="15431" name="Text Box 71"/>
            <p:cNvSpPr txBox="1">
              <a:spLocks noChangeArrowheads="1"/>
            </p:cNvSpPr>
            <p:nvPr/>
          </p:nvSpPr>
          <p:spPr bwMode="auto">
            <a:xfrm>
              <a:off x="4310" y="3129"/>
              <a:ext cx="902" cy="250"/>
            </a:xfrm>
            <a:prstGeom prst="rect">
              <a:avLst/>
            </a:prstGeom>
            <a:noFill/>
            <a:ln w="9525">
              <a:noFill/>
              <a:miter lim="800000"/>
              <a:headEnd/>
              <a:tailEnd/>
            </a:ln>
          </p:spPr>
          <p:txBody>
            <a:bodyPr wrap="none">
              <a:spAutoFit/>
            </a:bodyPr>
            <a:lstStyle/>
            <a:p>
              <a:pPr eaLnBrk="0" hangingPunct="0"/>
              <a:r>
                <a:rPr lang="zh-CN" altLang="en-US" sz="2000">
                  <a:ea typeface="SimSun" pitchFamily="2" charset="-122"/>
                </a:rPr>
                <a:t>3-</a:t>
              </a:r>
              <a:r>
                <a:rPr lang="en-US" altLang="zh-CN" sz="2000">
                  <a:ea typeface="SimSun" pitchFamily="2" charset="-122"/>
                </a:rPr>
                <a:t>D cuboids</a:t>
              </a:r>
              <a:endParaRPr lang="en-US" altLang="zh-CN">
                <a:ea typeface="SimSun" pitchFamily="2" charset="-122"/>
              </a:endParaRPr>
            </a:p>
          </p:txBody>
        </p:sp>
        <p:sp>
          <p:nvSpPr>
            <p:cNvPr id="15432" name="Text Box 72"/>
            <p:cNvSpPr txBox="1">
              <a:spLocks noChangeArrowheads="1"/>
            </p:cNvSpPr>
            <p:nvPr/>
          </p:nvSpPr>
          <p:spPr bwMode="auto">
            <a:xfrm>
              <a:off x="4358" y="3705"/>
              <a:ext cx="1230" cy="250"/>
            </a:xfrm>
            <a:prstGeom prst="rect">
              <a:avLst/>
            </a:prstGeom>
            <a:noFill/>
            <a:ln w="9525">
              <a:noFill/>
              <a:miter lim="800000"/>
              <a:headEnd/>
              <a:tailEnd/>
            </a:ln>
          </p:spPr>
          <p:txBody>
            <a:bodyPr wrap="none">
              <a:spAutoFit/>
            </a:bodyPr>
            <a:lstStyle/>
            <a:p>
              <a:pPr eaLnBrk="0" hangingPunct="0"/>
              <a:r>
                <a:rPr lang="zh-CN" altLang="en-US" sz="2000">
                  <a:ea typeface="SimSun" pitchFamily="2" charset="-122"/>
                </a:rPr>
                <a:t>4-</a:t>
              </a:r>
              <a:r>
                <a:rPr lang="en-US" altLang="zh-CN" sz="2000">
                  <a:ea typeface="SimSun" pitchFamily="2" charset="-122"/>
                </a:rPr>
                <a:t>D(base) cuboid</a:t>
              </a:r>
              <a:endParaRPr lang="en-US" altLang="zh-CN">
                <a:ea typeface="SimSun" pitchFamily="2" charset="-122"/>
              </a:endParaRPr>
            </a:p>
          </p:txBody>
        </p:sp>
      </p:gr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Grp="1" noChangeArrowheads="1"/>
          </p:cNvSpPr>
          <p:nvPr>
            <p:ph type="body" idx="1"/>
          </p:nvPr>
        </p:nvSpPr>
        <p:spPr>
          <a:xfrm>
            <a:off x="609600" y="685800"/>
            <a:ext cx="8001000" cy="5715000"/>
          </a:xfrm>
        </p:spPr>
        <p:txBody>
          <a:bodyPr/>
          <a:lstStyle/>
          <a:p>
            <a:pPr eaLnBrk="1" hangingPunct="1">
              <a:lnSpc>
                <a:spcPct val="140000"/>
              </a:lnSpc>
            </a:pPr>
            <a:r>
              <a:rPr lang="en-US" dirty="0" smtClean="0"/>
              <a:t>A data warehouse is a </a:t>
            </a:r>
            <a:r>
              <a:rPr lang="en-US" u="sng" dirty="0" smtClean="0"/>
              <a:t>subject-oriented</a:t>
            </a:r>
            <a:r>
              <a:rPr lang="en-US" dirty="0" smtClean="0"/>
              <a:t>,</a:t>
            </a:r>
            <a:r>
              <a:rPr lang="en-US" u="sng" dirty="0" smtClean="0"/>
              <a:t> integrated</a:t>
            </a:r>
            <a:r>
              <a:rPr lang="en-US" dirty="0" smtClean="0"/>
              <a:t>, </a:t>
            </a:r>
            <a:r>
              <a:rPr lang="en-US" u="sng" dirty="0" smtClean="0"/>
              <a:t>time-variant</a:t>
            </a:r>
            <a:r>
              <a:rPr lang="en-US" dirty="0" smtClean="0"/>
              <a:t>, and </a:t>
            </a:r>
            <a:r>
              <a:rPr lang="en-US" u="sng" dirty="0" smtClean="0"/>
              <a:t>nonvolatile</a:t>
            </a:r>
            <a:r>
              <a:rPr lang="en-US" dirty="0" smtClean="0"/>
              <a:t> collection of data in support of management’s decision-making process.”—W. H. </a:t>
            </a:r>
            <a:r>
              <a:rPr lang="en-US" dirty="0" err="1" smtClean="0"/>
              <a:t>Inmon</a:t>
            </a:r>
            <a:endParaRPr lang="en-US" dirty="0" smtClean="0"/>
          </a:p>
          <a:p>
            <a:pPr eaLnBrk="1" hangingPunct="1">
              <a:lnSpc>
                <a:spcPct val="140000"/>
              </a:lnSpc>
            </a:pPr>
            <a:r>
              <a:rPr lang="en-US" dirty="0" smtClean="0"/>
              <a:t>Data warehousing:</a:t>
            </a:r>
          </a:p>
          <a:p>
            <a:pPr lvl="1" eaLnBrk="1" hangingPunct="1">
              <a:lnSpc>
                <a:spcPct val="140000"/>
              </a:lnSpc>
            </a:pPr>
            <a:r>
              <a:rPr lang="en-US" dirty="0" smtClean="0"/>
              <a:t>The process of constructing and using data warehouses</a:t>
            </a:r>
          </a:p>
          <a:p>
            <a:pPr eaLnBrk="1" hangingPunct="1"/>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Characteristics of Data Warehousing</a:t>
            </a:r>
            <a:endParaRPr lang="en-US" dirty="0"/>
          </a:p>
        </p:txBody>
      </p:sp>
      <p:sp>
        <p:nvSpPr>
          <p:cNvPr id="3" name="Content Placeholder 2"/>
          <p:cNvSpPr>
            <a:spLocks noGrp="1"/>
          </p:cNvSpPr>
          <p:nvPr>
            <p:ph idx="1"/>
          </p:nvPr>
        </p:nvSpPr>
        <p:spPr>
          <a:xfrm>
            <a:off x="1600200" y="1676400"/>
            <a:ext cx="6629400" cy="4525963"/>
          </a:xfrm>
        </p:spPr>
        <p:txBody>
          <a:bodyPr>
            <a:normAutofit/>
          </a:bodyPr>
          <a:lstStyle/>
          <a:p>
            <a:pPr marL="514350" indent="-514350">
              <a:lnSpc>
                <a:spcPct val="150000"/>
              </a:lnSpc>
              <a:buFont typeface="+mj-lt"/>
              <a:buAutoNum type="arabicPeriod"/>
            </a:pPr>
            <a:r>
              <a:rPr lang="en-US" sz="3600" b="1" dirty="0" smtClean="0"/>
              <a:t>subject-oriented,</a:t>
            </a:r>
          </a:p>
          <a:p>
            <a:pPr marL="514350" indent="-514350">
              <a:lnSpc>
                <a:spcPct val="150000"/>
              </a:lnSpc>
              <a:buFont typeface="+mj-lt"/>
              <a:buAutoNum type="arabicPeriod"/>
            </a:pPr>
            <a:r>
              <a:rPr lang="en-US" sz="3600" b="1" dirty="0" smtClean="0"/>
              <a:t> integrated, </a:t>
            </a:r>
          </a:p>
          <a:p>
            <a:pPr marL="514350" indent="-514350">
              <a:lnSpc>
                <a:spcPct val="150000"/>
              </a:lnSpc>
              <a:buFont typeface="+mj-lt"/>
              <a:buAutoNum type="arabicPeriod"/>
            </a:pPr>
            <a:r>
              <a:rPr lang="en-US" sz="3600" b="1" dirty="0" smtClean="0"/>
              <a:t>time-variant,</a:t>
            </a:r>
          </a:p>
          <a:p>
            <a:pPr marL="514350" indent="-514350">
              <a:lnSpc>
                <a:spcPct val="150000"/>
              </a:lnSpc>
              <a:buFont typeface="+mj-lt"/>
              <a:buAutoNum type="arabicPeriod"/>
            </a:pPr>
            <a:r>
              <a:rPr lang="en-US" sz="3600" b="1" dirty="0" smtClean="0"/>
              <a:t>nonvolatile</a:t>
            </a:r>
            <a:endParaRPr lang="en-US" sz="3600" b="1"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0" y="0"/>
            <a:ext cx="8915400" cy="1143000"/>
          </a:xfrm>
          <a:noFill/>
        </p:spPr>
        <p:txBody>
          <a:bodyPr lIns="92075" tIns="46038" rIns="92075" bIns="46038" anchor="b"/>
          <a:lstStyle/>
          <a:p>
            <a:pPr eaLnBrk="1" hangingPunct="1"/>
            <a:r>
              <a:rPr lang="en-US" smtClean="0"/>
              <a:t>Data Warehouse—Subject-Oriented</a:t>
            </a:r>
            <a:endParaRPr lang="en-US" sz="4000" smtClean="0"/>
          </a:p>
        </p:txBody>
      </p:sp>
      <p:sp>
        <p:nvSpPr>
          <p:cNvPr id="6147" name="Rectangle 3"/>
          <p:cNvSpPr>
            <a:spLocks noGrp="1" noChangeArrowheads="1"/>
          </p:cNvSpPr>
          <p:nvPr>
            <p:ph type="body" idx="1"/>
          </p:nvPr>
        </p:nvSpPr>
        <p:spPr>
          <a:xfrm>
            <a:off x="381000" y="1524000"/>
            <a:ext cx="8534400" cy="4800600"/>
          </a:xfrm>
          <a:noFill/>
        </p:spPr>
        <p:txBody>
          <a:bodyPr lIns="92075" tIns="46038" rIns="92075" bIns="46038">
            <a:normAutofit fontScale="92500"/>
          </a:bodyPr>
          <a:lstStyle/>
          <a:p>
            <a:pPr eaLnBrk="1" hangingPunct="1">
              <a:lnSpc>
                <a:spcPct val="130000"/>
              </a:lnSpc>
            </a:pPr>
            <a:r>
              <a:rPr lang="en-US" sz="2800" smtClean="0"/>
              <a:t>Organized around major subjects, such as customer, product, sales rather than day to day operations and transactions</a:t>
            </a:r>
          </a:p>
          <a:p>
            <a:pPr eaLnBrk="1" hangingPunct="1">
              <a:lnSpc>
                <a:spcPct val="130000"/>
              </a:lnSpc>
            </a:pPr>
            <a:r>
              <a:rPr lang="en-US" sz="2800" smtClean="0"/>
              <a:t>Focusing on the modeling and analysis of data for decision makers, not on daily operations or transaction processing</a:t>
            </a:r>
          </a:p>
          <a:p>
            <a:pPr eaLnBrk="1" hangingPunct="1">
              <a:lnSpc>
                <a:spcPct val="130000"/>
              </a:lnSpc>
            </a:pPr>
            <a:r>
              <a:rPr lang="en-US" sz="2800" smtClean="0"/>
              <a:t>Provide a simple and concise view around particular subject issues by excluding data that are not useful in the decision support process</a:t>
            </a:r>
          </a:p>
        </p:txBody>
      </p:sp>
    </p:spTree>
  </p:cSld>
  <p:clrMapOvr>
    <a:masterClrMapping/>
  </p:clrMapOvr>
  <p:transition>
    <p:zoom/>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533400"/>
            <a:ext cx="7772400" cy="762000"/>
          </a:xfrm>
          <a:noFill/>
        </p:spPr>
        <p:txBody>
          <a:bodyPr lIns="92075" tIns="46038" rIns="92075" bIns="46038" anchor="b">
            <a:normAutofit fontScale="90000"/>
          </a:bodyPr>
          <a:lstStyle/>
          <a:p>
            <a:pPr eaLnBrk="1" hangingPunct="1"/>
            <a:r>
              <a:rPr lang="en-US" smtClean="0"/>
              <a:t>Data Warehouse—Integrated</a:t>
            </a:r>
          </a:p>
        </p:txBody>
      </p:sp>
      <p:sp>
        <p:nvSpPr>
          <p:cNvPr id="7171" name="Rectangle 3"/>
          <p:cNvSpPr>
            <a:spLocks noGrp="1" noChangeArrowheads="1"/>
          </p:cNvSpPr>
          <p:nvPr>
            <p:ph type="body" idx="1"/>
          </p:nvPr>
        </p:nvSpPr>
        <p:spPr>
          <a:xfrm>
            <a:off x="304800" y="1676400"/>
            <a:ext cx="8610600" cy="4876800"/>
          </a:xfrm>
          <a:noFill/>
        </p:spPr>
        <p:txBody>
          <a:bodyPr lIns="92075" tIns="46038" rIns="92075" bIns="46038"/>
          <a:lstStyle/>
          <a:p>
            <a:pPr eaLnBrk="1" hangingPunct="1"/>
            <a:r>
              <a:rPr lang="en-US" sz="2800" smtClean="0"/>
              <a:t>Constructed by integrating multiple, heterogeneous data sources</a:t>
            </a:r>
          </a:p>
          <a:p>
            <a:pPr lvl="1" eaLnBrk="1" hangingPunct="1"/>
            <a:r>
              <a:rPr lang="en-US" sz="2400" smtClean="0"/>
              <a:t>relational databases, flat files, on-line transaction records</a:t>
            </a:r>
          </a:p>
          <a:p>
            <a:pPr eaLnBrk="1" hangingPunct="1"/>
            <a:r>
              <a:rPr lang="en-US" sz="2800" smtClean="0"/>
              <a:t>Data cleaning and data integration techniques are applied.</a:t>
            </a:r>
          </a:p>
          <a:p>
            <a:pPr lvl="1" eaLnBrk="1" hangingPunct="1"/>
            <a:r>
              <a:rPr lang="en-US" sz="2400" smtClean="0"/>
              <a:t>Ensure consistency in naming conventions, encoding structures, attribute measures, etc. among different data sources</a:t>
            </a:r>
          </a:p>
          <a:p>
            <a:pPr lvl="2" eaLnBrk="1" hangingPunct="1"/>
            <a:r>
              <a:rPr lang="en-US" sz="2000" smtClean="0"/>
              <a:t>E.g., Hotel price: currency, tax, breakfast covered, etc.</a:t>
            </a:r>
          </a:p>
          <a:p>
            <a:pPr lvl="1" eaLnBrk="1" hangingPunct="1"/>
            <a:r>
              <a:rPr lang="en-US" sz="2400" smtClean="0"/>
              <a:t>When data is moved to the warehouse, it is converted.  </a:t>
            </a:r>
          </a:p>
        </p:txBody>
      </p:sp>
    </p:spTree>
  </p:cSld>
  <p:clrMapOvr>
    <a:masterClrMapping/>
  </p:clrMapOvr>
  <p:transition>
    <p:zoom/>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85800" y="0"/>
            <a:ext cx="7772400" cy="1143000"/>
          </a:xfrm>
          <a:noFill/>
        </p:spPr>
        <p:txBody>
          <a:bodyPr lIns="92075" tIns="46038" rIns="92075" bIns="46038" anchor="b"/>
          <a:lstStyle/>
          <a:p>
            <a:pPr eaLnBrk="1" hangingPunct="1"/>
            <a:r>
              <a:rPr lang="en-US" smtClean="0"/>
              <a:t>Data Warehouse—Time Variant</a:t>
            </a:r>
          </a:p>
        </p:txBody>
      </p:sp>
      <p:sp>
        <p:nvSpPr>
          <p:cNvPr id="8195" name="Rectangle 3"/>
          <p:cNvSpPr>
            <a:spLocks noGrp="1" noChangeArrowheads="1"/>
          </p:cNvSpPr>
          <p:nvPr>
            <p:ph type="body" idx="1"/>
          </p:nvPr>
        </p:nvSpPr>
        <p:spPr>
          <a:xfrm>
            <a:off x="304800" y="1447800"/>
            <a:ext cx="8610600" cy="5105400"/>
          </a:xfrm>
          <a:noFill/>
        </p:spPr>
        <p:txBody>
          <a:bodyPr lIns="92075" tIns="46038" rIns="92075" bIns="46038"/>
          <a:lstStyle/>
          <a:p>
            <a:pPr eaLnBrk="1" hangingPunct="1">
              <a:lnSpc>
                <a:spcPct val="120000"/>
              </a:lnSpc>
            </a:pPr>
            <a:r>
              <a:rPr lang="en-US" sz="2800" smtClean="0"/>
              <a:t>The time horizon for the data warehouse is significantly longer than that of operational systems</a:t>
            </a:r>
          </a:p>
          <a:p>
            <a:pPr lvl="1" eaLnBrk="1" hangingPunct="1">
              <a:lnSpc>
                <a:spcPct val="120000"/>
              </a:lnSpc>
            </a:pPr>
            <a:r>
              <a:rPr lang="en-US" sz="2400" smtClean="0"/>
              <a:t>Operational database: current value data</a:t>
            </a:r>
          </a:p>
          <a:p>
            <a:pPr lvl="1" eaLnBrk="1" hangingPunct="1">
              <a:lnSpc>
                <a:spcPct val="120000"/>
              </a:lnSpc>
            </a:pPr>
            <a:r>
              <a:rPr lang="en-US" sz="2400" smtClean="0"/>
              <a:t>Data warehouse data: provide information from a historical perspective (e.g., past 5-10 years)</a:t>
            </a:r>
          </a:p>
          <a:p>
            <a:pPr eaLnBrk="1" hangingPunct="1">
              <a:lnSpc>
                <a:spcPct val="120000"/>
              </a:lnSpc>
            </a:pPr>
            <a:r>
              <a:rPr lang="en-US" sz="2800" smtClean="0"/>
              <a:t>Every key structure in the data warehouse</a:t>
            </a:r>
          </a:p>
          <a:p>
            <a:pPr lvl="1" eaLnBrk="1" hangingPunct="1">
              <a:lnSpc>
                <a:spcPct val="120000"/>
              </a:lnSpc>
            </a:pPr>
            <a:r>
              <a:rPr lang="en-US" sz="2400" smtClean="0"/>
              <a:t>Contains an element of time, explicitly or implicitly</a:t>
            </a:r>
          </a:p>
          <a:p>
            <a:pPr lvl="1" eaLnBrk="1" hangingPunct="1">
              <a:lnSpc>
                <a:spcPct val="120000"/>
              </a:lnSpc>
            </a:pPr>
            <a:r>
              <a:rPr lang="en-US" sz="2400" smtClean="0"/>
              <a:t>But the key of operational data may or may not contain “time element”</a:t>
            </a:r>
          </a:p>
          <a:p>
            <a:pPr lvl="1" eaLnBrk="1" hangingPunct="1">
              <a:lnSpc>
                <a:spcPct val="110000"/>
              </a:lnSpc>
            </a:pPr>
            <a:endParaRPr lang="en-US" sz="2200" smtClean="0"/>
          </a:p>
        </p:txBody>
      </p:sp>
    </p:spTree>
  </p:cSld>
  <p:clrMapOvr>
    <a:masterClrMapping/>
  </p:clrMapOvr>
  <p:transition>
    <p:zoom/>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2278</Words>
  <Application>Microsoft Office PowerPoint</Application>
  <PresentationFormat>On-screen Show (4:3)</PresentationFormat>
  <Paragraphs>353</Paragraphs>
  <Slides>43</Slides>
  <Notes>3</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45" baseType="lpstr">
      <vt:lpstr>Office Theme</vt:lpstr>
      <vt:lpstr>Document</vt:lpstr>
      <vt:lpstr>Slide 1</vt:lpstr>
      <vt:lpstr>Data Warehousing concepts and definitions</vt:lpstr>
      <vt:lpstr>Data Warehousing</vt:lpstr>
      <vt:lpstr>Slide 4</vt:lpstr>
      <vt:lpstr>Slide 5</vt:lpstr>
      <vt:lpstr>Characteristics of Data Warehousing</vt:lpstr>
      <vt:lpstr>Data Warehouse—Subject-Oriented</vt:lpstr>
      <vt:lpstr>Data Warehouse—Integrated</vt:lpstr>
      <vt:lpstr>Data Warehouse—Time Variant</vt:lpstr>
      <vt:lpstr>Data Warehouse—Nonvolatile</vt:lpstr>
      <vt:lpstr>Slide 11</vt:lpstr>
      <vt:lpstr>Slide 12</vt:lpstr>
      <vt:lpstr>What can business analysts gain from having a data warehouse?</vt:lpstr>
      <vt:lpstr>Three types of Data Warehouses</vt:lpstr>
      <vt:lpstr>Slide 15</vt:lpstr>
      <vt:lpstr>The Data Mart is More Specialized</vt:lpstr>
      <vt:lpstr>Slide 17</vt:lpstr>
      <vt:lpstr>Slide 18</vt:lpstr>
      <vt:lpstr>Metadata Repository</vt:lpstr>
      <vt:lpstr>Slide 20</vt:lpstr>
      <vt:lpstr>OLTP Vs OLAP</vt:lpstr>
      <vt:lpstr>Slide 22</vt:lpstr>
      <vt:lpstr>Slide 23</vt:lpstr>
      <vt:lpstr>Online Transaction Processing(OLTP)</vt:lpstr>
      <vt:lpstr>Online Analytical Processing(OLAP)</vt:lpstr>
      <vt:lpstr>Slide 26</vt:lpstr>
      <vt:lpstr>Slide 27</vt:lpstr>
      <vt:lpstr>Slide 28</vt:lpstr>
      <vt:lpstr>Slide 29</vt:lpstr>
      <vt:lpstr>OLAP Operations</vt:lpstr>
      <vt:lpstr>Comparison between OLTP &amp; OLAP Systems</vt:lpstr>
      <vt:lpstr>Slide 32</vt:lpstr>
      <vt:lpstr>Slide 33</vt:lpstr>
      <vt:lpstr>Slide 34</vt:lpstr>
      <vt:lpstr>Data Warehouse vs. Operational DBMS</vt:lpstr>
      <vt:lpstr>Slide 36</vt:lpstr>
      <vt:lpstr>OLTP vs. OLAP</vt:lpstr>
      <vt:lpstr>Slide 38</vt:lpstr>
      <vt:lpstr>Example of Star Schema</vt:lpstr>
      <vt:lpstr>Example of Snowflake Schema</vt:lpstr>
      <vt:lpstr>Example of Fact Constellation</vt:lpstr>
      <vt:lpstr>From Tables and Spreadsheets to Data Cubes</vt:lpstr>
      <vt:lpstr>Cube: A Lattice of Cuboids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SAMUELCEDRICMIRANDA</dc:creator>
  <cp:lastModifiedBy>SAMUELCEDRICMIRANDA</cp:lastModifiedBy>
  <cp:revision>49</cp:revision>
  <dcterms:created xsi:type="dcterms:W3CDTF">2006-08-16T00:00:00Z</dcterms:created>
  <dcterms:modified xsi:type="dcterms:W3CDTF">2020-03-06T03:55:02Z</dcterms:modified>
</cp:coreProperties>
</file>