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69" r:id="rId15"/>
    <p:sldId id="270" r:id="rId16"/>
    <p:sldId id="271" r:id="rId17"/>
    <p:sldId id="272" r:id="rId18"/>
    <p:sldId id="283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06B7E-BAE1-493D-B39A-7BC13960DA3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805B1-7BA5-4360-9A4F-30211EDA5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6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C701-A628-46D1-99CF-5E8AEF54FD7A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579B-37DD-448C-85CB-B49D99B38B5E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A485-0A3B-470E-8A93-D797CE26D35F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0C74-8D0D-4E0E-97EB-E6A85D4AE4FE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E8FA-DA30-4DD5-9AE3-06648A7F7DB2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CDA4E-550B-4C62-B7CC-99D2BB26E4B0}" type="datetime1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3C59B-C1C7-408F-881B-2924C5BDAA54}" type="datetime1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8230-312B-4EAA-A2FB-24B1ACCAD6EB}" type="datetime1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D44F1-5F4A-4176-A061-5AD5ACD983CA}" type="datetime1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ACCA-077C-4EB1-98EE-27A72D4197C4}" type="datetime1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7B1F-7AE0-44A6-9B45-FB53CD5AB875}" type="datetime1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9D068EB-D9E6-47D3-8C08-D756E649BD3C}" type="datetime1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Module 4 Map Reduce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4BB6CB-47A6-4419-BD0C-93B1EED7F7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Map reduce fundamentals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Module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9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715000"/>
            <a:ext cx="8229600" cy="457200"/>
          </a:xfrm>
        </p:spPr>
        <p:txBody>
          <a:bodyPr>
            <a:normAutofit/>
          </a:bodyPr>
          <a:lstStyle/>
          <a:p>
            <a:pPr algn="ctr"/>
            <a:r>
              <a:rPr lang="en-GB" sz="2200" dirty="0"/>
              <a:t>working of the MapReduce approach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10</a:t>
            </a:fld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838200" y="1126671"/>
            <a:ext cx="7696200" cy="4419600"/>
            <a:chOff x="990600" y="1828800"/>
            <a:chExt cx="7696200" cy="4419600"/>
          </a:xfrm>
        </p:grpSpPr>
        <p:sp>
          <p:nvSpPr>
            <p:cNvPr id="7" name="Rectangle 6"/>
            <p:cNvSpPr/>
            <p:nvPr/>
          </p:nvSpPr>
          <p:spPr>
            <a:xfrm>
              <a:off x="990600" y="54864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Map Output 1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24200" y="54864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Map Output 2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7800" y="4495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/>
                <a:t>Data Segment 1</a:t>
              </a:r>
              <a:endParaRPr lang="en-US" sz="13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1400" y="4495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/>
                <a:t>Data Segment 2</a:t>
              </a:r>
              <a:endParaRPr lang="en-US" sz="13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86000" y="36576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/>
                <a:t>Map Task</a:t>
              </a:r>
            </a:p>
            <a:p>
              <a:pPr algn="ctr"/>
              <a:r>
                <a:rPr lang="en-GB" sz="1300" dirty="0"/>
                <a:t>Task Tracker 1</a:t>
              </a:r>
              <a:endParaRPr lang="en-US" sz="13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19600" y="36576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Map Task</a:t>
              </a:r>
            </a:p>
            <a:p>
              <a:pPr algn="ctr"/>
              <a:r>
                <a:rPr lang="en-GB" sz="1400" dirty="0"/>
                <a:t>Task Tracker 2</a:t>
              </a:r>
              <a:endParaRPr lang="en-US" sz="14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48000" y="27432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/>
                <a:t>Map Tasks</a:t>
              </a:r>
              <a:endParaRPr lang="en-US" sz="13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81600" y="27432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/>
                <a:t>Reduce Task</a:t>
              </a:r>
            </a:p>
            <a:p>
              <a:pPr algn="ctr"/>
              <a:r>
                <a:rPr lang="en-GB" sz="1300" dirty="0"/>
                <a:t>Task Tracker 3</a:t>
              </a:r>
              <a:endParaRPr lang="en-US" sz="13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14800" y="1828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/>
                <a:t>Computing Task</a:t>
              </a:r>
            </a:p>
            <a:p>
              <a:pPr algn="ctr"/>
              <a:r>
                <a:rPr lang="en-GB" sz="1300" dirty="0"/>
                <a:t>Job Tracker</a:t>
              </a:r>
              <a:endParaRPr lang="en-US" sz="13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39000" y="3646714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Final Output</a:t>
              </a:r>
              <a:endParaRPr lang="en-US" sz="1400" dirty="0"/>
            </a:p>
          </p:txBody>
        </p:sp>
        <p:cxnSp>
          <p:nvCxnSpPr>
            <p:cNvPr id="20" name="Straight Arrow Connector 19"/>
            <p:cNvCxnSpPr>
              <a:endCxn id="16" idx="1"/>
            </p:cNvCxnSpPr>
            <p:nvPr/>
          </p:nvCxnSpPr>
          <p:spPr>
            <a:xfrm>
              <a:off x="4495800" y="2933700"/>
              <a:ext cx="6858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7" idx="2"/>
            </p:cNvCxnSpPr>
            <p:nvPr/>
          </p:nvCxnSpPr>
          <p:spPr>
            <a:xfrm>
              <a:off x="4838700" y="2209800"/>
              <a:ext cx="0" cy="7239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3" idx="3"/>
              <a:endCxn id="14" idx="1"/>
            </p:cNvCxnSpPr>
            <p:nvPr/>
          </p:nvCxnSpPr>
          <p:spPr>
            <a:xfrm>
              <a:off x="3733800" y="3848100"/>
              <a:ext cx="68580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3" idx="2"/>
            </p:cNvCxnSpPr>
            <p:nvPr/>
          </p:nvCxnSpPr>
          <p:spPr>
            <a:xfrm>
              <a:off x="3009900" y="4038600"/>
              <a:ext cx="0" cy="6477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1" idx="3"/>
            </p:cNvCxnSpPr>
            <p:nvPr/>
          </p:nvCxnSpPr>
          <p:spPr>
            <a:xfrm flipH="1">
              <a:off x="2895600" y="4686300"/>
              <a:ext cx="1143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181600" y="4038600"/>
              <a:ext cx="0" cy="6477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5067300" y="4686300"/>
              <a:ext cx="1143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86300" y="4876800"/>
              <a:ext cx="0" cy="7620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572000" y="5638800"/>
              <a:ext cx="1143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590800" y="4876800"/>
              <a:ext cx="0" cy="7620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2476500" y="5638800"/>
              <a:ext cx="1143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7" idx="2"/>
            </p:cNvCxnSpPr>
            <p:nvPr/>
          </p:nvCxnSpPr>
          <p:spPr>
            <a:xfrm>
              <a:off x="1714500" y="5867400"/>
              <a:ext cx="0" cy="3810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1714500" y="6172200"/>
              <a:ext cx="4457700" cy="7620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477000" y="3124200"/>
              <a:ext cx="0" cy="71845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572000" y="5791200"/>
              <a:ext cx="1333500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5905500" y="3124200"/>
              <a:ext cx="0" cy="2667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6172200" y="3124200"/>
              <a:ext cx="0" cy="3048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18" idx="1"/>
            </p:cNvCxnSpPr>
            <p:nvPr/>
          </p:nvCxnSpPr>
          <p:spPr>
            <a:xfrm flipV="1">
              <a:off x="6477000" y="3837214"/>
              <a:ext cx="762000" cy="108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630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200" dirty="0"/>
              <a:t>The master (</a:t>
            </a:r>
            <a:r>
              <a:rPr lang="en-GB" sz="2200" dirty="0" err="1"/>
              <a:t>JobTracker</a:t>
            </a:r>
            <a:r>
              <a:rPr lang="en-GB" sz="2200" dirty="0"/>
              <a:t>) monitors the entire job assigned to the MapReduce algorithm.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Slaves (</a:t>
            </a:r>
            <a:r>
              <a:rPr lang="en-GB" sz="2200" dirty="0" err="1"/>
              <a:t>TaskTrackers</a:t>
            </a:r>
            <a:r>
              <a:rPr lang="en-GB" sz="2200" dirty="0"/>
              <a:t>) are responsible for keeping track of individual tasks.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The given job is divided into a number of tasks by the master which then distributes these tasks into slaves.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Its another responsibility is to keep an eye on the processing activities and the re-execution of the failed task.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Slaves coordinate with the master by executing the tasks they are given by the masters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58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200" dirty="0"/>
              <a:t>The </a:t>
            </a:r>
            <a:r>
              <a:rPr lang="en-GB" sz="2200" dirty="0" err="1"/>
              <a:t>JobTracker</a:t>
            </a:r>
            <a:r>
              <a:rPr lang="en-GB" sz="2200" dirty="0"/>
              <a:t> receives jobs from client applications to process large information.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These jobs are assigned in the forms of individual tasks to various </a:t>
            </a:r>
            <a:r>
              <a:rPr lang="en-GB" sz="2200" dirty="0" err="1"/>
              <a:t>TaskTrackers</a:t>
            </a:r>
            <a:r>
              <a:rPr lang="en-GB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The task distribution is operation is completed by the </a:t>
            </a:r>
            <a:r>
              <a:rPr lang="en-GB" sz="2200" dirty="0" err="1"/>
              <a:t>JobTracker</a:t>
            </a:r>
            <a:r>
              <a:rPr lang="en-GB" sz="2200" dirty="0"/>
              <a:t>.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The data after processed by the </a:t>
            </a:r>
            <a:r>
              <a:rPr lang="en-GB" sz="2200" dirty="0" err="1"/>
              <a:t>TaskTrackers</a:t>
            </a:r>
            <a:r>
              <a:rPr lang="en-GB" sz="2200" dirty="0"/>
              <a:t> is transmitted to the reduce function so that the final, integrated output can be provided 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3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533400"/>
            <a:ext cx="4724400" cy="457200"/>
          </a:xfrm>
        </p:spPr>
        <p:txBody>
          <a:bodyPr>
            <a:normAutofit/>
          </a:bodyPr>
          <a:lstStyle/>
          <a:p>
            <a:r>
              <a:rPr lang="en-GB" sz="2000" dirty="0"/>
              <a:t>Logical Flow of Data in MapReduce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13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33400" y="609600"/>
            <a:ext cx="7772400" cy="5638800"/>
            <a:chOff x="457200" y="1066800"/>
            <a:chExt cx="7772400" cy="5638800"/>
          </a:xfrm>
        </p:grpSpPr>
        <p:sp>
          <p:nvSpPr>
            <p:cNvPr id="7" name="Rectangle 6"/>
            <p:cNvSpPr/>
            <p:nvPr/>
          </p:nvSpPr>
          <p:spPr>
            <a:xfrm>
              <a:off x="457200" y="1066800"/>
              <a:ext cx="914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Input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00200" y="1905000"/>
              <a:ext cx="914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Split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3200" y="2667000"/>
              <a:ext cx="914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Map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86200" y="3505200"/>
              <a:ext cx="914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Combine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4343400"/>
              <a:ext cx="914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Shuffle &amp; Sort</a:t>
              </a:r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5181600"/>
              <a:ext cx="914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Reduce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315200" y="6019800"/>
              <a:ext cx="9144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Output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914400" y="1752600"/>
              <a:ext cx="0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8" idx="1"/>
            </p:cNvCxnSpPr>
            <p:nvPr/>
          </p:nvCxnSpPr>
          <p:spPr>
            <a:xfrm>
              <a:off x="914400" y="22479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057400" y="2590800"/>
              <a:ext cx="0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057400" y="30861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200400" y="3352800"/>
              <a:ext cx="0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200400" y="38481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343400" y="4191000"/>
              <a:ext cx="0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343400" y="46863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486400" y="5029200"/>
              <a:ext cx="0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486400" y="55245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629400" y="5867400"/>
              <a:ext cx="0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6629400" y="63627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53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019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200" dirty="0"/>
              <a:t>Operations performed in the MapReduce Model</a:t>
            </a:r>
          </a:p>
          <a:p>
            <a:pPr lvl="1">
              <a:lnSpc>
                <a:spcPct val="150000"/>
              </a:lnSpc>
            </a:pPr>
            <a:r>
              <a:rPr lang="en-GB" sz="2100" dirty="0"/>
              <a:t>The input is provided from large data files in the form of key-value pair (KVP), which is the standard input format in a Hadoop MapReduce programming model.</a:t>
            </a:r>
          </a:p>
          <a:p>
            <a:pPr lvl="1">
              <a:lnSpc>
                <a:spcPct val="150000"/>
              </a:lnSpc>
            </a:pPr>
            <a:r>
              <a:rPr lang="en-GB" sz="2100" dirty="0"/>
              <a:t>The input data is divided into small pieces, and master and slave nodes are created</a:t>
            </a:r>
          </a:p>
          <a:p>
            <a:pPr lvl="1">
              <a:lnSpc>
                <a:spcPct val="150000"/>
              </a:lnSpc>
            </a:pPr>
            <a:r>
              <a:rPr lang="en-GB" sz="2100" dirty="0"/>
              <a:t>The master node usually executes on the machine where the data is present, and slaves are made to work remotely on the data.</a:t>
            </a:r>
          </a:p>
          <a:p>
            <a:pPr lvl="1">
              <a:lnSpc>
                <a:spcPct val="150000"/>
              </a:lnSpc>
            </a:pPr>
            <a:r>
              <a:rPr lang="en-GB" sz="2100" dirty="0"/>
              <a:t>The map operation is performed simultaneously on all the data pieces, which are read by the map function.</a:t>
            </a:r>
          </a:p>
          <a:p>
            <a:pPr lvl="1">
              <a:lnSpc>
                <a:spcPct val="150000"/>
              </a:lnSpc>
            </a:pPr>
            <a:r>
              <a:rPr lang="en-GB" sz="2100" dirty="0"/>
              <a:t>The map function extracts the relevant data and generates the KVP for it</a:t>
            </a: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0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GB" sz="1500" dirty="0"/>
              <a:t>Working of Map function in the MapReduce Model </a:t>
            </a:r>
            <a:endParaRPr lang="en-US" sz="1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15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457200" y="990600"/>
            <a:ext cx="8229600" cy="3581400"/>
            <a:chOff x="457200" y="2133600"/>
            <a:chExt cx="8229600" cy="3581400"/>
          </a:xfrm>
        </p:grpSpPr>
        <p:sp>
          <p:nvSpPr>
            <p:cNvPr id="6" name="Rectangle 5"/>
            <p:cNvSpPr/>
            <p:nvPr/>
          </p:nvSpPr>
          <p:spPr>
            <a:xfrm>
              <a:off x="457200" y="2133600"/>
              <a:ext cx="8229600" cy="3581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2438400" y="2286000"/>
              <a:ext cx="5791200" cy="762000"/>
              <a:chOff x="2438400" y="2286000"/>
              <a:chExt cx="5791200" cy="762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438400" y="2286000"/>
                <a:ext cx="5791200" cy="76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667000" y="24384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276600" y="24384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86200" y="24384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495800" y="24384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105400" y="24384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715000" y="24384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324600" y="24384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934200" y="24384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543800" y="24384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438400" y="4800600"/>
              <a:ext cx="5791200" cy="762000"/>
              <a:chOff x="2438400" y="2286000"/>
              <a:chExt cx="5791200" cy="76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2438400" y="2286000"/>
                <a:ext cx="5791200" cy="76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667000" y="24384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276600" y="24384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886200" y="24384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495800" y="24384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05400" y="24384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715000" y="24384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324600" y="24384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934200" y="24384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543800" y="24384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Down Arrow 29"/>
            <p:cNvSpPr/>
            <p:nvPr/>
          </p:nvSpPr>
          <p:spPr>
            <a:xfrm>
              <a:off x="2743200" y="2819400"/>
              <a:ext cx="304800" cy="2133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3352800" y="2819400"/>
              <a:ext cx="304800" cy="2133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3962400" y="2819400"/>
              <a:ext cx="304800" cy="2133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4572000" y="2819400"/>
              <a:ext cx="304800" cy="2133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 Arrow 33"/>
            <p:cNvSpPr/>
            <p:nvPr/>
          </p:nvSpPr>
          <p:spPr>
            <a:xfrm>
              <a:off x="5181600" y="2819400"/>
              <a:ext cx="304800" cy="2133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own Arrow 34"/>
            <p:cNvSpPr/>
            <p:nvPr/>
          </p:nvSpPr>
          <p:spPr>
            <a:xfrm>
              <a:off x="5791200" y="2819400"/>
              <a:ext cx="304800" cy="2133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own Arrow 35"/>
            <p:cNvSpPr/>
            <p:nvPr/>
          </p:nvSpPr>
          <p:spPr>
            <a:xfrm>
              <a:off x="6400800" y="2819400"/>
              <a:ext cx="304800" cy="2133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wn Arrow 36"/>
            <p:cNvSpPr/>
            <p:nvPr/>
          </p:nvSpPr>
          <p:spPr>
            <a:xfrm>
              <a:off x="7010400" y="2819400"/>
              <a:ext cx="304800" cy="2133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own Arrow 37"/>
            <p:cNvSpPr/>
            <p:nvPr/>
          </p:nvSpPr>
          <p:spPr>
            <a:xfrm>
              <a:off x="7620000" y="2819400"/>
              <a:ext cx="304800" cy="21336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14400" y="2438400"/>
              <a:ext cx="1371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 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09600" y="3657600"/>
              <a:ext cx="1828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Mapping Function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14400" y="4953000"/>
              <a:ext cx="1371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Output List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0155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534400" cy="609600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GB" sz="2000" dirty="0"/>
              <a:t>The output is generated from the map operation, and the master instructs the reduce function about further actions that it needs to take.</a:t>
            </a:r>
          </a:p>
          <a:p>
            <a:pPr>
              <a:lnSpc>
                <a:spcPct val="160000"/>
              </a:lnSpc>
            </a:pPr>
            <a:r>
              <a:rPr lang="en-GB" sz="2000" dirty="0"/>
              <a:t>The list of KVPs obtained from the map function is passed to the reduce function.</a:t>
            </a:r>
          </a:p>
          <a:p>
            <a:pPr>
              <a:lnSpc>
                <a:spcPct val="160000"/>
              </a:lnSpc>
            </a:pPr>
            <a:r>
              <a:rPr lang="en-GB" sz="2000" dirty="0"/>
              <a:t>The reduce function sorts the data on the basis of KVP list.</a:t>
            </a:r>
          </a:p>
          <a:p>
            <a:pPr>
              <a:lnSpc>
                <a:spcPct val="160000"/>
              </a:lnSpc>
            </a:pPr>
            <a:r>
              <a:rPr lang="en-GB" sz="2000" dirty="0"/>
              <a:t>The process of collecting the map output list from the map function and then sorting it as per the keys is knowing as shuffling.</a:t>
            </a:r>
          </a:p>
          <a:p>
            <a:pPr>
              <a:lnSpc>
                <a:spcPct val="160000"/>
              </a:lnSpc>
            </a:pPr>
            <a:r>
              <a:rPr lang="en-GB" sz="2000" dirty="0"/>
              <a:t>Every unique key is then taken by the reduce function.</a:t>
            </a:r>
          </a:p>
          <a:p>
            <a:pPr>
              <a:lnSpc>
                <a:spcPct val="160000"/>
              </a:lnSpc>
            </a:pPr>
            <a:r>
              <a:rPr lang="en-GB" sz="2000" dirty="0"/>
              <a:t>These keys are called for producing the final output to be sent to the file</a:t>
            </a:r>
          </a:p>
          <a:p>
            <a:pPr>
              <a:lnSpc>
                <a:spcPct val="160000"/>
              </a:lnSpc>
            </a:pPr>
            <a:r>
              <a:rPr lang="en-GB" sz="2000" dirty="0"/>
              <a:t>The output finally generated by the reduce function, and the control is handed over to the user program by the master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19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85800"/>
          </a:xfrm>
        </p:spPr>
        <p:txBody>
          <a:bodyPr>
            <a:normAutofit/>
          </a:bodyPr>
          <a:lstStyle/>
          <a:p>
            <a:pPr algn="ctr"/>
            <a:r>
              <a:rPr lang="en-GB" sz="2000" dirty="0"/>
              <a:t>Working of Reduce Function in MapReduce Model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17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457200" y="1981200"/>
            <a:ext cx="8229600" cy="3581400"/>
            <a:chOff x="457200" y="1981200"/>
            <a:chExt cx="8229600" cy="3581400"/>
          </a:xfrm>
        </p:grpSpPr>
        <p:grpSp>
          <p:nvGrpSpPr>
            <p:cNvPr id="7" name="Group 6"/>
            <p:cNvGrpSpPr/>
            <p:nvPr/>
          </p:nvGrpSpPr>
          <p:grpSpPr>
            <a:xfrm>
              <a:off x="457200" y="1981200"/>
              <a:ext cx="8229600" cy="3581400"/>
              <a:chOff x="457200" y="2133600"/>
              <a:chExt cx="8229600" cy="3581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57200" y="2133600"/>
                <a:ext cx="8229600" cy="3581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438400" y="2286000"/>
                <a:ext cx="5791200" cy="762000"/>
                <a:chOff x="2438400" y="2286000"/>
                <a:chExt cx="5791200" cy="76200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438400" y="2286000"/>
                  <a:ext cx="5791200" cy="762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2667000" y="24384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3276600" y="24384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886200" y="24384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495800" y="24384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5105400" y="24384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5715000" y="24384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6324600" y="24384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6934200" y="24384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7543800" y="24384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4495800" y="4495800"/>
                <a:ext cx="1219200" cy="1066800"/>
                <a:chOff x="4495800" y="1981200"/>
                <a:chExt cx="1219200" cy="10668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495800" y="1981200"/>
                  <a:ext cx="1219200" cy="10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572000" y="2057400"/>
                  <a:ext cx="1088571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914400" y="2438400"/>
                <a:ext cx="13716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Input List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09600" y="3657600"/>
                <a:ext cx="18288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Reducing Function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914400" y="4953000"/>
                <a:ext cx="1524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Output Value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Down Arrow 45"/>
            <p:cNvSpPr/>
            <p:nvPr/>
          </p:nvSpPr>
          <p:spPr>
            <a:xfrm>
              <a:off x="4953000" y="2895600"/>
              <a:ext cx="391885" cy="1447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3646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000" dirty="0"/>
              <a:t>Data Analysis in MapReduce Programming Model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Refer Figure 5.5 Page No. </a:t>
            </a:r>
            <a:r>
              <a:rPr lang="en-GB"/>
              <a:t>126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Exploring Map and Reduce Functions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The map function retrieves its features of interest and displays them in the KVP format irrespective of data.</a:t>
            </a:r>
          </a:p>
          <a:p>
            <a:pPr>
              <a:lnSpc>
                <a:spcPct val="150000"/>
              </a:lnSpc>
            </a:pPr>
            <a:r>
              <a:rPr lang="en-GB" dirty="0"/>
              <a:t>The KVP list is received by the reduce function as an input and another KVP list is provided as an output. </a:t>
            </a:r>
          </a:p>
          <a:p>
            <a:pPr>
              <a:lnSpc>
                <a:spcPct val="150000"/>
              </a:lnSpc>
            </a:pPr>
            <a:r>
              <a:rPr lang="en-GB" dirty="0"/>
              <a:t>Both MapReduce functions and Hadoop can be created in many languages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The Map Reduce Framework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Parallel distribution tasks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Helps in automatic expansion and contraction process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Enables continuation of processes without being affected by network failures or individual system failures.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Empowers developers with rights to access the services that other developers have created in context of multiple usage scenarios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1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Streaming is used for expressing input and output in the text format.</a:t>
            </a:r>
          </a:p>
          <a:p>
            <a:pPr>
              <a:lnSpc>
                <a:spcPct val="150000"/>
              </a:lnSpc>
            </a:pPr>
            <a:r>
              <a:rPr lang="en-GB" dirty="0"/>
              <a:t>The </a:t>
            </a:r>
            <a:r>
              <a:rPr lang="en-GB" i="1" dirty="0" err="1"/>
              <a:t>stdin</a:t>
            </a:r>
            <a:r>
              <a:rPr lang="en-GB" i="1" dirty="0"/>
              <a:t>() </a:t>
            </a:r>
            <a:r>
              <a:rPr lang="en-GB" dirty="0"/>
              <a:t>function includes the input KVP, the standard input for reading data from a file.</a:t>
            </a:r>
          </a:p>
          <a:p>
            <a:pPr>
              <a:lnSpc>
                <a:spcPct val="150000"/>
              </a:lnSpc>
            </a:pPr>
            <a:r>
              <a:rPr lang="en-GB" dirty="0"/>
              <a:t>The </a:t>
            </a:r>
            <a:r>
              <a:rPr lang="en-GB" i="1" dirty="0" err="1"/>
              <a:t>stdout</a:t>
            </a:r>
            <a:r>
              <a:rPr lang="en-GB" i="1" dirty="0"/>
              <a:t>() </a:t>
            </a:r>
            <a:r>
              <a:rPr lang="en-GB" dirty="0"/>
              <a:t>includes the output KVPs, the standard output for writing data into a file.</a:t>
            </a:r>
          </a:p>
          <a:p>
            <a:pPr>
              <a:lnSpc>
                <a:spcPct val="150000"/>
              </a:lnSpc>
            </a:pPr>
            <a:r>
              <a:rPr lang="en-GB" dirty="0"/>
              <a:t>While converting the map output to the reduce input, a list is structured to bring together all the values for each key.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54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Techniques to Optimize MapReduce Jobs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300" dirty="0"/>
              <a:t>Involves a series of steps in which every step has its own set of resource requirement.</a:t>
            </a:r>
          </a:p>
          <a:p>
            <a:pPr>
              <a:lnSpc>
                <a:spcPct val="150000"/>
              </a:lnSpc>
            </a:pPr>
            <a:r>
              <a:rPr lang="en-GB" sz="2300" dirty="0"/>
              <a:t>If the resources utilized its fullest, helps to reduce the response time of job to a minimum level.</a:t>
            </a:r>
          </a:p>
          <a:p>
            <a:pPr>
              <a:lnSpc>
                <a:spcPct val="150000"/>
              </a:lnSpc>
            </a:pPr>
            <a:r>
              <a:rPr lang="en-GB" sz="2300" dirty="0"/>
              <a:t>Technique categories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Hardware or Network Topology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Synchronization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File System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8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10600" cy="59436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Hardware/ Network Topology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MapReduce makes it possible for hardware to run the MapReduce tasks on inexpensive clusters of commodity computers.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These computers can be connected through standard networks.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The performance and fault tolerance required for Big Data operations are also influenced by the physical location of servers.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The performance offered by hardware systems that are located in the same rack , where the data is stored will be higher than the performance of hardware systems that are located in a different rack than the one containing the data.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The best way to optimize the performance of MapReduce engine is to keep the application code and the data together. 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68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Synchronization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The completion of map processing enables the reduce function to combine the various outputs for providing the final result.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In order to improve the performance, copy the result from mapping nodes to the reducing nodes.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The hashing function sends  all the values marked with the same key to the same reducer node.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Thus the overall performance of the system increases.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97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File System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 distributed file system is used to support the implementation of  the MapReduce operation.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The distribution model followed in implementing the MapReduce</a:t>
            </a:r>
            <a:r>
              <a:rPr lang="en-US" dirty="0"/>
              <a:t> programming approach is to use the master and slave model.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All the metadata and access rights apart from the mapping, block and file locations are stored with the master.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The data on which are forwarded to appropriate slaves for performing the required 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2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5867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Keep it Warm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The master handles various operations which may lead to a stage of overworking for it.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In order to optimize the file system, develop a standby master node that can remain warm and whenever the primary master fails to deliver, can take the responsibility</a:t>
            </a:r>
          </a:p>
          <a:p>
            <a:pPr>
              <a:lnSpc>
                <a:spcPct val="150000"/>
              </a:lnSpc>
            </a:pPr>
            <a:r>
              <a:rPr lang="en-GB" dirty="0"/>
              <a:t>The Bigger the Better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In Big Data environment, files with a size of less than 100MB are not preferred.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The best results are obtained when the distributed file systems that are used with MapReduce are loaded with small number of large size data</a:t>
            </a: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57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763000" cy="5943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 Long View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MapReduce handles the workload by keeping large jobs in small data batches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GB" dirty="0"/>
              <a:t>Hence MapReduce needs a bandwidth that remains available for long time instead of having quick execution times of mappers and reducers.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To use the network optimality, a long stream of data should be sent by the application code</a:t>
            </a:r>
          </a:p>
          <a:p>
            <a:pPr>
              <a:lnSpc>
                <a:spcPct val="150000"/>
              </a:lnSpc>
            </a:pPr>
            <a:r>
              <a:rPr lang="en-GB" dirty="0"/>
              <a:t>Right Degree of Security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The increasing number of security layers hampers the performance of distributed file system.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The permissions associated with the file systems are meant to protect files from any unauthorized access and damage.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Allow only authorized users to access the data centre and protect the distributed file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09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Uses of MapReduce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Web Page Visits</a:t>
            </a:r>
          </a:p>
          <a:p>
            <a:pPr>
              <a:lnSpc>
                <a:spcPct val="150000"/>
              </a:lnSpc>
            </a:pPr>
            <a:r>
              <a:rPr lang="en-GB" dirty="0"/>
              <a:t>Web Page Visitor Paths</a:t>
            </a:r>
          </a:p>
          <a:p>
            <a:pPr>
              <a:lnSpc>
                <a:spcPct val="150000"/>
              </a:lnSpc>
            </a:pPr>
            <a:r>
              <a:rPr lang="en-GB" dirty="0"/>
              <a:t>Word Frequency</a:t>
            </a:r>
          </a:p>
          <a:p>
            <a:pPr>
              <a:lnSpc>
                <a:spcPct val="150000"/>
              </a:lnSpc>
            </a:pPr>
            <a:r>
              <a:rPr lang="en-GB" dirty="0"/>
              <a:t>Word Count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Concept of task distribution and their interconnectivity as a cluster over the network.</a:t>
            </a:r>
          </a:p>
          <a:p>
            <a:pPr>
              <a:lnSpc>
                <a:spcPct val="150000"/>
              </a:lnSpc>
            </a:pPr>
            <a:r>
              <a:rPr lang="en-GB" dirty="0"/>
              <a:t> location independence in terms of data and applications working on that data was a necessity.</a:t>
            </a:r>
          </a:p>
          <a:p>
            <a:pPr>
              <a:lnSpc>
                <a:spcPct val="150000"/>
              </a:lnSpc>
            </a:pPr>
            <a:r>
              <a:rPr lang="en-GB" dirty="0"/>
              <a:t>Generic implementation to the entire concept was provided with the development of the MapReduce programming model.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Features of MapReduce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Scheduling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Involves two operations – Map and Reduce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Executed by dividing large problems into smaller chunks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The operation of breaking tasks into subtasks and running these subtasks independently in parallel are called mapping.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Mapping requires task prioritization based on the number of nodes in the cluster.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After the entire mapping operation is completed, the reduction operation merges independent results on the basis of priority.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MapReduce </a:t>
            </a:r>
            <a:r>
              <a:rPr lang="en-GB" dirty="0" err="1"/>
              <a:t>programmig</a:t>
            </a:r>
            <a:r>
              <a:rPr lang="en-GB" dirty="0"/>
              <a:t> requires scheduling of tasks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2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Synchronization 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Execution of several concurrent process requires synchronization.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The framework tracks all the tasks along with their timings and  starts the reduction process after the completion of mapping.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Shuffle and sort method produces the intermediate data, which is transmitted across the network</a:t>
            </a:r>
          </a:p>
          <a:p>
            <a:pPr lvl="1">
              <a:lnSpc>
                <a:spcPct val="150000"/>
              </a:lnSpc>
            </a:pPr>
            <a:r>
              <a:rPr lang="en-GB" sz="2400" dirty="0"/>
              <a:t>The shuffle and sort mechanism collects the mapped data and prepares it for the reduction.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0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Co-location of Code/ Data (Data Locality)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The effectiveness  of a data processing mechanism depends largely on the location of the code and the data required for the code to execute.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The co-location of the code and data produces the most effective processing outcome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3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Handling of Errors / Faults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There are high chance of  failure in clustered nodes on which different parts of a program are running.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Therefore the MapReduce engine must have the capability of recognizing the fault and rectify it.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The map reduce engine design involves the ability to find out the tasks that are incomplete and eventually assign them to different nodes.</a:t>
            </a:r>
          </a:p>
          <a:p>
            <a:pPr lvl="1">
              <a:lnSpc>
                <a:spcPct val="150000"/>
              </a:lnSpc>
            </a:pPr>
            <a:r>
              <a:rPr lang="en-GB" sz="2200" dirty="0"/>
              <a:t>So the engine provides a high level of fault tolerance and robustness in handling the errors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3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Scale –Out Architecture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Engine can accommodate more machines (resources) when required.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It is suited to higher computational demands of Big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6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>
            <a:normAutofit/>
          </a:bodyPr>
          <a:lstStyle/>
          <a:p>
            <a:r>
              <a:rPr lang="en-GB" sz="3000" dirty="0"/>
              <a:t>Working of MapReduce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MapReduce programming model works on an algorithm to execute the Map and Reduce operations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Take a large dataset or set of records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Perform iteration over the  data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Extract some interesting patterns to prepare an output by using the Map function.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Arrange the output list properly to enable optimization for further processing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Compute a set of results by using the reduce function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Provide the final result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4 Map Reduce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B6CB-47A6-4419-BD0C-93B1EED7F7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3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287</TotalTime>
  <Words>1714</Words>
  <Application>Microsoft Office PowerPoint</Application>
  <PresentationFormat>On-screen Show (4:3)</PresentationFormat>
  <Paragraphs>199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Clarity</vt:lpstr>
      <vt:lpstr>Map reduce fundamentals</vt:lpstr>
      <vt:lpstr>The Map Reduce Framework</vt:lpstr>
      <vt:lpstr>PowerPoint Presentation</vt:lpstr>
      <vt:lpstr>Features of MapReduce</vt:lpstr>
      <vt:lpstr>PowerPoint Presentation</vt:lpstr>
      <vt:lpstr>PowerPoint Presentation</vt:lpstr>
      <vt:lpstr>PowerPoint Presentation</vt:lpstr>
      <vt:lpstr>PowerPoint Presentation</vt:lpstr>
      <vt:lpstr>Working of MapReduce</vt:lpstr>
      <vt:lpstr>working of the MapReduce approach</vt:lpstr>
      <vt:lpstr>PowerPoint Presentation</vt:lpstr>
      <vt:lpstr>PowerPoint Presentation</vt:lpstr>
      <vt:lpstr>Logical Flow of Data in MapReduce</vt:lpstr>
      <vt:lpstr>PowerPoint Presentation</vt:lpstr>
      <vt:lpstr>Working of Map function in the MapReduce Model </vt:lpstr>
      <vt:lpstr>PowerPoint Presentation</vt:lpstr>
      <vt:lpstr>Working of Reduce Function in MapReduce Model</vt:lpstr>
      <vt:lpstr>Data Analysis in MapReduce Programming Model</vt:lpstr>
      <vt:lpstr>Exploring Map and Reduce Functions</vt:lpstr>
      <vt:lpstr>PowerPoint Presentation</vt:lpstr>
      <vt:lpstr>Techniques to Optimize MapReduce Jobs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Uses of MapReduce</vt:lpstr>
    </vt:vector>
  </TitlesOfParts>
  <Company>CPL Aromas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reduce fundamentals</dc:title>
  <dc:creator>CPL User</dc:creator>
  <cp:lastModifiedBy>919495166355</cp:lastModifiedBy>
  <cp:revision>27</cp:revision>
  <dcterms:created xsi:type="dcterms:W3CDTF">2020-03-22T04:22:42Z</dcterms:created>
  <dcterms:modified xsi:type="dcterms:W3CDTF">2020-03-24T08:38:36Z</dcterms:modified>
</cp:coreProperties>
</file>