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1584">
          <p15:clr>
            <a:srgbClr val="A4A3A4"/>
          </p15:clr>
        </p15:guide>
        <p15:guide id="3" orient="horz" pos="1296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1440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orient="horz" pos="172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41A42D-783D-4834-B03C-9B07B1538796}">
  <a:tblStyle styleId="{E241A42D-783D-4834-B03C-9B07B15387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584" orient="horz"/>
        <p:guide pos="1296" orient="horz"/>
        <p:guide pos="1008" orient="horz"/>
        <p:guide pos="1440" orient="horz"/>
        <p:guide pos="1872" orient="horz"/>
        <p:guide pos="1728" orient="horz"/>
        <p:guide pos="1152" orient="horz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rialBlack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e781e9256_3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e781e9256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2e781e9256_3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e781e9256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e781e925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e781e9256_6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e781e925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2e781e9256_3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e781e925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2e781e9256_3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e781e9256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e781e92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e781e9256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e781e9256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e781e925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e781e9256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781e9256_3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e781e9256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2e781e9256_3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e781e9256_3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e781e9256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e781e9256_3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e781e9256_3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e781e9256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2e781e9256_3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Slide - 1">
  <p:cSld name="Copy Slide - 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4b282c2015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9638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 flipH="1">
            <a:off x="8588375" y="6429375"/>
            <a:ext cx="304800" cy="1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438954" y="315869"/>
            <a:ext cx="7661438" cy="6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8095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 flipH="1">
            <a:off x="8588375" y="6429375"/>
            <a:ext cx="304800" cy="1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4_logo_only_reverse.png" id="52" name="Google Shape;5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5188" y="47307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438954" y="315868"/>
            <a:ext cx="7661438" cy="623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1">
  <p:cSld name="Title Slide -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4_logo_only_reverse.png"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65760" y="3003798"/>
            <a:ext cx="6726519" cy="32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65760" y="3507854"/>
            <a:ext cx="6726519" cy="32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rgbClr val="0C2344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C2344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85750" lvl="1" marL="914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65585" y="1131888"/>
            <a:ext cx="6726693" cy="1871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 u="none" cap="none" strike="noStrike">
                <a:solidFill>
                  <a:srgbClr val="0077C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2">
  <p:cSld name="Title Slide - 2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4b282c2015.png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65760" y="3003798"/>
            <a:ext cx="6726519" cy="32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65760" y="3507854"/>
            <a:ext cx="6726519" cy="32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85750" lvl="1" marL="914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65585" y="1131888"/>
            <a:ext cx="6726693" cy="1871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 u="none" cap="none" strike="noStrik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section Slide - 1">
  <p:cSld name="Subsection Slide -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 flipH="1">
            <a:off x="8588375" y="6429375"/>
            <a:ext cx="304800" cy="1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4_logo_only_reverse.png"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365586" y="1131888"/>
            <a:ext cx="7868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section Slide - 2">
  <p:cSld name="Subsection Slide - 2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4b282c2015.png"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357188" y="113188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Slide - 2">
  <p:cSld name="Copy Slide - 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4_logo_only_reverse.png"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/>
        </p:nvSpPr>
        <p:spPr>
          <a:xfrm flipH="1">
            <a:off x="8588375" y="6429375"/>
            <a:ext cx="304800" cy="1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438954" y="315868"/>
            <a:ext cx="7661438" cy="623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8095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Slide - 1">
  <p:cSld name="Graphics Slide -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/>
        </p:nvSpPr>
        <p:spPr>
          <a:xfrm flipH="1">
            <a:off x="8588375" y="6429375"/>
            <a:ext cx="304800" cy="1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4b282c2015.png"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9638" y="40481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432508" y="315867"/>
            <a:ext cx="7667884" cy="623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C_2016_Signature_Wide_282.png"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- 2">
  <p:cSld name="End Slide - 2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_2016_UBCStandard_Signature_ReverseRGB72.png"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65749" y="3003822"/>
            <a:ext cx="73101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CA"/>
              <a:t>Main focus: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CA"/>
              <a:t>Applying linguistics features to the regression model to predict the results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CA"/>
              <a:t>Reading papers about Long Transformer and adding Bert/Transformer to the regression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365585" y="1131888"/>
            <a:ext cx="67266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600"/>
              <a:t>May 16 - May 20</a:t>
            </a:r>
            <a:br>
              <a:rPr lang="en-CA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68204" y="816238"/>
            <a:ext cx="7661400" cy="53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Ridge regression coefficients: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438954" y="315869"/>
            <a:ext cx="7661400" cy="6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Regression models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75" y="1289725"/>
            <a:ext cx="7494717" cy="53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38954" y="732288"/>
            <a:ext cx="7661400" cy="53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/>
              <a:t>Why do we use Longformer/BERT:</a:t>
            </a:r>
            <a:endParaRPr b="1"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</a:rPr>
              <a:t>Transformer-based models are unable to process long sequences due to their self-attention operation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</a:rPr>
              <a:t>Longformer addresses this limitation by using an attention mechanism that scales linearly with sequence length, making it easy to process documents of thousands of tokens or longer</a:t>
            </a:r>
            <a:br>
              <a:rPr lang="en-CA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000000"/>
                </a:solidFill>
                <a:highlight>
                  <a:srgbClr val="FFFFFF"/>
                </a:highlight>
              </a:rPr>
              <a:t>Results(Transformer):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00"/>
                </a:solidFill>
                <a:highlight>
                  <a:srgbClr val="FFFFFF"/>
                </a:highlight>
              </a:rPr>
              <a:t>(trained for 10 epochs)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000000"/>
                </a:solidFill>
                <a:highlight>
                  <a:srgbClr val="FFFFFF"/>
                </a:highlight>
              </a:rPr>
              <a:t>Limitations: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highlight>
                  <a:srgbClr val="FFFFFF"/>
                </a:highlight>
              </a:rPr>
              <a:t>Resource hungry - CUDA out of memory error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000000"/>
                </a:solidFill>
                <a:highlight>
                  <a:schemeClr val="lt1"/>
                </a:highlight>
              </a:rPr>
              <a:t>strategies:</a:t>
            </a:r>
            <a:endParaRPr b="1" sz="1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CA">
                <a:highlight>
                  <a:schemeClr val="lt1"/>
                </a:highlight>
              </a:rPr>
              <a:t>Reduce the batch size from 32 to 4 to solve the memory error</a:t>
            </a:r>
            <a:endParaRPr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CA">
                <a:highlight>
                  <a:schemeClr val="lt1"/>
                </a:highlight>
              </a:rPr>
              <a:t>Take each chapter as input instead of the whole course to solve the limitation of 512 input tokens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438954" y="315869"/>
            <a:ext cx="7661400" cy="6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Models - Longformer (</a:t>
            </a:r>
            <a:r>
              <a:rPr lang="en-CA">
                <a:solidFill>
                  <a:srgbClr val="0077C8"/>
                </a:solidFill>
              </a:rPr>
              <a:t>Long-Document Transformer</a:t>
            </a:r>
            <a:r>
              <a:rPr lang="en-CA"/>
              <a:t>)/BERT</a:t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788350" y="361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{E241A42D-783D-4834-B03C-9B07B1538796}</a:tableStyleId>
              </a:tblPr>
              <a:tblGrid>
                <a:gridCol w="3619500"/>
                <a:gridCol w="3619500"/>
              </a:tblGrid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Training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Validation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0.134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0.035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568204" y="1132288"/>
            <a:ext cx="7661400" cy="5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can </a:t>
            </a:r>
            <a:r>
              <a:rPr b="1"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combine numerical and textual features</a:t>
            </a:r>
            <a:r>
              <a:rPr b="1"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with two approaches: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text embedding techniques to extract meaningful quantitative features from the transcripts. The embedding features can then be appended to the other </a:t>
            </a:r>
            <a:r>
              <a:rPr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numerical f</a:t>
            </a:r>
            <a:r>
              <a:rPr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eatures and used with the supervised regression models mentioned above.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Fine-tune a BERT based network that includes the numerical features. These features could for example be appended to the final hidden states before being sent through a regression layer.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more information at hand, we would expect </a:t>
            </a:r>
            <a:r>
              <a:rPr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combining numerical and textual features </a:t>
            </a:r>
            <a:r>
              <a:rPr lang="en-CA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achieve better performances.</a:t>
            </a:r>
            <a:endParaRPr b="1" sz="16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432508" y="315867"/>
            <a:ext cx="7667884" cy="623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we can do next: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875" y="3595675"/>
            <a:ext cx="3730751" cy="25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4572000" y="5773250"/>
            <a:ext cx="16824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transcripts</a:t>
            </a:r>
            <a:r>
              <a:rPr lang="en-CA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endParaRPr sz="1000"/>
          </a:p>
        </p:txBody>
      </p:sp>
      <p:sp>
        <p:nvSpPr>
          <p:cNvPr id="150" name="Google Shape;150;p23"/>
          <p:cNvSpPr txBox="1"/>
          <p:nvPr/>
        </p:nvSpPr>
        <p:spPr>
          <a:xfrm>
            <a:off x="6601625" y="4321775"/>
            <a:ext cx="22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Georgia"/>
              <a:buChar char="+"/>
            </a:pPr>
            <a:r>
              <a:rPr lang="en-CA" sz="1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numerical features</a:t>
            </a:r>
            <a:r>
              <a:rPr lang="en-CA" sz="1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38954" y="1088863"/>
            <a:ext cx="7661400" cy="5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900"/>
              <a:t>The Flesch Reading Ease (FRES) score says how easy something is to read.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438954" y="315869"/>
            <a:ext cx="7661438" cy="6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Flesch Reading Ease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8095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40866" t="20660"/>
          <a:stretch/>
        </p:blipFill>
        <p:spPr>
          <a:xfrm>
            <a:off x="714200" y="2286000"/>
            <a:ext cx="8033024" cy="38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38954" y="1088863"/>
            <a:ext cx="7661400" cy="5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CA" sz="1700"/>
              <a:t>Count the "complex" words consisting of three or </a:t>
            </a:r>
            <a:endParaRPr sz="17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CA" sz="1700"/>
              <a:t>more syllables.</a:t>
            </a:r>
            <a:endParaRPr sz="170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38954" y="315869"/>
            <a:ext cx="7661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Gunning fog index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8095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9074" r="0" t="0"/>
          <a:stretch/>
        </p:blipFill>
        <p:spPr>
          <a:xfrm>
            <a:off x="5208075" y="1600200"/>
            <a:ext cx="3232301" cy="506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0" l="3567" r="0" t="0"/>
          <a:stretch/>
        </p:blipFill>
        <p:spPr>
          <a:xfrm>
            <a:off x="129125" y="2792475"/>
            <a:ext cx="4935475" cy="12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38954" y="1088863"/>
            <a:ext cx="7661400" cy="5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900"/>
              <a:t>polysyllables (words of 3 or more syllables)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38954" y="315869"/>
            <a:ext cx="7661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3200">
                <a:solidFill>
                  <a:srgbClr val="4A4A4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SMOG readability</a:t>
            </a:r>
            <a:endParaRPr b="0" sz="6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8095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63" y="2064950"/>
            <a:ext cx="8859065" cy="8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50" y="3095301"/>
            <a:ext cx="7986650" cy="36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98154" y="1131888"/>
            <a:ext cx="7661400" cy="53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Readability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- flesch_reading_ease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- gunning_fog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- smog_index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- dale_chall_readability_score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POS tag statistics from NLTK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Verb, Noun, Named Noun, Adverb, etc.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Named Entity Recognition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Potential ideas: Text coherence, Informativity, …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Question: any other indicators that we could leverage?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438954" y="315869"/>
            <a:ext cx="7661400" cy="6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/>
              <a:t>Transcript</a:t>
            </a:r>
            <a:r>
              <a:rPr lang="en-CA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78579" y="296994"/>
            <a:ext cx="7661400" cy="6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Question：Which CourseNames should be kept?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500" y="732300"/>
            <a:ext cx="8989000" cy="53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475" y="1600200"/>
            <a:ext cx="6164549" cy="45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38954" y="315869"/>
            <a:ext cx="7661400" cy="6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Dataset</a:t>
            </a:r>
            <a:endParaRPr sz="3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5" y="806200"/>
            <a:ext cx="8010102" cy="329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50" y="4214200"/>
            <a:ext cx="7947950" cy="2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98154" y="1131888"/>
            <a:ext cx="7661400" cy="53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Dummy Regressor as the baseline model: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Normal linear regression shows overfitting: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438954" y="315869"/>
            <a:ext cx="7661400" cy="6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Regression models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3437" r="0" t="0"/>
          <a:stretch/>
        </p:blipFill>
        <p:spPr>
          <a:xfrm>
            <a:off x="438950" y="1600200"/>
            <a:ext cx="7943948" cy="14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0" y="4291099"/>
            <a:ext cx="7943948" cy="187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98154" y="1131888"/>
            <a:ext cx="7661400" cy="53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Ridge regression </a:t>
            </a: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with alpha = 1.0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CA" sz="1800">
                <a:latin typeface="Georgia"/>
                <a:ea typeface="Georgia"/>
                <a:cs typeface="Georgia"/>
                <a:sym typeface="Georgia"/>
              </a:rPr>
              <a:t>MinMaxScalar shows the best results among all scalars.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438954" y="315869"/>
            <a:ext cx="7661400" cy="6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Regression models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50" y="1501175"/>
            <a:ext cx="7731450" cy="180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25" y="4260674"/>
            <a:ext cx="8241550" cy="17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BC Brand 1">
      <a:dk1>
        <a:srgbClr val="002040"/>
      </a:dk1>
      <a:lt1>
        <a:srgbClr val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