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49"/>
  </p:notesMasterIdLst>
  <p:handoutMasterIdLst>
    <p:handoutMasterId r:id="rId50"/>
  </p:handoutMasterIdLst>
  <p:sldIdLst>
    <p:sldId id="256" r:id="rId5"/>
    <p:sldId id="257" r:id="rId6"/>
    <p:sldId id="258" r:id="rId7"/>
    <p:sldId id="259" r:id="rId8"/>
    <p:sldId id="277" r:id="rId9"/>
    <p:sldId id="276" r:id="rId10"/>
    <p:sldId id="318" r:id="rId11"/>
    <p:sldId id="317" r:id="rId12"/>
    <p:sldId id="278" r:id="rId13"/>
    <p:sldId id="319" r:id="rId14"/>
    <p:sldId id="280" r:id="rId15"/>
    <p:sldId id="281" r:id="rId16"/>
    <p:sldId id="282" r:id="rId17"/>
    <p:sldId id="283" r:id="rId18"/>
    <p:sldId id="284" r:id="rId19"/>
    <p:sldId id="320" r:id="rId20"/>
    <p:sldId id="285" r:id="rId21"/>
    <p:sldId id="329" r:id="rId22"/>
    <p:sldId id="286" r:id="rId23"/>
    <p:sldId id="321" r:id="rId24"/>
    <p:sldId id="287" r:id="rId25"/>
    <p:sldId id="289" r:id="rId26"/>
    <p:sldId id="295" r:id="rId27"/>
    <p:sldId id="322" r:id="rId28"/>
    <p:sldId id="325" r:id="rId29"/>
    <p:sldId id="288" r:id="rId30"/>
    <p:sldId id="326" r:id="rId31"/>
    <p:sldId id="327" r:id="rId32"/>
    <p:sldId id="328" r:id="rId33"/>
    <p:sldId id="298" r:id="rId34"/>
    <p:sldId id="294" r:id="rId35"/>
    <p:sldId id="296" r:id="rId36"/>
    <p:sldId id="314" r:id="rId37"/>
    <p:sldId id="315" r:id="rId38"/>
    <p:sldId id="297" r:id="rId39"/>
    <p:sldId id="299" r:id="rId40"/>
    <p:sldId id="301" r:id="rId41"/>
    <p:sldId id="313" r:id="rId42"/>
    <p:sldId id="306" r:id="rId43"/>
    <p:sldId id="303" r:id="rId44"/>
    <p:sldId id="304" r:id="rId45"/>
    <p:sldId id="305" r:id="rId46"/>
    <p:sldId id="308" r:id="rId47"/>
    <p:sldId id="330" r:id="rId48"/>
  </p:sldIdLst>
  <p:sldSz cx="12192000" cy="6858000"/>
  <p:notesSz cx="6858000" cy="9144000"/>
  <p:defaultTextStyle>
    <a:defPPr rtl="0">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16A5985-57CC-455E-98A1-8588854761FE}">
          <p14:sldIdLst>
            <p14:sldId id="256"/>
            <p14:sldId id="257"/>
            <p14:sldId id="258"/>
            <p14:sldId id="259"/>
            <p14:sldId id="277"/>
            <p14:sldId id="276"/>
            <p14:sldId id="318"/>
            <p14:sldId id="317"/>
            <p14:sldId id="278"/>
            <p14:sldId id="319"/>
            <p14:sldId id="280"/>
            <p14:sldId id="281"/>
            <p14:sldId id="282"/>
            <p14:sldId id="283"/>
            <p14:sldId id="284"/>
            <p14:sldId id="320"/>
            <p14:sldId id="285"/>
            <p14:sldId id="329"/>
            <p14:sldId id="286"/>
            <p14:sldId id="321"/>
            <p14:sldId id="287"/>
            <p14:sldId id="289"/>
            <p14:sldId id="295"/>
            <p14:sldId id="322"/>
            <p14:sldId id="325"/>
            <p14:sldId id="288"/>
            <p14:sldId id="326"/>
            <p14:sldId id="327"/>
            <p14:sldId id="328"/>
            <p14:sldId id="298"/>
            <p14:sldId id="294"/>
            <p14:sldId id="296"/>
            <p14:sldId id="314"/>
            <p14:sldId id="315"/>
            <p14:sldId id="297"/>
            <p14:sldId id="299"/>
            <p14:sldId id="301"/>
            <p14:sldId id="313"/>
            <p14:sldId id="306"/>
            <p14:sldId id="303"/>
            <p14:sldId id="304"/>
            <p14:sldId id="305"/>
            <p14:sldId id="308"/>
            <p14:sldId id="330"/>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002" autoAdjust="0"/>
    <p:restoredTop sz="94718"/>
  </p:normalViewPr>
  <p:slideViewPr>
    <p:cSldViewPr snapToGrid="0">
      <p:cViewPr varScale="1">
        <p:scale>
          <a:sx n="68" d="100"/>
          <a:sy n="68" d="100"/>
        </p:scale>
        <p:origin x="66" y="750"/>
      </p:cViewPr>
      <p:guideLst/>
    </p:cSldViewPr>
  </p:slideViewPr>
  <p:notesTextViewPr>
    <p:cViewPr>
      <p:scale>
        <a:sx n="1" d="1"/>
        <a:sy n="1" d="1"/>
      </p:scale>
      <p:origin x="0" y="0"/>
    </p:cViewPr>
  </p:notesTextViewPr>
  <p:sorterViewPr>
    <p:cViewPr>
      <p:scale>
        <a:sx n="126" d="100"/>
        <a:sy n="126" d="100"/>
      </p:scale>
      <p:origin x="0" y="0"/>
    </p:cViewPr>
  </p:sorterViewPr>
  <p:notesViewPr>
    <p:cSldViewPr snapToGrid="0">
      <p:cViewPr varScale="1">
        <p:scale>
          <a:sx n="96" d="100"/>
          <a:sy n="96" d="100"/>
        </p:scale>
        <p:origin x="3558"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handoutMaster" Target="handoutMasters/handoutMaster1.xml"/><Relationship Id="rId55"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microsoft.com/office/2018/10/relationships/authors" Target="authors.xml"/><Relationship Id="rId8" Type="http://schemas.openxmlformats.org/officeDocument/2006/relationships/slide" Target="slides/slide4.xml"/><Relationship Id="rId51" Type="http://schemas.openxmlformats.org/officeDocument/2006/relationships/commentAuthors" Target="commentAuthor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B129C17-9205-4554-BF5C-070656C2169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a:p>
        </p:txBody>
      </p:sp>
      <p:sp>
        <p:nvSpPr>
          <p:cNvPr id="3" name="Date Placeholder 2">
            <a:extLst>
              <a:ext uri="{FF2B5EF4-FFF2-40B4-BE49-F238E27FC236}">
                <a16:creationId xmlns:a16="http://schemas.microsoft.com/office/drawing/2014/main" id="{0B41E939-D5BE-4B7F-BCD2-05DCC4E5E8C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AB1389FC-84BB-41A0-BC92-057C08DC342F}" type="datetime1">
              <a:rPr lang="en-GB" smtClean="0"/>
              <a:t>19/10/2024</a:t>
            </a:fld>
            <a:endParaRPr lang="en-GB" dirty="0"/>
          </a:p>
        </p:txBody>
      </p:sp>
      <p:sp>
        <p:nvSpPr>
          <p:cNvPr id="4" name="Footer Placeholder 3">
            <a:extLst>
              <a:ext uri="{FF2B5EF4-FFF2-40B4-BE49-F238E27FC236}">
                <a16:creationId xmlns:a16="http://schemas.microsoft.com/office/drawing/2014/main" id="{F61800B1-1D76-46D4-ADAF-FD5EA7AFBE7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a:p>
        </p:txBody>
      </p:sp>
      <p:sp>
        <p:nvSpPr>
          <p:cNvPr id="5" name="Slide Number Placeholder 4">
            <a:extLst>
              <a:ext uri="{FF2B5EF4-FFF2-40B4-BE49-F238E27FC236}">
                <a16:creationId xmlns:a16="http://schemas.microsoft.com/office/drawing/2014/main" id="{FCBFA674-DC58-422B-8963-09FD1B05EDD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3A42FE58-2C2A-433E-A3EF-B39ACF97315A}" type="slidenum">
              <a:rPr lang="en-GB" smtClean="0"/>
              <a:t>‹#›</a:t>
            </a:fld>
            <a:endParaRPr lang="en-GB"/>
          </a:p>
        </p:txBody>
      </p:sp>
    </p:spTree>
    <p:extLst>
      <p:ext uri="{BB962C8B-B14F-4D97-AF65-F5344CB8AC3E}">
        <p14:creationId xmlns:p14="http://schemas.microsoft.com/office/powerpoint/2010/main" val="366356575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09B039-1C6C-4DB3-861A-76F1FF2AC578}" type="datetime1">
              <a:rPr lang="en-GB" noProof="0" smtClean="0"/>
              <a:pPr/>
              <a:t>19/10/2024</a:t>
            </a:fld>
            <a:endParaRPr lang="en-GB" noProof="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GB"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F97DC217-DF71-1A49-B3EA-559F1F43B0FF}" type="slidenum">
              <a:rPr lang="en-GB" noProof="0" smtClean="0"/>
              <a:t>‹#›</a:t>
            </a:fld>
            <a:endParaRPr lang="en-GB" noProof="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noProof="0"/>
          </a:p>
        </p:txBody>
      </p:sp>
      <p:sp>
        <p:nvSpPr>
          <p:cNvPr id="4" name="Slide Number Placeholder 3"/>
          <p:cNvSpPr>
            <a:spLocks noGrp="1"/>
          </p:cNvSpPr>
          <p:nvPr>
            <p:ph type="sldNum" sz="quarter" idx="5"/>
          </p:nvPr>
        </p:nvSpPr>
        <p:spPr/>
        <p:txBody>
          <a:bodyPr rtlCol="0"/>
          <a:lstStyle/>
          <a:p>
            <a:pPr rtl="0"/>
            <a:fld id="{F97DC217-DF71-1A49-B3EA-559F1F43B0FF}" type="slidenum">
              <a:rPr lang="en-GB" smtClean="0"/>
              <a:t>1</a:t>
            </a:fld>
            <a:endParaRPr lang="en-GB"/>
          </a:p>
        </p:txBody>
      </p:sp>
    </p:spTree>
    <p:extLst>
      <p:ext uri="{BB962C8B-B14F-4D97-AF65-F5344CB8AC3E}">
        <p14:creationId xmlns:p14="http://schemas.microsoft.com/office/powerpoint/2010/main" val="42777243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noProof="0" dirty="0"/>
          </a:p>
        </p:txBody>
      </p:sp>
      <p:sp>
        <p:nvSpPr>
          <p:cNvPr id="4" name="Slide Number Placeholder 3"/>
          <p:cNvSpPr>
            <a:spLocks noGrp="1"/>
          </p:cNvSpPr>
          <p:nvPr>
            <p:ph type="sldNum" sz="quarter" idx="5"/>
          </p:nvPr>
        </p:nvSpPr>
        <p:spPr/>
        <p:txBody>
          <a:bodyPr/>
          <a:lstStyle/>
          <a:p>
            <a:pPr rtl="0"/>
            <a:fld id="{F97DC217-DF71-1A49-B3EA-559F1F43B0FF}" type="slidenum">
              <a:rPr lang="en-GB" smtClean="0"/>
              <a:t>2</a:t>
            </a:fld>
            <a:endParaRPr lang="en-GB"/>
          </a:p>
        </p:txBody>
      </p:sp>
    </p:spTree>
    <p:extLst>
      <p:ext uri="{BB962C8B-B14F-4D97-AF65-F5344CB8AC3E}">
        <p14:creationId xmlns:p14="http://schemas.microsoft.com/office/powerpoint/2010/main" val="5278096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noProof="0" dirty="0"/>
          </a:p>
        </p:txBody>
      </p:sp>
      <p:sp>
        <p:nvSpPr>
          <p:cNvPr id="4" name="Slide Number Placeholder 3"/>
          <p:cNvSpPr>
            <a:spLocks noGrp="1"/>
          </p:cNvSpPr>
          <p:nvPr>
            <p:ph type="sldNum" sz="quarter" idx="5"/>
          </p:nvPr>
        </p:nvSpPr>
        <p:spPr/>
        <p:txBody>
          <a:bodyPr/>
          <a:lstStyle/>
          <a:p>
            <a:pPr rtl="0"/>
            <a:fld id="{F97DC217-DF71-1A49-B3EA-559F1F43B0FF}" type="slidenum">
              <a:rPr lang="en-GB" smtClean="0"/>
              <a:t>3</a:t>
            </a:fld>
            <a:endParaRPr lang="en-GB"/>
          </a:p>
        </p:txBody>
      </p:sp>
    </p:spTree>
    <p:extLst>
      <p:ext uri="{BB962C8B-B14F-4D97-AF65-F5344CB8AC3E}">
        <p14:creationId xmlns:p14="http://schemas.microsoft.com/office/powerpoint/2010/main" val="9642443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noProof="0" dirty="0"/>
          </a:p>
        </p:txBody>
      </p:sp>
      <p:sp>
        <p:nvSpPr>
          <p:cNvPr id="4" name="Slide Number Placeholder 3"/>
          <p:cNvSpPr>
            <a:spLocks noGrp="1"/>
          </p:cNvSpPr>
          <p:nvPr>
            <p:ph type="sldNum" sz="quarter" idx="5"/>
          </p:nvPr>
        </p:nvSpPr>
        <p:spPr/>
        <p:txBody>
          <a:bodyPr/>
          <a:lstStyle/>
          <a:p>
            <a:pPr rtl="0"/>
            <a:fld id="{F97DC217-DF71-1A49-B3EA-559F1F43B0FF}" type="slidenum">
              <a:rPr lang="en-GB" smtClean="0"/>
              <a:t>4</a:t>
            </a:fld>
            <a:endParaRPr lang="en-GB"/>
          </a:p>
        </p:txBody>
      </p:sp>
    </p:spTree>
    <p:extLst>
      <p:ext uri="{BB962C8B-B14F-4D97-AF65-F5344CB8AC3E}">
        <p14:creationId xmlns:p14="http://schemas.microsoft.com/office/powerpoint/2010/main" val="12558471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noProof="0" dirty="0"/>
          </a:p>
        </p:txBody>
      </p:sp>
      <p:sp>
        <p:nvSpPr>
          <p:cNvPr id="4" name="Slide Number Placeholder 3"/>
          <p:cNvSpPr>
            <a:spLocks noGrp="1"/>
          </p:cNvSpPr>
          <p:nvPr>
            <p:ph type="sldNum" sz="quarter" idx="5"/>
          </p:nvPr>
        </p:nvSpPr>
        <p:spPr/>
        <p:txBody>
          <a:bodyPr/>
          <a:lstStyle/>
          <a:p>
            <a:pPr rtl="0"/>
            <a:fld id="{F97DC217-DF71-1A49-B3EA-559F1F43B0FF}" type="slidenum">
              <a:rPr lang="en-GB" smtClean="0"/>
              <a:t>7</a:t>
            </a:fld>
            <a:endParaRPr lang="en-GB"/>
          </a:p>
        </p:txBody>
      </p:sp>
    </p:spTree>
    <p:extLst>
      <p:ext uri="{BB962C8B-B14F-4D97-AF65-F5344CB8AC3E}">
        <p14:creationId xmlns:p14="http://schemas.microsoft.com/office/powerpoint/2010/main" val="22371403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rtl="0"/>
            <a:fld id="{F97DC217-DF71-1A49-B3EA-559F1F43B0FF}" type="slidenum">
              <a:rPr lang="en-GB" noProof="0" smtClean="0"/>
              <a:t>23</a:t>
            </a:fld>
            <a:endParaRPr lang="en-GB" noProof="0"/>
          </a:p>
        </p:txBody>
      </p:sp>
    </p:spTree>
    <p:extLst>
      <p:ext uri="{BB962C8B-B14F-4D97-AF65-F5344CB8AC3E}">
        <p14:creationId xmlns:p14="http://schemas.microsoft.com/office/powerpoint/2010/main" val="30248533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rtlCol="0" anchor="b">
            <a:noAutofit/>
          </a:bodyPr>
          <a:lstStyle>
            <a:lvl1pPr algn="l">
              <a:defRPr sz="6000" b="1">
                <a:latin typeface="+mj-lt"/>
              </a:defRPr>
            </a:lvl1pPr>
          </a:lstStyle>
          <a:p>
            <a:pPr rtl="0"/>
            <a:r>
              <a:rPr lang="en-US" noProof="0"/>
              <a:t>Click to edit Master title style</a:t>
            </a:r>
            <a:endParaRPr lang="en-GB" noProof="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rtlCol="0">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US" noProof="0"/>
              <a:t>Click to edit Master subtitle style</a:t>
            </a:r>
            <a:endParaRPr lang="en-GB" noProof="0"/>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rtlCol="0" anchor="b">
            <a:noAutofit/>
          </a:bodyPr>
          <a:lstStyle>
            <a:lvl1pPr>
              <a:defRPr sz="4800" b="1">
                <a:solidFill>
                  <a:schemeClr val="bg1"/>
                </a:solidFill>
                <a:latin typeface="+mj-lt"/>
              </a:defRPr>
            </a:lvl1pPr>
          </a:lstStyle>
          <a:p>
            <a:pPr rtl="0"/>
            <a:r>
              <a:rPr lang="en-US" noProof="0"/>
              <a:t>Click to edit Master title style</a:t>
            </a:r>
            <a:endParaRPr lang="en-GB" noProof="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rtlCol="0">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pPr rtl="0"/>
            <a:r>
              <a:rPr lang="en-GB" dirty="0"/>
              <a:t>19/10/2024</a:t>
            </a:r>
            <a:endParaRPr lang="en-GB" noProof="0"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GB" dirty="0"/>
              <a:t>Fraud Detection</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pPr rtl="0"/>
            <a:fld id="{294A09A9-5501-47C1-A89A-A340965A2BE2}" type="slidenum">
              <a:rPr lang="en-GB" noProof="0" smtClean="0"/>
              <a:pPr/>
              <a:t>‹#›</a:t>
            </a:fld>
            <a:endParaRPr lang="en-GB" noProof="0"/>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rtlCol="0" anchor="b">
            <a:noAutofit/>
          </a:bodyPr>
          <a:lstStyle>
            <a:lvl1pPr>
              <a:defRPr sz="4800" b="1">
                <a:latin typeface="+mj-lt"/>
              </a:defRPr>
            </a:lvl1pPr>
          </a:lstStyle>
          <a:p>
            <a:pPr rtl="0"/>
            <a:r>
              <a:rPr lang="en-US" noProof="0"/>
              <a:t>Click to edit Master title style</a:t>
            </a:r>
            <a:endParaRPr lang="en-GB" noProof="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rtlCol="0">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pPr rtl="0"/>
            <a:r>
              <a:rPr lang="en-GB" dirty="0"/>
              <a:t>19/10/2024</a:t>
            </a:r>
            <a:endParaRPr lang="en-GB" noProof="0"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GB" dirty="0"/>
              <a:t>Fraud Detection</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pPr rtl="0"/>
            <a:fld id="{294A09A9-5501-47C1-A89A-A340965A2BE2}" type="slidenum">
              <a:rPr lang="en-GB" noProof="0" smtClean="0"/>
              <a:pPr/>
              <a:t>‹#›</a:t>
            </a:fld>
            <a:endParaRPr lang="en-GB" noProof="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rtlCol="0">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rtlCol="0">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rtlCol="0">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rtlCol="0" anchor="b">
            <a:noAutofit/>
          </a:bodyPr>
          <a:lstStyle>
            <a:lvl1pPr>
              <a:defRPr sz="4800" b="1">
                <a:latin typeface="+mj-lt"/>
              </a:defRPr>
            </a:lvl1pPr>
          </a:lstStyle>
          <a:p>
            <a:pPr rtl="0"/>
            <a:r>
              <a:rPr lang="en-US" noProof="0"/>
              <a:t>Click to edit Master title style</a:t>
            </a:r>
            <a:endParaRPr lang="en-GB" noProof="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rtlCol="0">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pPr rtl="0"/>
            <a:r>
              <a:rPr lang="en-GB" dirty="0"/>
              <a:t>19/10/2024</a:t>
            </a:r>
            <a:endParaRPr lang="en-GB" noProof="0"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GB" dirty="0"/>
              <a:t>Fraud Detection</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rtlCol="0">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rtlCol="0">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rtlCol="0">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rtlCol="0">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rtlCol="0">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pPr rtl="0"/>
            <a:fld id="{294A09A9-5501-47C1-A89A-A340965A2BE2}" type="slidenum">
              <a:rPr lang="en-GB" noProof="0" smtClean="0"/>
              <a:pPr/>
              <a:t>‹#›</a:t>
            </a:fld>
            <a:endParaRPr lang="en-GB" noProof="0"/>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rtlCol="0" anchor="b">
            <a:noAutofit/>
          </a:bodyPr>
          <a:lstStyle>
            <a:lvl1pPr algn="l">
              <a:defRPr sz="6000" b="1">
                <a:latin typeface="+mj-lt"/>
              </a:defRPr>
            </a:lvl1pPr>
          </a:lstStyle>
          <a:p>
            <a:pPr rtl="0"/>
            <a:r>
              <a:rPr lang="en-US" noProof="0"/>
              <a:t>Click to edit Master title style</a:t>
            </a:r>
            <a:endParaRPr lang="en-GB" noProof="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rtlCol="0">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US" noProof="0"/>
              <a:t>Click to edit Master subtitle style</a:t>
            </a:r>
            <a:endParaRPr lang="en-GB" noProof="0"/>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rtlCol="0" anchor="b">
            <a:noAutofit/>
          </a:bodyPr>
          <a:lstStyle>
            <a:lvl1pPr>
              <a:defRPr sz="4800" b="1">
                <a:latin typeface="+mj-lt"/>
              </a:defRPr>
            </a:lvl1pPr>
          </a:lstStyle>
          <a:p>
            <a:pPr rtl="0"/>
            <a:r>
              <a:rPr lang="en-US" noProof="0"/>
              <a:t>Click to edit Master title style</a:t>
            </a:r>
            <a:endParaRPr lang="en-GB" noProof="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rtlCol="0">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pPr rtl="0"/>
            <a:r>
              <a:rPr lang="en-GB" dirty="0"/>
              <a:t>19/10/2024</a:t>
            </a:r>
            <a:endParaRPr lang="en-GB" noProof="0"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GB" dirty="0"/>
              <a:t>Fraud Detection</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pPr rtl="0"/>
            <a:fld id="{294A09A9-5501-47C1-A89A-A340965A2BE2}" type="slidenum">
              <a:rPr lang="en-GB" noProof="0" smtClean="0"/>
              <a:pPr/>
              <a:t>‹#›</a:t>
            </a:fld>
            <a:endParaRPr lang="en-GB" noProof="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rtlCol="0" anchor="b">
            <a:noAutofit/>
          </a:bodyPr>
          <a:lstStyle>
            <a:lvl1pPr>
              <a:defRPr sz="4800" b="1">
                <a:latin typeface="+mj-lt"/>
              </a:defRPr>
            </a:lvl1pPr>
          </a:lstStyle>
          <a:p>
            <a:pPr rtl="0"/>
            <a:r>
              <a:rPr lang="en-US" noProof="0"/>
              <a:t>Click to edit Master title style</a:t>
            </a:r>
            <a:endParaRPr lang="en-GB" noProof="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rtlCol="0">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n-US" noProof="0"/>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rtlCol="0">
            <a:noAutofit/>
          </a:bodyPr>
          <a:lstStyle>
            <a:lvl1pPr>
              <a:defRPr>
                <a:solidFill>
                  <a:schemeClr val="accent2"/>
                </a:solidFill>
                <a:latin typeface="+mn-lt"/>
              </a:defRPr>
            </a:lvl1pPr>
          </a:lstStyle>
          <a:p>
            <a:pPr rtl="0"/>
            <a:r>
              <a:rPr lang="en-GB" dirty="0"/>
              <a:t>19/10/2024</a:t>
            </a:r>
            <a:endParaRPr lang="en-GB" noProof="0" dirty="0"/>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rtlCol="0">
            <a:noAutofit/>
          </a:bodyPr>
          <a:lstStyle>
            <a:lvl1pPr>
              <a:defRPr>
                <a:solidFill>
                  <a:schemeClr val="accent2"/>
                </a:solidFill>
                <a:latin typeface="+mn-lt"/>
              </a:defRPr>
            </a:lvl1pPr>
          </a:lstStyle>
          <a:p>
            <a:r>
              <a:rPr lang="en-GB" dirty="0"/>
              <a:t>Fraud Detection</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rtlCol="0">
            <a:noAutofit/>
          </a:bodyPr>
          <a:lstStyle>
            <a:lvl1pPr>
              <a:defRPr>
                <a:solidFill>
                  <a:schemeClr val="accent3"/>
                </a:solidFill>
                <a:latin typeface="+mn-lt"/>
              </a:defRPr>
            </a:lvl1pPr>
          </a:lstStyle>
          <a:p>
            <a:pPr rtl="0"/>
            <a:fld id="{294A09A9-5501-47C1-A89A-A340965A2BE2}" type="slidenum">
              <a:rPr lang="en-GB" noProof="0" smtClean="0"/>
              <a:pPr/>
              <a:t>‹#›</a:t>
            </a:fld>
            <a:endParaRPr lang="en-GB" noProof="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rtlCol="0" anchor="b">
            <a:noAutofit/>
          </a:bodyPr>
          <a:lstStyle>
            <a:lvl1pPr algn="l">
              <a:defRPr sz="6000" b="1">
                <a:solidFill>
                  <a:schemeClr val="bg1"/>
                </a:solidFill>
                <a:latin typeface="+mj-lt"/>
              </a:defRPr>
            </a:lvl1pPr>
          </a:lstStyle>
          <a:p>
            <a:pPr rtl="0"/>
            <a:r>
              <a:rPr lang="en-US" noProof="0"/>
              <a:t>Click to edit Master title style</a:t>
            </a:r>
            <a:endParaRPr lang="en-GB" noProof="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rtlCol="0">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US" noProof="0"/>
              <a:t>Click to edit Master subtitle style</a:t>
            </a:r>
            <a:endParaRPr lang="en-GB" noProof="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rtlCol="0" anchor="b">
            <a:noAutofit/>
          </a:bodyPr>
          <a:lstStyle>
            <a:lvl1pPr>
              <a:defRPr sz="4800" b="1">
                <a:latin typeface="+mj-lt"/>
              </a:defRPr>
            </a:lvl1pPr>
          </a:lstStyle>
          <a:p>
            <a:pPr rtl="0"/>
            <a:r>
              <a:rPr lang="en-US" noProof="0"/>
              <a:t>Click to edit Master title style</a:t>
            </a:r>
            <a:endParaRPr lang="en-GB" noProof="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rtlCol="0">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pPr rtl="0"/>
            <a:r>
              <a:rPr lang="en-GB" dirty="0"/>
              <a:t>19/10/2024</a:t>
            </a:r>
            <a:endParaRPr lang="en-GB" noProof="0"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GB" dirty="0"/>
              <a:t>Fraud Detection</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pPr rtl="0"/>
            <a:fld id="{294A09A9-5501-47C1-A89A-A340965A2BE2}" type="slidenum">
              <a:rPr lang="en-GB" noProof="0" smtClean="0"/>
              <a:pPr/>
              <a:t>‹#›</a:t>
            </a:fld>
            <a:endParaRPr lang="en-GB" noProof="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rtlCol="0" anchor="b">
            <a:noAutofit/>
          </a:bodyPr>
          <a:lstStyle>
            <a:lvl1pPr>
              <a:defRPr sz="4800" b="1">
                <a:latin typeface="+mj-lt"/>
              </a:defRPr>
            </a:lvl1pPr>
          </a:lstStyle>
          <a:p>
            <a:pPr rtl="0"/>
            <a:r>
              <a:rPr lang="en-US" noProof="0"/>
              <a:t>Click to edit Master title style</a:t>
            </a:r>
            <a:endParaRPr lang="en-GB" noProof="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rtlCol="0">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pPr rtl="0"/>
            <a:r>
              <a:rPr lang="en-GB" dirty="0"/>
              <a:t>19/10/2024</a:t>
            </a:r>
            <a:endParaRPr lang="en-GB" noProof="0"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GB" dirty="0"/>
              <a:t>Fraud Detection</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pPr rtl="0"/>
            <a:fld id="{294A09A9-5501-47C1-A89A-A340965A2BE2}" type="slidenum">
              <a:rPr lang="en-GB" noProof="0" smtClean="0"/>
              <a:pPr/>
              <a:t>‹#›</a:t>
            </a:fld>
            <a:endParaRPr lang="en-GB" noProof="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rtlCol="0">
            <a:noAutofit/>
          </a:bodyPr>
          <a:lstStyle>
            <a:lvl1pPr algn="ctr">
              <a:lnSpc>
                <a:spcPct val="100000"/>
              </a:lnSpc>
              <a:defRPr sz="4600">
                <a:solidFill>
                  <a:schemeClr val="bg1"/>
                </a:solidFill>
                <a:latin typeface="+mj-lt"/>
              </a:defRPr>
            </a:lvl1pPr>
          </a:lstStyle>
          <a:p>
            <a:pPr rtl="0"/>
            <a:r>
              <a:rPr lang="en-US" noProof="0"/>
              <a:t>Click to edit Master title style</a:t>
            </a:r>
            <a:endParaRPr lang="en-GB" noProof="0"/>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rtlCol="0">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rtl="0"/>
            <a:r>
              <a:rPr lang="en-GB" noProof="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rtlCol="0">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rtl="0"/>
            <a:r>
              <a:rPr lang="en-US" noProof="0"/>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rtlCol="0">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rtl="0"/>
            <a:r>
              <a:rPr lang="en-GB" noProof="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rtlCol="0">
            <a:noAutofit/>
          </a:bodyPr>
          <a:lstStyle>
            <a:lvl1pPr>
              <a:defRPr>
                <a:solidFill>
                  <a:schemeClr val="accent2"/>
                </a:solidFill>
                <a:latin typeface="+mn-lt"/>
              </a:defRPr>
            </a:lvl1pPr>
          </a:lstStyle>
          <a:p>
            <a:pPr rtl="0"/>
            <a:r>
              <a:rPr lang="en-GB" dirty="0"/>
              <a:t>19/10/2024</a:t>
            </a:r>
            <a:endParaRPr lang="en-GB" noProof="0"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rtlCol="0">
            <a:noAutofit/>
          </a:bodyPr>
          <a:lstStyle>
            <a:lvl1pPr>
              <a:defRPr>
                <a:solidFill>
                  <a:schemeClr val="accent2"/>
                </a:solidFill>
                <a:latin typeface="+mn-lt"/>
              </a:defRPr>
            </a:lvl1pPr>
          </a:lstStyle>
          <a:p>
            <a:r>
              <a:rPr lang="en-GB" dirty="0"/>
              <a:t>Fraud Detection</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rtlCol="0">
            <a:noAutofit/>
          </a:bodyPr>
          <a:lstStyle>
            <a:lvl1pPr>
              <a:defRPr>
                <a:solidFill>
                  <a:schemeClr val="accent2"/>
                </a:solidFill>
                <a:latin typeface="+mn-lt"/>
              </a:defRPr>
            </a:lvl1pPr>
          </a:lstStyle>
          <a:p>
            <a:pPr rtl="0"/>
            <a:fld id="{294A09A9-5501-47C1-A89A-A340965A2BE2}" type="slidenum">
              <a:rPr lang="en-GB" noProof="0" smtClean="0"/>
              <a:pPr/>
              <a:t>‹#›</a:t>
            </a:fld>
            <a:endParaRPr lang="en-GB" noProof="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rtlCol="0" anchor="b">
            <a:noAutofit/>
          </a:bodyPr>
          <a:lstStyle>
            <a:lvl1pPr>
              <a:defRPr sz="4800" b="1">
                <a:latin typeface="+mj-lt"/>
              </a:defRPr>
            </a:lvl1pPr>
          </a:lstStyle>
          <a:p>
            <a:pPr rtl="0"/>
            <a:r>
              <a:rPr lang="en-US" noProof="0"/>
              <a:t>Click to edit Master title style</a:t>
            </a:r>
            <a:endParaRPr lang="en-GB" noProof="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rtlCol="0">
            <a:noAutofit/>
          </a:bodyPr>
          <a:lstStyle>
            <a:lvl1pPr marL="0" indent="0">
              <a:buNone/>
              <a:defRPr sz="1400">
                <a:solidFill>
                  <a:schemeClr val="tx1"/>
                </a:solidFill>
                <a:latin typeface="+mn-lt"/>
              </a:defRPr>
            </a:lvl1pPr>
          </a:lstStyle>
          <a:p>
            <a:pPr rtl="0"/>
            <a:r>
              <a:rPr lang="en-US" noProof="0"/>
              <a:t>Click icon to add picture</a:t>
            </a:r>
            <a:endParaRPr lang="en-GB" noProof="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rtl="0"/>
            <a:r>
              <a:rPr lang="en-GB" noProof="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n-lt"/>
              </a:defRPr>
            </a:lvl1pPr>
          </a:lstStyle>
          <a:p>
            <a:pPr lvl="0" rtl="0"/>
            <a:r>
              <a:rPr lang="en-GB" noProof="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rtlCol="0">
            <a:noAutofit/>
          </a:bodyPr>
          <a:lstStyle>
            <a:lvl1pPr marL="0" indent="0">
              <a:buNone/>
              <a:defRPr sz="1400">
                <a:solidFill>
                  <a:schemeClr val="tx1"/>
                </a:solidFill>
                <a:latin typeface="+mn-lt"/>
              </a:defRPr>
            </a:lvl1pPr>
          </a:lstStyle>
          <a:p>
            <a:pPr rtl="0"/>
            <a:r>
              <a:rPr lang="en-US" noProof="0"/>
              <a:t>Click icon to add picture</a:t>
            </a:r>
            <a:endParaRPr lang="en-GB" noProof="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rtl="0"/>
            <a:r>
              <a:rPr lang="en-GB" noProof="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n-lt"/>
              </a:defRPr>
            </a:lvl1pPr>
          </a:lstStyle>
          <a:p>
            <a:pPr lvl="0" rtl="0"/>
            <a:r>
              <a:rPr lang="en-GB" noProof="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rtlCol="0">
            <a:noAutofit/>
          </a:bodyPr>
          <a:lstStyle>
            <a:lvl1pPr marL="0" indent="0">
              <a:buNone/>
              <a:defRPr sz="1400">
                <a:solidFill>
                  <a:schemeClr val="tx1"/>
                </a:solidFill>
                <a:latin typeface="+mn-lt"/>
              </a:defRPr>
            </a:lvl1pPr>
          </a:lstStyle>
          <a:p>
            <a:pPr rtl="0"/>
            <a:r>
              <a:rPr lang="en-US" noProof="0"/>
              <a:t>Click icon to add picture</a:t>
            </a:r>
            <a:endParaRPr lang="en-GB" noProof="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rtl="0"/>
            <a:r>
              <a:rPr lang="en-GB" noProof="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n-lt"/>
              </a:defRPr>
            </a:lvl1pPr>
          </a:lstStyle>
          <a:p>
            <a:pPr lvl="0" rtl="0"/>
            <a:r>
              <a:rPr lang="en-GB" noProof="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rtlCol="0">
            <a:noAutofit/>
          </a:bodyPr>
          <a:lstStyle>
            <a:lvl1pPr marL="0" indent="0">
              <a:buNone/>
              <a:defRPr sz="1400">
                <a:solidFill>
                  <a:schemeClr val="tx1"/>
                </a:solidFill>
                <a:latin typeface="+mn-lt"/>
              </a:defRPr>
            </a:lvl1pPr>
          </a:lstStyle>
          <a:p>
            <a:pPr rtl="0"/>
            <a:r>
              <a:rPr lang="en-US" noProof="0"/>
              <a:t>Click icon to add picture</a:t>
            </a:r>
            <a:endParaRPr lang="en-GB" noProof="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rtl="0"/>
            <a:r>
              <a:rPr lang="en-GB" noProof="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n-lt"/>
              </a:defRPr>
            </a:lvl1pPr>
          </a:lstStyle>
          <a:p>
            <a:pPr lvl="0" rtl="0"/>
            <a:r>
              <a:rPr lang="en-GB" noProof="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rtlCol="0">
            <a:noAutofit/>
          </a:bodyPr>
          <a:lstStyle>
            <a:lvl1pPr>
              <a:defRPr>
                <a:solidFill>
                  <a:schemeClr val="accent3"/>
                </a:solidFill>
                <a:latin typeface="+mn-lt"/>
              </a:defRPr>
            </a:lvl1pPr>
          </a:lstStyle>
          <a:p>
            <a:pPr rtl="0"/>
            <a:r>
              <a:rPr lang="en-GB" dirty="0"/>
              <a:t>19/10/2024</a:t>
            </a:r>
            <a:endParaRPr lang="en-GB" noProof="0"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rtlCol="0">
            <a:noAutofit/>
          </a:bodyPr>
          <a:lstStyle>
            <a:lvl1pPr>
              <a:defRPr>
                <a:solidFill>
                  <a:schemeClr val="accent3"/>
                </a:solidFill>
                <a:latin typeface="+mn-lt"/>
              </a:defRPr>
            </a:lvl1pPr>
          </a:lstStyle>
          <a:p>
            <a:r>
              <a:rPr lang="en-GB" dirty="0"/>
              <a:t>Fraud Detection</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rtlCol="0">
            <a:noAutofit/>
          </a:bodyPr>
          <a:lstStyle>
            <a:lvl1pPr>
              <a:defRPr>
                <a:solidFill>
                  <a:schemeClr val="accent3"/>
                </a:solidFill>
                <a:latin typeface="+mn-lt"/>
              </a:defRPr>
            </a:lvl1pPr>
          </a:lstStyle>
          <a:p>
            <a:pPr rtl="0"/>
            <a:fld id="{294A09A9-5501-47C1-A89A-A340965A2BE2}" type="slidenum">
              <a:rPr lang="en-GB" noProof="0" smtClean="0"/>
              <a:pPr/>
              <a:t>‹#›</a:t>
            </a:fld>
            <a:endParaRPr lang="en-GB" noProof="0"/>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en-GB" noProof="0"/>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rtlCol="0" anchor="b">
            <a:noAutofit/>
          </a:bodyPr>
          <a:lstStyle>
            <a:lvl1pPr>
              <a:defRPr sz="4800" b="1">
                <a:latin typeface="+mj-lt"/>
              </a:defRPr>
            </a:lvl1pPr>
          </a:lstStyle>
          <a:p>
            <a:pPr rtl="0"/>
            <a:r>
              <a:rPr lang="en-US" noProof="0"/>
              <a:t>Click to edit Master title style</a:t>
            </a:r>
            <a:endParaRPr lang="en-GB" noProof="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rtlCol="0">
            <a:noAutofit/>
          </a:bodyPr>
          <a:lstStyle>
            <a:lvl1pPr marL="0" indent="0">
              <a:buNone/>
              <a:defRPr sz="1400">
                <a:solidFill>
                  <a:schemeClr val="tx1"/>
                </a:solidFill>
              </a:defRPr>
            </a:lvl1pPr>
          </a:lstStyle>
          <a:p>
            <a:pPr rtl="0"/>
            <a:r>
              <a:rPr lang="en-US" noProof="0"/>
              <a:t>Click icon to add picture</a:t>
            </a:r>
            <a:endParaRPr lang="en-GB" noProof="0"/>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rtl="0"/>
            <a:r>
              <a:rPr lang="en-GB" noProof="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n-lt"/>
              </a:defRPr>
            </a:lvl1pPr>
          </a:lstStyle>
          <a:p>
            <a:pPr lvl="0" rtl="0"/>
            <a:r>
              <a:rPr lang="en-GB" noProof="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rtlCol="0">
            <a:noAutofit/>
          </a:bodyPr>
          <a:lstStyle>
            <a:lvl1pPr marL="0" indent="0">
              <a:buNone/>
              <a:defRPr sz="1400">
                <a:solidFill>
                  <a:schemeClr val="tx1"/>
                </a:solidFill>
              </a:defRPr>
            </a:lvl1pPr>
          </a:lstStyle>
          <a:p>
            <a:pPr rtl="0"/>
            <a:r>
              <a:rPr lang="en-US" noProof="0"/>
              <a:t>Click icon to add picture</a:t>
            </a:r>
            <a:endParaRPr lang="en-GB" noProof="0"/>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rtl="0"/>
            <a:r>
              <a:rPr lang="en-GB" noProof="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n-lt"/>
              </a:defRPr>
            </a:lvl1pPr>
          </a:lstStyle>
          <a:p>
            <a:pPr lvl="0" rtl="0"/>
            <a:r>
              <a:rPr lang="en-GB" noProof="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rtlCol="0">
            <a:noAutofit/>
          </a:bodyPr>
          <a:lstStyle>
            <a:lvl1pPr marL="0" indent="0">
              <a:buNone/>
              <a:defRPr sz="1400">
                <a:solidFill>
                  <a:schemeClr val="tx1"/>
                </a:solidFill>
              </a:defRPr>
            </a:lvl1pPr>
          </a:lstStyle>
          <a:p>
            <a:pPr rtl="0"/>
            <a:r>
              <a:rPr lang="en-US" noProof="0"/>
              <a:t>Click icon to add picture</a:t>
            </a:r>
            <a:endParaRPr lang="en-GB" noProof="0"/>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rtl="0"/>
            <a:r>
              <a:rPr lang="en-GB" noProof="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n-lt"/>
              </a:defRPr>
            </a:lvl1pPr>
          </a:lstStyle>
          <a:p>
            <a:pPr lvl="0" rtl="0"/>
            <a:r>
              <a:rPr lang="en-GB" noProof="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rtlCol="0">
            <a:noAutofit/>
          </a:bodyPr>
          <a:lstStyle>
            <a:lvl1pPr marL="0" indent="0">
              <a:buNone/>
              <a:defRPr sz="1400">
                <a:solidFill>
                  <a:schemeClr val="tx1"/>
                </a:solidFill>
              </a:defRPr>
            </a:lvl1pPr>
          </a:lstStyle>
          <a:p>
            <a:pPr rtl="0"/>
            <a:r>
              <a:rPr lang="en-US" noProof="0"/>
              <a:t>Click icon to add picture</a:t>
            </a:r>
            <a:endParaRPr lang="en-GB" noProof="0"/>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rtl="0"/>
            <a:r>
              <a:rPr lang="en-GB" noProof="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n-lt"/>
              </a:defRPr>
            </a:lvl1pPr>
          </a:lstStyle>
          <a:p>
            <a:pPr lvl="0" rtl="0"/>
            <a:r>
              <a:rPr lang="en-GB" noProof="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rtlCol="0">
            <a:noAutofit/>
          </a:bodyPr>
          <a:lstStyle>
            <a:lvl1pPr marL="0" indent="0">
              <a:buNone/>
              <a:defRPr sz="1400">
                <a:solidFill>
                  <a:schemeClr val="tx1"/>
                </a:solidFill>
              </a:defRPr>
            </a:lvl1pPr>
          </a:lstStyle>
          <a:p>
            <a:pPr rtl="0"/>
            <a:r>
              <a:rPr lang="en-US" noProof="0"/>
              <a:t>Click icon to add picture</a:t>
            </a:r>
            <a:endParaRPr lang="en-GB" noProof="0"/>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rtl="0"/>
            <a:r>
              <a:rPr lang="en-GB" noProof="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n-lt"/>
              </a:defRPr>
            </a:lvl1pPr>
          </a:lstStyle>
          <a:p>
            <a:pPr lvl="0" rtl="0"/>
            <a:r>
              <a:rPr lang="en-GB" noProof="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rtlCol="0">
            <a:noAutofit/>
          </a:bodyPr>
          <a:lstStyle>
            <a:lvl1pPr marL="0" indent="0">
              <a:buNone/>
              <a:defRPr sz="1400">
                <a:solidFill>
                  <a:schemeClr val="tx1"/>
                </a:solidFill>
              </a:defRPr>
            </a:lvl1pPr>
          </a:lstStyle>
          <a:p>
            <a:pPr rtl="0"/>
            <a:r>
              <a:rPr lang="en-US" noProof="0"/>
              <a:t>Click icon to add picture</a:t>
            </a:r>
            <a:endParaRPr lang="en-GB" noProof="0"/>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rtl="0"/>
            <a:r>
              <a:rPr lang="en-GB" noProof="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n-lt"/>
              </a:defRPr>
            </a:lvl1pPr>
          </a:lstStyle>
          <a:p>
            <a:pPr lvl="0" rtl="0"/>
            <a:r>
              <a:rPr lang="en-GB" noProof="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rtlCol="0">
            <a:noAutofit/>
          </a:bodyPr>
          <a:lstStyle>
            <a:lvl1pPr marL="0" indent="0">
              <a:buNone/>
              <a:defRPr sz="1400">
                <a:solidFill>
                  <a:schemeClr val="tx1"/>
                </a:solidFill>
              </a:defRPr>
            </a:lvl1pPr>
          </a:lstStyle>
          <a:p>
            <a:pPr rtl="0"/>
            <a:r>
              <a:rPr lang="en-US" noProof="0"/>
              <a:t>Click icon to add picture</a:t>
            </a:r>
            <a:endParaRPr lang="en-GB" noProof="0"/>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rtl="0"/>
            <a:r>
              <a:rPr lang="en-GB" noProof="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n-lt"/>
              </a:defRPr>
            </a:lvl1pPr>
          </a:lstStyle>
          <a:p>
            <a:pPr lvl="0" rtl="0"/>
            <a:r>
              <a:rPr lang="en-GB" noProof="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rtlCol="0">
            <a:noAutofit/>
          </a:bodyPr>
          <a:lstStyle>
            <a:lvl1pPr marL="0" indent="0">
              <a:buNone/>
              <a:defRPr sz="1400">
                <a:solidFill>
                  <a:schemeClr val="tx1"/>
                </a:solidFill>
              </a:defRPr>
            </a:lvl1pPr>
          </a:lstStyle>
          <a:p>
            <a:pPr rtl="0"/>
            <a:r>
              <a:rPr lang="en-US" noProof="0"/>
              <a:t>Click icon to add picture</a:t>
            </a:r>
            <a:endParaRPr lang="en-GB" noProof="0"/>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rtl="0"/>
            <a:r>
              <a:rPr lang="en-GB" noProof="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n-lt"/>
              </a:defRPr>
            </a:lvl1pPr>
          </a:lstStyle>
          <a:p>
            <a:pPr lvl="0" rtl="0"/>
            <a:r>
              <a:rPr lang="en-GB" noProof="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rtlCol="0">
            <a:noAutofit/>
          </a:bodyPr>
          <a:lstStyle>
            <a:lvl1pPr>
              <a:defRPr>
                <a:solidFill>
                  <a:schemeClr val="accent3"/>
                </a:solidFill>
                <a:latin typeface="+mn-lt"/>
              </a:defRPr>
            </a:lvl1pPr>
          </a:lstStyle>
          <a:p>
            <a:pPr rtl="0"/>
            <a:r>
              <a:rPr lang="en-GB" dirty="0"/>
              <a:t>19/10/2024</a:t>
            </a:r>
            <a:endParaRPr lang="en-GB" noProof="0" dirty="0"/>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rtlCol="0">
            <a:noAutofit/>
          </a:bodyPr>
          <a:lstStyle>
            <a:lvl1pPr>
              <a:defRPr>
                <a:solidFill>
                  <a:schemeClr val="accent3"/>
                </a:solidFill>
                <a:latin typeface="+mn-lt"/>
              </a:defRPr>
            </a:lvl1pPr>
          </a:lstStyle>
          <a:p>
            <a:r>
              <a:rPr lang="en-GB" dirty="0"/>
              <a:t>Fraud Detection</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rtlCol="0">
            <a:noAutofit/>
          </a:bodyPr>
          <a:lstStyle>
            <a:lvl1pPr>
              <a:defRPr>
                <a:solidFill>
                  <a:schemeClr val="accent3"/>
                </a:solidFill>
                <a:latin typeface="+mn-lt"/>
              </a:defRPr>
            </a:lvl1pPr>
          </a:lstStyle>
          <a:p>
            <a:pPr rtl="0"/>
            <a:fld id="{294A09A9-5501-47C1-A89A-A340965A2BE2}" type="slidenum">
              <a:rPr lang="en-GB" noProof="0" smtClean="0"/>
              <a:pPr/>
              <a:t>‹#›</a:t>
            </a:fld>
            <a:endParaRPr lang="en-GB" noProof="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pPr rtl="0"/>
            <a:r>
              <a:rPr lang="en-US" noProof="0"/>
              <a:t>Click to edit Master title style</a:t>
            </a:r>
            <a:endParaRPr lang="en-GB" noProof="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pPr rtl="0"/>
            <a:r>
              <a:rPr lang="en-GB" dirty="0"/>
              <a:t>19/10/2024</a:t>
            </a:r>
            <a:endParaRPr lang="en-GB" noProof="0"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GB" dirty="0"/>
              <a:t>Fraud Detection</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pPr rtl="0"/>
            <a:fld id="{294A09A9-5501-47C1-A89A-A340965A2BE2}" type="slidenum">
              <a:rPr lang="en-GB" noProof="0" smtClean="0"/>
              <a:pPr/>
              <a:t>‹#›</a:t>
            </a:fld>
            <a:endParaRPr lang="en-GB" noProof="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2.xml"/><Relationship Id="rId6" Type="http://schemas.openxmlformats.org/officeDocument/2006/relationships/image" Target="../media/image19.jpg"/><Relationship Id="rId5" Type="http://schemas.openxmlformats.org/officeDocument/2006/relationships/image" Target="../media/image18.jpg"/><Relationship Id="rId4" Type="http://schemas.openxmlformats.org/officeDocument/2006/relationships/image" Target="../media/image17.jpg"/></Relationships>
</file>

<file path=ppt/slides/_rels/slide2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167493" y="1122363"/>
            <a:ext cx="7096933" cy="2387600"/>
          </a:xfrm>
        </p:spPr>
        <p:txBody>
          <a:bodyPr rtlCol="0"/>
          <a:lstStyle/>
          <a:p>
            <a:pPr rtl="0"/>
            <a:r>
              <a:rPr lang="en-GB" b="1" i="0" u="none" strike="noStrike" baseline="0" dirty="0">
                <a:latin typeface="Times New Roman" panose="02020603050405020304" pitchFamily="18" charset="0"/>
              </a:rPr>
              <a:t>Fraud Detection in Financial Transactions</a:t>
            </a:r>
            <a:r>
              <a:rPr lang="en-GB" dirty="0"/>
              <a:t> </a:t>
            </a:r>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2133599" y="3598606"/>
            <a:ext cx="8642555" cy="2644878"/>
          </a:xfrm>
        </p:spPr>
        <p:txBody>
          <a:bodyPr rtlCol="0"/>
          <a:lstStyle/>
          <a:p>
            <a:pPr rtl="0"/>
            <a:r>
              <a:rPr lang="en-GB" dirty="0"/>
              <a:t>Team Members:</a:t>
            </a:r>
          </a:p>
          <a:p>
            <a:pPr rtl="0"/>
            <a:r>
              <a:rPr lang="en-GB" dirty="0"/>
              <a:t>Beshoy Baha</a:t>
            </a:r>
          </a:p>
          <a:p>
            <a:pPr rtl="0"/>
            <a:r>
              <a:rPr lang="en-GB" dirty="0"/>
              <a:t>George Akram</a:t>
            </a:r>
          </a:p>
          <a:p>
            <a:pPr rtl="0"/>
            <a:r>
              <a:rPr lang="en-GB" dirty="0"/>
              <a:t>Abd El Rahman Khaled</a:t>
            </a:r>
          </a:p>
          <a:p>
            <a:pPr rtl="0"/>
            <a:r>
              <a:rPr lang="en-GB" dirty="0"/>
              <a:t>Ayman Essam </a:t>
            </a:r>
          </a:p>
          <a:p>
            <a:pPr rtl="0"/>
            <a:endParaRPr lang="en-GB" dirty="0"/>
          </a:p>
          <a:p>
            <a:pPr rtl="0"/>
            <a:endParaRPr lang="en-GB" dirty="0" err="1"/>
          </a:p>
        </p:txBody>
      </p:sp>
    </p:spTree>
    <p:extLst>
      <p:ext uri="{BB962C8B-B14F-4D97-AF65-F5344CB8AC3E}">
        <p14:creationId xmlns:p14="http://schemas.microsoft.com/office/powerpoint/2010/main" val="2259308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CB39C-8C3F-8B11-7D3C-7E408CBCE67D}"/>
              </a:ext>
            </a:extLst>
          </p:cNvPr>
          <p:cNvSpPr>
            <a:spLocks noGrp="1"/>
          </p:cNvSpPr>
          <p:nvPr>
            <p:ph type="title"/>
          </p:nvPr>
        </p:nvSpPr>
        <p:spPr>
          <a:xfrm>
            <a:off x="4660446" y="136525"/>
            <a:ext cx="2871108" cy="662781"/>
          </a:xfrm>
        </p:spPr>
        <p:txBody>
          <a:bodyPr/>
          <a:lstStyle/>
          <a:p>
            <a:r>
              <a:rPr lang="en-GB" dirty="0"/>
              <a:t>Data Info</a:t>
            </a:r>
            <a:endParaRPr lang="en-US" dirty="0"/>
          </a:p>
        </p:txBody>
      </p:sp>
      <p:sp>
        <p:nvSpPr>
          <p:cNvPr id="4" name="Date Placeholder 3">
            <a:extLst>
              <a:ext uri="{FF2B5EF4-FFF2-40B4-BE49-F238E27FC236}">
                <a16:creationId xmlns:a16="http://schemas.microsoft.com/office/drawing/2014/main" id="{3120E5CD-AFF8-EC2E-90FC-468D0EF333C2}"/>
              </a:ext>
            </a:extLst>
          </p:cNvPr>
          <p:cNvSpPr>
            <a:spLocks noGrp="1"/>
          </p:cNvSpPr>
          <p:nvPr>
            <p:ph type="dt" sz="half" idx="2"/>
          </p:nvPr>
        </p:nvSpPr>
        <p:spPr/>
        <p:txBody>
          <a:bodyPr/>
          <a:lstStyle/>
          <a:p>
            <a:pPr rtl="0"/>
            <a:r>
              <a:rPr lang="en-GB"/>
              <a:t>19/10/2024</a:t>
            </a:r>
            <a:endParaRPr lang="en-GB" noProof="0" dirty="0"/>
          </a:p>
        </p:txBody>
      </p:sp>
      <p:sp>
        <p:nvSpPr>
          <p:cNvPr id="5" name="Footer Placeholder 4">
            <a:extLst>
              <a:ext uri="{FF2B5EF4-FFF2-40B4-BE49-F238E27FC236}">
                <a16:creationId xmlns:a16="http://schemas.microsoft.com/office/drawing/2014/main" id="{D53B651A-8ACB-21A5-B4A5-87895F40C388}"/>
              </a:ext>
            </a:extLst>
          </p:cNvPr>
          <p:cNvSpPr>
            <a:spLocks noGrp="1"/>
          </p:cNvSpPr>
          <p:nvPr>
            <p:ph type="ftr" sz="quarter" idx="3"/>
          </p:nvPr>
        </p:nvSpPr>
        <p:spPr/>
        <p:txBody>
          <a:bodyPr/>
          <a:lstStyle/>
          <a:p>
            <a:r>
              <a:rPr lang="en-GB"/>
              <a:t>Fraud Detection</a:t>
            </a:r>
            <a:endParaRPr lang="en-GB" dirty="0"/>
          </a:p>
        </p:txBody>
      </p:sp>
      <p:sp>
        <p:nvSpPr>
          <p:cNvPr id="6" name="Slide Number Placeholder 5">
            <a:extLst>
              <a:ext uri="{FF2B5EF4-FFF2-40B4-BE49-F238E27FC236}">
                <a16:creationId xmlns:a16="http://schemas.microsoft.com/office/drawing/2014/main" id="{23AC8EDD-AF3F-A627-A577-9F1A3AA74D27}"/>
              </a:ext>
            </a:extLst>
          </p:cNvPr>
          <p:cNvSpPr>
            <a:spLocks noGrp="1"/>
          </p:cNvSpPr>
          <p:nvPr>
            <p:ph type="sldNum" sz="quarter" idx="4"/>
          </p:nvPr>
        </p:nvSpPr>
        <p:spPr/>
        <p:txBody>
          <a:bodyPr/>
          <a:lstStyle/>
          <a:p>
            <a:pPr rtl="0"/>
            <a:fld id="{294A09A9-5501-47C1-A89A-A340965A2BE2}" type="slidenum">
              <a:rPr lang="en-GB" noProof="0" smtClean="0"/>
              <a:pPr rtl="0"/>
              <a:t>10</a:t>
            </a:fld>
            <a:endParaRPr lang="en-GB" noProof="0"/>
          </a:p>
        </p:txBody>
      </p:sp>
      <p:pic>
        <p:nvPicPr>
          <p:cNvPr id="7" name="Picture 6">
            <a:extLst>
              <a:ext uri="{FF2B5EF4-FFF2-40B4-BE49-F238E27FC236}">
                <a16:creationId xmlns:a16="http://schemas.microsoft.com/office/drawing/2014/main" id="{8868F909-D6FD-7C89-5FE4-3994AB2732B8}"/>
              </a:ext>
            </a:extLst>
          </p:cNvPr>
          <p:cNvPicPr>
            <a:picLocks noChangeAspect="1"/>
          </p:cNvPicPr>
          <p:nvPr/>
        </p:nvPicPr>
        <p:blipFill>
          <a:blip r:embed="rId2"/>
          <a:stretch>
            <a:fillRect/>
          </a:stretch>
        </p:blipFill>
        <p:spPr>
          <a:xfrm>
            <a:off x="6215102" y="1043781"/>
            <a:ext cx="4809406" cy="4209350"/>
          </a:xfrm>
          <a:prstGeom prst="rect">
            <a:avLst/>
          </a:prstGeom>
        </p:spPr>
      </p:pic>
      <p:sp>
        <p:nvSpPr>
          <p:cNvPr id="8" name="TextBox 7">
            <a:extLst>
              <a:ext uri="{FF2B5EF4-FFF2-40B4-BE49-F238E27FC236}">
                <a16:creationId xmlns:a16="http://schemas.microsoft.com/office/drawing/2014/main" id="{D7B0F24C-4893-33B7-6494-40DEFDFFA55A}"/>
              </a:ext>
            </a:extLst>
          </p:cNvPr>
          <p:cNvSpPr txBox="1"/>
          <p:nvPr/>
        </p:nvSpPr>
        <p:spPr>
          <a:xfrm>
            <a:off x="1008184" y="1563971"/>
            <a:ext cx="4232031" cy="677108"/>
          </a:xfrm>
          <a:prstGeom prst="rect">
            <a:avLst/>
          </a:prstGeom>
          <a:noFill/>
        </p:spPr>
        <p:txBody>
          <a:bodyPr wrap="square" rtlCol="0">
            <a:spAutoFit/>
          </a:bodyPr>
          <a:lstStyle/>
          <a:p>
            <a:r>
              <a:rPr lang="en-GB" sz="2000" dirty="0"/>
              <a:t>The Data contains 11 Futures :</a:t>
            </a:r>
          </a:p>
          <a:p>
            <a:endParaRPr lang="en-US" dirty="0"/>
          </a:p>
        </p:txBody>
      </p:sp>
    </p:spTree>
    <p:extLst>
      <p:ext uri="{BB962C8B-B14F-4D97-AF65-F5344CB8AC3E}">
        <p14:creationId xmlns:p14="http://schemas.microsoft.com/office/powerpoint/2010/main" val="5088200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anim calcmode="lin" valueType="num">
                                      <p:cBhvr>
                                        <p:cTn id="8" dur="500" fill="hold"/>
                                        <p:tgtEl>
                                          <p:spTgt spid="8"/>
                                        </p:tgtEl>
                                        <p:attrNameLst>
                                          <p:attrName>ppt_x</p:attrName>
                                        </p:attrNameLst>
                                      </p:cBhvr>
                                      <p:tavLst>
                                        <p:tav tm="0">
                                          <p:val>
                                            <p:strVal val="#ppt_x"/>
                                          </p:val>
                                        </p:tav>
                                        <p:tav tm="100000">
                                          <p:val>
                                            <p:strVal val="#ppt_x"/>
                                          </p:val>
                                        </p:tav>
                                      </p:tavLst>
                                    </p:anim>
                                    <p:anim calcmode="lin" valueType="num">
                                      <p:cBhvr>
                                        <p:cTn id="9" dur="50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anim calcmode="lin" valueType="num">
                                      <p:cBhvr>
                                        <p:cTn id="13" dur="500" fill="hold"/>
                                        <p:tgtEl>
                                          <p:spTgt spid="7"/>
                                        </p:tgtEl>
                                        <p:attrNameLst>
                                          <p:attrName>ppt_x</p:attrName>
                                        </p:attrNameLst>
                                      </p:cBhvr>
                                      <p:tavLst>
                                        <p:tav tm="0">
                                          <p:val>
                                            <p:strVal val="#ppt_x"/>
                                          </p:val>
                                        </p:tav>
                                        <p:tav tm="100000">
                                          <p:val>
                                            <p:strVal val="#ppt_x"/>
                                          </p:val>
                                        </p:tav>
                                      </p:tavLst>
                                    </p:anim>
                                    <p:anim calcmode="lin" valueType="num">
                                      <p:cBhvr>
                                        <p:cTn id="14" dur="5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30A48-B3D2-B772-34EF-324A7673F1BA}"/>
              </a:ext>
            </a:extLst>
          </p:cNvPr>
          <p:cNvSpPr>
            <a:spLocks noGrp="1"/>
          </p:cNvSpPr>
          <p:nvPr>
            <p:ph type="title"/>
          </p:nvPr>
        </p:nvSpPr>
        <p:spPr>
          <a:xfrm>
            <a:off x="1167492" y="381000"/>
            <a:ext cx="9779183" cy="1325563"/>
          </a:xfrm>
        </p:spPr>
        <p:txBody>
          <a:bodyPr anchor="b">
            <a:normAutofit/>
          </a:bodyPr>
          <a:lstStyle/>
          <a:p>
            <a:r>
              <a:rPr lang="en-GB" sz="4400"/>
              <a:t>Checking for Null Values And Duplicate </a:t>
            </a:r>
          </a:p>
        </p:txBody>
      </p:sp>
      <p:pic>
        <p:nvPicPr>
          <p:cNvPr id="12" name="Content Placeholder 11" descr="A white rectangular object with a black border&#10;&#10;Description automatically generated">
            <a:extLst>
              <a:ext uri="{FF2B5EF4-FFF2-40B4-BE49-F238E27FC236}">
                <a16:creationId xmlns:a16="http://schemas.microsoft.com/office/drawing/2014/main" id="{5966B198-1EAF-D59C-7029-1DF8030DAD8B}"/>
              </a:ext>
            </a:extLst>
          </p:cNvPr>
          <p:cNvPicPr>
            <a:picLocks noGrp="1" noChangeAspect="1"/>
          </p:cNvPicPr>
          <p:nvPr>
            <p:ph idx="1"/>
          </p:nvPr>
        </p:nvPicPr>
        <p:blipFill>
          <a:blip r:embed="rId2"/>
          <a:srcRect r="74857"/>
          <a:stretch/>
        </p:blipFill>
        <p:spPr>
          <a:xfrm>
            <a:off x="1167492" y="2911385"/>
            <a:ext cx="3592076" cy="3464430"/>
          </a:xfrm>
          <a:noFill/>
        </p:spPr>
      </p:pic>
      <p:sp>
        <p:nvSpPr>
          <p:cNvPr id="4" name="Date Placeholder 3">
            <a:extLst>
              <a:ext uri="{FF2B5EF4-FFF2-40B4-BE49-F238E27FC236}">
                <a16:creationId xmlns:a16="http://schemas.microsoft.com/office/drawing/2014/main" id="{C92C8F13-3F55-4409-37FC-1E708E9DBE43}"/>
              </a:ext>
            </a:extLst>
          </p:cNvPr>
          <p:cNvSpPr>
            <a:spLocks noGrp="1"/>
          </p:cNvSpPr>
          <p:nvPr>
            <p:ph type="dt" sz="half" idx="2"/>
          </p:nvPr>
        </p:nvSpPr>
        <p:spPr>
          <a:xfrm>
            <a:off x="381000" y="6356350"/>
            <a:ext cx="2743200" cy="365125"/>
          </a:xfrm>
        </p:spPr>
        <p:txBody>
          <a:bodyPr anchor="ctr">
            <a:normAutofit/>
          </a:bodyPr>
          <a:lstStyle/>
          <a:p>
            <a:pPr>
              <a:spcAft>
                <a:spcPts val="600"/>
              </a:spcAft>
            </a:pPr>
            <a:r>
              <a:rPr lang="en-GB" dirty="0"/>
              <a:t>19/10/2024</a:t>
            </a:r>
          </a:p>
        </p:txBody>
      </p:sp>
      <p:sp>
        <p:nvSpPr>
          <p:cNvPr id="5" name="Footer Placeholder 4">
            <a:extLst>
              <a:ext uri="{FF2B5EF4-FFF2-40B4-BE49-F238E27FC236}">
                <a16:creationId xmlns:a16="http://schemas.microsoft.com/office/drawing/2014/main" id="{891A971C-FA1E-8AB6-6840-70385FFFE142}"/>
              </a:ext>
            </a:extLst>
          </p:cNvPr>
          <p:cNvSpPr>
            <a:spLocks noGrp="1"/>
          </p:cNvSpPr>
          <p:nvPr>
            <p:ph type="ftr" sz="quarter" idx="3"/>
          </p:nvPr>
        </p:nvSpPr>
        <p:spPr>
          <a:xfrm>
            <a:off x="4038600" y="6356350"/>
            <a:ext cx="4114800" cy="365125"/>
          </a:xfrm>
        </p:spPr>
        <p:txBody>
          <a:bodyPr anchor="ctr">
            <a:normAutofit/>
          </a:bodyPr>
          <a:lstStyle/>
          <a:p>
            <a:pPr rtl="0"/>
            <a:r>
              <a:rPr lang="en-GB" noProof="0" dirty="0"/>
              <a:t>Fraud Detection</a:t>
            </a:r>
          </a:p>
        </p:txBody>
      </p:sp>
      <p:sp>
        <p:nvSpPr>
          <p:cNvPr id="6" name="Slide Number Placeholder 5">
            <a:extLst>
              <a:ext uri="{FF2B5EF4-FFF2-40B4-BE49-F238E27FC236}">
                <a16:creationId xmlns:a16="http://schemas.microsoft.com/office/drawing/2014/main" id="{E9551356-2580-7FCD-7E7B-06A447B2DFF9}"/>
              </a:ext>
            </a:extLst>
          </p:cNvPr>
          <p:cNvSpPr>
            <a:spLocks noGrp="1"/>
          </p:cNvSpPr>
          <p:nvPr>
            <p:ph type="sldNum" sz="quarter" idx="4"/>
          </p:nvPr>
        </p:nvSpPr>
        <p:spPr>
          <a:xfrm>
            <a:off x="10153276" y="6356350"/>
            <a:ext cx="1657723" cy="365125"/>
          </a:xfrm>
        </p:spPr>
        <p:txBody>
          <a:bodyPr anchor="ctr">
            <a:normAutofit/>
          </a:bodyPr>
          <a:lstStyle/>
          <a:p>
            <a:pPr rtl="0">
              <a:spcAft>
                <a:spcPts val="600"/>
              </a:spcAft>
            </a:pPr>
            <a:fld id="{294A09A9-5501-47C1-A89A-A340965A2BE2}" type="slidenum">
              <a:rPr lang="en-GB" noProof="0" smtClean="0"/>
              <a:pPr rtl="0">
                <a:spcAft>
                  <a:spcPts val="600"/>
                </a:spcAft>
              </a:pPr>
              <a:t>11</a:t>
            </a:fld>
            <a:endParaRPr lang="en-GB" noProof="0"/>
          </a:p>
        </p:txBody>
      </p:sp>
      <p:pic>
        <p:nvPicPr>
          <p:cNvPr id="20" name="Picture 19">
            <a:extLst>
              <a:ext uri="{FF2B5EF4-FFF2-40B4-BE49-F238E27FC236}">
                <a16:creationId xmlns:a16="http://schemas.microsoft.com/office/drawing/2014/main" id="{42086EBB-D46A-9816-C2A0-34EADB82F743}"/>
              </a:ext>
            </a:extLst>
          </p:cNvPr>
          <p:cNvPicPr>
            <a:picLocks noChangeAspect="1"/>
          </p:cNvPicPr>
          <p:nvPr/>
        </p:nvPicPr>
        <p:blipFill>
          <a:blip r:embed="rId3"/>
          <a:srcRect r="79484" b="-21130"/>
          <a:stretch/>
        </p:blipFill>
        <p:spPr>
          <a:xfrm>
            <a:off x="7685523" y="2912327"/>
            <a:ext cx="3169980" cy="1731273"/>
          </a:xfrm>
          <a:prstGeom prst="rect">
            <a:avLst/>
          </a:prstGeom>
          <a:noFill/>
        </p:spPr>
      </p:pic>
      <p:sp>
        <p:nvSpPr>
          <p:cNvPr id="18" name="TextBox 17">
            <a:extLst>
              <a:ext uri="{FF2B5EF4-FFF2-40B4-BE49-F238E27FC236}">
                <a16:creationId xmlns:a16="http://schemas.microsoft.com/office/drawing/2014/main" id="{6BD20A50-4D64-C501-897D-B23D22432268}"/>
              </a:ext>
            </a:extLst>
          </p:cNvPr>
          <p:cNvSpPr txBox="1"/>
          <p:nvPr/>
        </p:nvSpPr>
        <p:spPr>
          <a:xfrm>
            <a:off x="7685523" y="2048188"/>
            <a:ext cx="4663440" cy="522514"/>
          </a:xfrm>
          <a:prstGeom prst="rect">
            <a:avLst/>
          </a:prstGeom>
        </p:spPr>
        <p:txBody>
          <a:bodyPr vert="horz" lIns="91440" tIns="45720" rIns="91440" bIns="45720" rtlCol="0">
            <a:normAutofit/>
          </a:bodyPr>
          <a:lstStyle/>
          <a:p>
            <a:pPr>
              <a:spcBef>
                <a:spcPts val="1000"/>
              </a:spcBef>
            </a:pPr>
            <a:r>
              <a:rPr lang="en-US" sz="2400" b="1" kern="1200" dirty="0"/>
              <a:t>Check The Duplicate </a:t>
            </a:r>
          </a:p>
        </p:txBody>
      </p:sp>
      <p:sp>
        <p:nvSpPr>
          <p:cNvPr id="16" name="TextBox 15">
            <a:extLst>
              <a:ext uri="{FF2B5EF4-FFF2-40B4-BE49-F238E27FC236}">
                <a16:creationId xmlns:a16="http://schemas.microsoft.com/office/drawing/2014/main" id="{C166227D-EE18-8A9B-334F-D8CAD292661E}"/>
              </a:ext>
            </a:extLst>
          </p:cNvPr>
          <p:cNvSpPr txBox="1"/>
          <p:nvPr/>
        </p:nvSpPr>
        <p:spPr>
          <a:xfrm>
            <a:off x="1167492" y="2043211"/>
            <a:ext cx="4663440" cy="522514"/>
          </a:xfrm>
          <a:prstGeom prst="rect">
            <a:avLst/>
          </a:prstGeom>
        </p:spPr>
        <p:txBody>
          <a:bodyPr vert="horz" lIns="91440" tIns="45720" rIns="91440" bIns="45720" rtlCol="0">
            <a:normAutofit/>
          </a:bodyPr>
          <a:lstStyle/>
          <a:p>
            <a:pPr>
              <a:spcBef>
                <a:spcPts val="1000"/>
              </a:spcBef>
            </a:pPr>
            <a:r>
              <a:rPr lang="en-US" sz="2400" b="1" kern="1200" dirty="0"/>
              <a:t>Check The Null Values </a:t>
            </a:r>
          </a:p>
        </p:txBody>
      </p:sp>
    </p:spTree>
    <p:extLst>
      <p:ext uri="{BB962C8B-B14F-4D97-AF65-F5344CB8AC3E}">
        <p14:creationId xmlns:p14="http://schemas.microsoft.com/office/powerpoint/2010/main" val="4260074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anim calcmode="lin" valueType="num">
                                      <p:cBhvr>
                                        <p:cTn id="8" dur="500" fill="hold"/>
                                        <p:tgtEl>
                                          <p:spTgt spid="16"/>
                                        </p:tgtEl>
                                        <p:attrNameLst>
                                          <p:attrName>ppt_x</p:attrName>
                                        </p:attrNameLst>
                                      </p:cBhvr>
                                      <p:tavLst>
                                        <p:tav tm="0">
                                          <p:val>
                                            <p:strVal val="#ppt_x"/>
                                          </p:val>
                                        </p:tav>
                                        <p:tav tm="100000">
                                          <p:val>
                                            <p:strVal val="#ppt_x"/>
                                          </p:val>
                                        </p:tav>
                                      </p:tavLst>
                                    </p:anim>
                                    <p:anim calcmode="lin" valueType="num">
                                      <p:cBhvr>
                                        <p:cTn id="9" dur="500" fill="hold"/>
                                        <p:tgtEl>
                                          <p:spTgt spid="16"/>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anim calcmode="lin" valueType="num">
                                      <p:cBhvr>
                                        <p:cTn id="13" dur="500" fill="hold"/>
                                        <p:tgtEl>
                                          <p:spTgt spid="12"/>
                                        </p:tgtEl>
                                        <p:attrNameLst>
                                          <p:attrName>ppt_x</p:attrName>
                                        </p:attrNameLst>
                                      </p:cBhvr>
                                      <p:tavLst>
                                        <p:tav tm="0">
                                          <p:val>
                                            <p:strVal val="#ppt_x"/>
                                          </p:val>
                                        </p:tav>
                                        <p:tav tm="100000">
                                          <p:val>
                                            <p:strVal val="#ppt_x"/>
                                          </p:val>
                                        </p:tav>
                                      </p:tavLst>
                                    </p:anim>
                                    <p:anim calcmode="lin" valueType="num">
                                      <p:cBhvr>
                                        <p:cTn id="14" dur="5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fade">
                                      <p:cBhvr>
                                        <p:cTn id="19" dur="500"/>
                                        <p:tgtEl>
                                          <p:spTgt spid="18"/>
                                        </p:tgtEl>
                                      </p:cBhvr>
                                    </p:animEffect>
                                    <p:anim calcmode="lin" valueType="num">
                                      <p:cBhvr>
                                        <p:cTn id="20" dur="500" fill="hold"/>
                                        <p:tgtEl>
                                          <p:spTgt spid="18"/>
                                        </p:tgtEl>
                                        <p:attrNameLst>
                                          <p:attrName>ppt_x</p:attrName>
                                        </p:attrNameLst>
                                      </p:cBhvr>
                                      <p:tavLst>
                                        <p:tav tm="0">
                                          <p:val>
                                            <p:strVal val="#ppt_x"/>
                                          </p:val>
                                        </p:tav>
                                        <p:tav tm="100000">
                                          <p:val>
                                            <p:strVal val="#ppt_x"/>
                                          </p:val>
                                        </p:tav>
                                      </p:tavLst>
                                    </p:anim>
                                    <p:anim calcmode="lin" valueType="num">
                                      <p:cBhvr>
                                        <p:cTn id="21" dur="500" fill="hold"/>
                                        <p:tgtEl>
                                          <p:spTgt spid="18"/>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fade">
                                      <p:cBhvr>
                                        <p:cTn id="24" dur="500"/>
                                        <p:tgtEl>
                                          <p:spTgt spid="20"/>
                                        </p:tgtEl>
                                      </p:cBhvr>
                                    </p:animEffect>
                                    <p:anim calcmode="lin" valueType="num">
                                      <p:cBhvr>
                                        <p:cTn id="25" dur="500" fill="hold"/>
                                        <p:tgtEl>
                                          <p:spTgt spid="20"/>
                                        </p:tgtEl>
                                        <p:attrNameLst>
                                          <p:attrName>ppt_x</p:attrName>
                                        </p:attrNameLst>
                                      </p:cBhvr>
                                      <p:tavLst>
                                        <p:tav tm="0">
                                          <p:val>
                                            <p:strVal val="#ppt_x"/>
                                          </p:val>
                                        </p:tav>
                                        <p:tav tm="100000">
                                          <p:val>
                                            <p:strVal val="#ppt_x"/>
                                          </p:val>
                                        </p:tav>
                                      </p:tavLst>
                                    </p:anim>
                                    <p:anim calcmode="lin" valueType="num">
                                      <p:cBhvr>
                                        <p:cTn id="26" dur="5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34E65-0111-77BE-6CA0-019177568CF3}"/>
              </a:ext>
            </a:extLst>
          </p:cNvPr>
          <p:cNvSpPr>
            <a:spLocks noGrp="1"/>
          </p:cNvSpPr>
          <p:nvPr>
            <p:ph type="title"/>
          </p:nvPr>
        </p:nvSpPr>
        <p:spPr>
          <a:xfrm>
            <a:off x="1167492" y="381000"/>
            <a:ext cx="9779183" cy="1325563"/>
          </a:xfrm>
        </p:spPr>
        <p:txBody>
          <a:bodyPr anchor="b">
            <a:normAutofit/>
          </a:bodyPr>
          <a:lstStyle/>
          <a:p>
            <a:r>
              <a:rPr lang="en-GB" sz="4400" dirty="0"/>
              <a:t>Draw A Histogram For the Type and the fraud Features </a:t>
            </a:r>
          </a:p>
        </p:txBody>
      </p:sp>
      <p:pic>
        <p:nvPicPr>
          <p:cNvPr id="8" name="Content Placeholder 7" descr="A graph of blue rectangular bars&#10;&#10;Description automatically generated with medium confidence">
            <a:extLst>
              <a:ext uri="{FF2B5EF4-FFF2-40B4-BE49-F238E27FC236}">
                <a16:creationId xmlns:a16="http://schemas.microsoft.com/office/drawing/2014/main" id="{BA635523-52DC-567F-6E3B-D7A125CD0EC4}"/>
              </a:ext>
            </a:extLst>
          </p:cNvPr>
          <p:cNvPicPr>
            <a:picLocks noGrp="1" noChangeAspect="1"/>
          </p:cNvPicPr>
          <p:nvPr>
            <p:ph idx="1"/>
          </p:nvPr>
        </p:nvPicPr>
        <p:blipFill>
          <a:blip r:embed="rId2"/>
          <a:srcRect r="6850"/>
          <a:stretch/>
        </p:blipFill>
        <p:spPr>
          <a:xfrm>
            <a:off x="1167493" y="2528203"/>
            <a:ext cx="4663440" cy="2828613"/>
          </a:xfrm>
          <a:noFill/>
        </p:spPr>
      </p:pic>
      <p:sp>
        <p:nvSpPr>
          <p:cNvPr id="4" name="Date Placeholder 3">
            <a:extLst>
              <a:ext uri="{FF2B5EF4-FFF2-40B4-BE49-F238E27FC236}">
                <a16:creationId xmlns:a16="http://schemas.microsoft.com/office/drawing/2014/main" id="{2C6EFADA-D655-BDD1-5EE3-90398A983FA7}"/>
              </a:ext>
            </a:extLst>
          </p:cNvPr>
          <p:cNvSpPr>
            <a:spLocks noGrp="1"/>
          </p:cNvSpPr>
          <p:nvPr>
            <p:ph type="dt" sz="half" idx="2"/>
          </p:nvPr>
        </p:nvSpPr>
        <p:spPr>
          <a:xfrm>
            <a:off x="381000" y="6356350"/>
            <a:ext cx="2743200" cy="365125"/>
          </a:xfrm>
        </p:spPr>
        <p:txBody>
          <a:bodyPr anchor="ctr">
            <a:normAutofit/>
          </a:bodyPr>
          <a:lstStyle/>
          <a:p>
            <a:pPr rtl="0">
              <a:spcAft>
                <a:spcPts val="600"/>
              </a:spcAft>
            </a:pPr>
            <a:r>
              <a:rPr lang="en-GB" dirty="0"/>
              <a:t>19/10/2024</a:t>
            </a:r>
            <a:endParaRPr lang="en-GB" noProof="0" dirty="0"/>
          </a:p>
        </p:txBody>
      </p:sp>
      <p:sp>
        <p:nvSpPr>
          <p:cNvPr id="5" name="Footer Placeholder 4">
            <a:extLst>
              <a:ext uri="{FF2B5EF4-FFF2-40B4-BE49-F238E27FC236}">
                <a16:creationId xmlns:a16="http://schemas.microsoft.com/office/drawing/2014/main" id="{4A9E3E90-6BEA-3CA9-C5EA-05D2412458FD}"/>
              </a:ext>
            </a:extLst>
          </p:cNvPr>
          <p:cNvSpPr>
            <a:spLocks noGrp="1"/>
          </p:cNvSpPr>
          <p:nvPr>
            <p:ph type="ftr" sz="quarter" idx="3"/>
          </p:nvPr>
        </p:nvSpPr>
        <p:spPr>
          <a:xfrm>
            <a:off x="4038600" y="6356350"/>
            <a:ext cx="4114800" cy="365125"/>
          </a:xfrm>
        </p:spPr>
        <p:txBody>
          <a:bodyPr anchor="ctr">
            <a:normAutofit/>
          </a:bodyPr>
          <a:lstStyle/>
          <a:p>
            <a:pPr rtl="0"/>
            <a:r>
              <a:rPr lang="en-GB" noProof="0" dirty="0"/>
              <a:t>Fraud Detection</a:t>
            </a:r>
          </a:p>
        </p:txBody>
      </p:sp>
      <p:sp>
        <p:nvSpPr>
          <p:cNvPr id="6" name="Slide Number Placeholder 5">
            <a:extLst>
              <a:ext uri="{FF2B5EF4-FFF2-40B4-BE49-F238E27FC236}">
                <a16:creationId xmlns:a16="http://schemas.microsoft.com/office/drawing/2014/main" id="{249E8EE4-829D-8CD8-69C1-93B743826AB2}"/>
              </a:ext>
            </a:extLst>
          </p:cNvPr>
          <p:cNvSpPr>
            <a:spLocks noGrp="1"/>
          </p:cNvSpPr>
          <p:nvPr>
            <p:ph type="sldNum" sz="quarter" idx="4"/>
          </p:nvPr>
        </p:nvSpPr>
        <p:spPr>
          <a:xfrm>
            <a:off x="10153276" y="6356350"/>
            <a:ext cx="1657723" cy="365125"/>
          </a:xfrm>
        </p:spPr>
        <p:txBody>
          <a:bodyPr anchor="ctr">
            <a:normAutofit/>
          </a:bodyPr>
          <a:lstStyle/>
          <a:p>
            <a:pPr rtl="0">
              <a:spcAft>
                <a:spcPts val="600"/>
              </a:spcAft>
            </a:pPr>
            <a:fld id="{294A09A9-5501-47C1-A89A-A340965A2BE2}" type="slidenum">
              <a:rPr lang="en-GB" noProof="0" smtClean="0"/>
              <a:pPr rtl="0">
                <a:spcAft>
                  <a:spcPts val="600"/>
                </a:spcAft>
              </a:pPr>
              <a:t>12</a:t>
            </a:fld>
            <a:endParaRPr lang="en-GB" noProof="0"/>
          </a:p>
        </p:txBody>
      </p:sp>
      <p:sp>
        <p:nvSpPr>
          <p:cNvPr id="15" name="Content Placeholder 7">
            <a:extLst>
              <a:ext uri="{FF2B5EF4-FFF2-40B4-BE49-F238E27FC236}">
                <a16:creationId xmlns:a16="http://schemas.microsoft.com/office/drawing/2014/main" id="{15762EDF-CF4E-8EE7-CBAE-7007FD2BBA16}"/>
              </a:ext>
            </a:extLst>
          </p:cNvPr>
          <p:cNvSpPr>
            <a:spLocks noGrp="1"/>
          </p:cNvSpPr>
          <p:nvPr>
            <p:ph idx="11"/>
          </p:nvPr>
        </p:nvSpPr>
        <p:spPr>
          <a:xfrm>
            <a:off x="1167493" y="2005689"/>
            <a:ext cx="4663440" cy="522514"/>
          </a:xfrm>
        </p:spPr>
        <p:txBody>
          <a:bodyPr/>
          <a:lstStyle/>
          <a:p>
            <a:r>
              <a:rPr lang="en-GB" sz="2400" dirty="0"/>
              <a:t>Histogram For the Type</a:t>
            </a:r>
            <a:endParaRPr lang="en-US" dirty="0"/>
          </a:p>
        </p:txBody>
      </p:sp>
      <p:sp>
        <p:nvSpPr>
          <p:cNvPr id="17" name="Content Placeholder 8">
            <a:extLst>
              <a:ext uri="{FF2B5EF4-FFF2-40B4-BE49-F238E27FC236}">
                <a16:creationId xmlns:a16="http://schemas.microsoft.com/office/drawing/2014/main" id="{B4F3900F-D352-7FB3-FDCD-A49B95BD0812}"/>
              </a:ext>
            </a:extLst>
          </p:cNvPr>
          <p:cNvSpPr>
            <a:spLocks noGrp="1"/>
          </p:cNvSpPr>
          <p:nvPr>
            <p:ph idx="12"/>
          </p:nvPr>
        </p:nvSpPr>
        <p:spPr>
          <a:xfrm>
            <a:off x="6283235" y="2005689"/>
            <a:ext cx="4663440" cy="522514"/>
          </a:xfrm>
        </p:spPr>
        <p:txBody>
          <a:bodyPr/>
          <a:lstStyle/>
          <a:p>
            <a:r>
              <a:rPr lang="en-GB" sz="2400" dirty="0"/>
              <a:t>Histogram For the fraud</a:t>
            </a:r>
            <a:endParaRPr lang="en-US" dirty="0"/>
          </a:p>
        </p:txBody>
      </p:sp>
      <p:pic>
        <p:nvPicPr>
          <p:cNvPr id="12" name="Picture 11">
            <a:extLst>
              <a:ext uri="{FF2B5EF4-FFF2-40B4-BE49-F238E27FC236}">
                <a16:creationId xmlns:a16="http://schemas.microsoft.com/office/drawing/2014/main" id="{2B711747-299E-5CF8-302F-D46B7A62BDFC}"/>
              </a:ext>
            </a:extLst>
          </p:cNvPr>
          <p:cNvPicPr>
            <a:picLocks noChangeAspect="1"/>
          </p:cNvPicPr>
          <p:nvPr/>
        </p:nvPicPr>
        <p:blipFill>
          <a:blip r:embed="rId3"/>
          <a:stretch>
            <a:fillRect/>
          </a:stretch>
        </p:blipFill>
        <p:spPr>
          <a:xfrm>
            <a:off x="5938263" y="2528203"/>
            <a:ext cx="5664229" cy="2832115"/>
          </a:xfrm>
          <a:prstGeom prst="rect">
            <a:avLst/>
          </a:prstGeom>
        </p:spPr>
      </p:pic>
    </p:spTree>
    <p:extLst>
      <p:ext uri="{BB962C8B-B14F-4D97-AF65-F5344CB8AC3E}">
        <p14:creationId xmlns:p14="http://schemas.microsoft.com/office/powerpoint/2010/main" val="13769675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fade">
                                      <p:cBhvr>
                                        <p:cTn id="7" dur="500"/>
                                        <p:tgtEl>
                                          <p:spTgt spid="15">
                                            <p:txEl>
                                              <p:pRg st="0" end="0"/>
                                            </p:txEl>
                                          </p:spTgt>
                                        </p:tgtEl>
                                      </p:cBhvr>
                                    </p:animEffect>
                                    <p:anim calcmode="lin" valueType="num">
                                      <p:cBhvr>
                                        <p:cTn id="8"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15">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anim calcmode="lin" valueType="num">
                                      <p:cBhvr>
                                        <p:cTn id="13" dur="500" fill="hold"/>
                                        <p:tgtEl>
                                          <p:spTgt spid="8"/>
                                        </p:tgtEl>
                                        <p:attrNameLst>
                                          <p:attrName>ppt_x</p:attrName>
                                        </p:attrNameLst>
                                      </p:cBhvr>
                                      <p:tavLst>
                                        <p:tav tm="0">
                                          <p:val>
                                            <p:strVal val="#ppt_x"/>
                                          </p:val>
                                        </p:tav>
                                        <p:tav tm="100000">
                                          <p:val>
                                            <p:strVal val="#ppt_x"/>
                                          </p:val>
                                        </p:tav>
                                      </p:tavLst>
                                    </p:anim>
                                    <p:anim calcmode="lin" valueType="num">
                                      <p:cBhvr>
                                        <p:cTn id="14" dur="5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7">
                                            <p:txEl>
                                              <p:pRg st="0" end="0"/>
                                            </p:txEl>
                                          </p:spTgt>
                                        </p:tgtEl>
                                        <p:attrNameLst>
                                          <p:attrName>style.visibility</p:attrName>
                                        </p:attrNameLst>
                                      </p:cBhvr>
                                      <p:to>
                                        <p:strVal val="visible"/>
                                      </p:to>
                                    </p:set>
                                    <p:animEffect transition="in" filter="fade">
                                      <p:cBhvr>
                                        <p:cTn id="19" dur="500"/>
                                        <p:tgtEl>
                                          <p:spTgt spid="17">
                                            <p:txEl>
                                              <p:pRg st="0" end="0"/>
                                            </p:txEl>
                                          </p:spTgt>
                                        </p:tgtEl>
                                      </p:cBhvr>
                                    </p:animEffect>
                                    <p:anim calcmode="lin" valueType="num">
                                      <p:cBhvr>
                                        <p:cTn id="20" dur="500" fill="hold"/>
                                        <p:tgtEl>
                                          <p:spTgt spid="17">
                                            <p:txEl>
                                              <p:pRg st="0" end="0"/>
                                            </p:txEl>
                                          </p:spTgt>
                                        </p:tgtEl>
                                        <p:attrNameLst>
                                          <p:attrName>ppt_x</p:attrName>
                                        </p:attrNameLst>
                                      </p:cBhvr>
                                      <p:tavLst>
                                        <p:tav tm="0">
                                          <p:val>
                                            <p:strVal val="#ppt_x"/>
                                          </p:val>
                                        </p:tav>
                                        <p:tav tm="100000">
                                          <p:val>
                                            <p:strVal val="#ppt_x"/>
                                          </p:val>
                                        </p:tav>
                                      </p:tavLst>
                                    </p:anim>
                                    <p:anim calcmode="lin" valueType="num">
                                      <p:cBhvr>
                                        <p:cTn id="21" dur="500" fill="hold"/>
                                        <p:tgtEl>
                                          <p:spTgt spid="17">
                                            <p:txEl>
                                              <p:pRg st="0" end="0"/>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500"/>
                                        <p:tgtEl>
                                          <p:spTgt spid="12"/>
                                        </p:tgtEl>
                                      </p:cBhvr>
                                    </p:animEffect>
                                    <p:anim calcmode="lin" valueType="num">
                                      <p:cBhvr>
                                        <p:cTn id="25" dur="500" fill="hold"/>
                                        <p:tgtEl>
                                          <p:spTgt spid="12"/>
                                        </p:tgtEl>
                                        <p:attrNameLst>
                                          <p:attrName>ppt_x</p:attrName>
                                        </p:attrNameLst>
                                      </p:cBhvr>
                                      <p:tavLst>
                                        <p:tav tm="0">
                                          <p:val>
                                            <p:strVal val="#ppt_x"/>
                                          </p:val>
                                        </p:tav>
                                        <p:tav tm="100000">
                                          <p:val>
                                            <p:strVal val="#ppt_x"/>
                                          </p:val>
                                        </p:tav>
                                      </p:tavLst>
                                    </p:anim>
                                    <p:anim calcmode="lin" valueType="num">
                                      <p:cBhvr>
                                        <p:cTn id="26" dur="5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P spid="17"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690DF-4FE6-E700-AC32-D5D13E9609F7}"/>
              </a:ext>
            </a:extLst>
          </p:cNvPr>
          <p:cNvSpPr>
            <a:spLocks noGrp="1"/>
          </p:cNvSpPr>
          <p:nvPr>
            <p:ph type="title"/>
          </p:nvPr>
        </p:nvSpPr>
        <p:spPr>
          <a:xfrm>
            <a:off x="1167492" y="381000"/>
            <a:ext cx="9779183" cy="1325563"/>
          </a:xfrm>
        </p:spPr>
        <p:txBody>
          <a:bodyPr anchor="b">
            <a:normAutofit/>
          </a:bodyPr>
          <a:lstStyle/>
          <a:p>
            <a:r>
              <a:rPr lang="en-GB" dirty="0"/>
              <a:t>Fraud transactions by type</a:t>
            </a:r>
          </a:p>
        </p:txBody>
      </p:sp>
      <p:sp>
        <p:nvSpPr>
          <p:cNvPr id="4" name="Date Placeholder 3">
            <a:extLst>
              <a:ext uri="{FF2B5EF4-FFF2-40B4-BE49-F238E27FC236}">
                <a16:creationId xmlns:a16="http://schemas.microsoft.com/office/drawing/2014/main" id="{30ED59E1-8CFD-311D-5FEA-9DE5EC31E59F}"/>
              </a:ext>
            </a:extLst>
          </p:cNvPr>
          <p:cNvSpPr>
            <a:spLocks noGrp="1"/>
          </p:cNvSpPr>
          <p:nvPr>
            <p:ph type="dt" sz="half" idx="2"/>
          </p:nvPr>
        </p:nvSpPr>
        <p:spPr>
          <a:xfrm>
            <a:off x="381000" y="6356350"/>
            <a:ext cx="1701018" cy="365125"/>
          </a:xfrm>
        </p:spPr>
        <p:txBody>
          <a:bodyPr anchor="ctr">
            <a:normAutofit/>
          </a:bodyPr>
          <a:lstStyle/>
          <a:p>
            <a:pPr rtl="0">
              <a:spcAft>
                <a:spcPts val="600"/>
              </a:spcAft>
            </a:pPr>
            <a:r>
              <a:rPr lang="en-GB" dirty="0"/>
              <a:t>19/10/2024</a:t>
            </a:r>
            <a:endParaRPr lang="en-GB" noProof="0" dirty="0"/>
          </a:p>
        </p:txBody>
      </p:sp>
      <p:sp>
        <p:nvSpPr>
          <p:cNvPr id="5" name="Footer Placeholder 4">
            <a:extLst>
              <a:ext uri="{FF2B5EF4-FFF2-40B4-BE49-F238E27FC236}">
                <a16:creationId xmlns:a16="http://schemas.microsoft.com/office/drawing/2014/main" id="{CF7902AA-3DC6-F6DE-8551-570AF5BF33BB}"/>
              </a:ext>
            </a:extLst>
          </p:cNvPr>
          <p:cNvSpPr>
            <a:spLocks noGrp="1"/>
          </p:cNvSpPr>
          <p:nvPr>
            <p:ph type="ftr" sz="quarter" idx="3"/>
          </p:nvPr>
        </p:nvSpPr>
        <p:spPr>
          <a:xfrm>
            <a:off x="4038600" y="6356350"/>
            <a:ext cx="4114800" cy="365125"/>
          </a:xfrm>
        </p:spPr>
        <p:txBody>
          <a:bodyPr anchor="ctr">
            <a:normAutofit/>
          </a:bodyPr>
          <a:lstStyle/>
          <a:p>
            <a:pPr rtl="0"/>
            <a:r>
              <a:rPr lang="en-GB" noProof="0" dirty="0"/>
              <a:t>Fraud Detection</a:t>
            </a:r>
          </a:p>
        </p:txBody>
      </p:sp>
      <p:sp>
        <p:nvSpPr>
          <p:cNvPr id="6" name="Slide Number Placeholder 5">
            <a:extLst>
              <a:ext uri="{FF2B5EF4-FFF2-40B4-BE49-F238E27FC236}">
                <a16:creationId xmlns:a16="http://schemas.microsoft.com/office/drawing/2014/main" id="{DE16F1BC-B0CD-8207-71AD-5D6DFFEBE913}"/>
              </a:ext>
            </a:extLst>
          </p:cNvPr>
          <p:cNvSpPr>
            <a:spLocks noGrp="1"/>
          </p:cNvSpPr>
          <p:nvPr>
            <p:ph type="sldNum" sz="quarter" idx="4"/>
          </p:nvPr>
        </p:nvSpPr>
        <p:spPr>
          <a:xfrm>
            <a:off x="10153276" y="6356350"/>
            <a:ext cx="1657723" cy="365125"/>
          </a:xfrm>
        </p:spPr>
        <p:txBody>
          <a:bodyPr anchor="ctr">
            <a:normAutofit/>
          </a:bodyPr>
          <a:lstStyle/>
          <a:p>
            <a:pPr rtl="0">
              <a:spcAft>
                <a:spcPts val="600"/>
              </a:spcAft>
            </a:pPr>
            <a:fld id="{294A09A9-5501-47C1-A89A-A340965A2BE2}" type="slidenum">
              <a:rPr lang="en-GB" noProof="0" smtClean="0"/>
              <a:pPr rtl="0">
                <a:spcAft>
                  <a:spcPts val="600"/>
                </a:spcAft>
              </a:pPr>
              <a:t>13</a:t>
            </a:fld>
            <a:endParaRPr lang="en-GB" noProof="0"/>
          </a:p>
        </p:txBody>
      </p:sp>
      <p:pic>
        <p:nvPicPr>
          <p:cNvPr id="14" name="Picture 13">
            <a:extLst>
              <a:ext uri="{FF2B5EF4-FFF2-40B4-BE49-F238E27FC236}">
                <a16:creationId xmlns:a16="http://schemas.microsoft.com/office/drawing/2014/main" id="{31FA4400-3563-0945-690A-9B9C13A7730C}"/>
              </a:ext>
            </a:extLst>
          </p:cNvPr>
          <p:cNvPicPr>
            <a:picLocks noChangeAspect="1"/>
          </p:cNvPicPr>
          <p:nvPr/>
        </p:nvPicPr>
        <p:blipFill>
          <a:blip r:embed="rId2"/>
          <a:stretch>
            <a:fillRect/>
          </a:stretch>
        </p:blipFill>
        <p:spPr>
          <a:xfrm>
            <a:off x="4167743" y="2330786"/>
            <a:ext cx="4398286" cy="3401341"/>
          </a:xfrm>
          <a:prstGeom prst="rect">
            <a:avLst/>
          </a:prstGeom>
        </p:spPr>
      </p:pic>
    </p:spTree>
    <p:extLst>
      <p:ext uri="{BB962C8B-B14F-4D97-AF65-F5344CB8AC3E}">
        <p14:creationId xmlns:p14="http://schemas.microsoft.com/office/powerpoint/2010/main" val="10872966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74DE6-831A-47E9-45BA-CEAEDA70F538}"/>
              </a:ext>
            </a:extLst>
          </p:cNvPr>
          <p:cNvSpPr>
            <a:spLocks noGrp="1"/>
          </p:cNvSpPr>
          <p:nvPr>
            <p:ph type="ctrTitle"/>
          </p:nvPr>
        </p:nvSpPr>
        <p:spPr>
          <a:xfrm>
            <a:off x="809830" y="2330245"/>
            <a:ext cx="5997677" cy="2444109"/>
          </a:xfrm>
        </p:spPr>
        <p:txBody>
          <a:bodyPr/>
          <a:lstStyle/>
          <a:p>
            <a:r>
              <a:rPr lang="en-GB" dirty="0"/>
              <a:t>Data Preprocessing</a:t>
            </a:r>
            <a:br>
              <a:rPr lang="en-GB" dirty="0"/>
            </a:br>
            <a:endParaRPr lang="en-GB" dirty="0"/>
          </a:p>
        </p:txBody>
      </p:sp>
    </p:spTree>
    <p:extLst>
      <p:ext uri="{BB962C8B-B14F-4D97-AF65-F5344CB8AC3E}">
        <p14:creationId xmlns:p14="http://schemas.microsoft.com/office/powerpoint/2010/main" val="1061689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diagram of a data funnel&#10;&#10;Description automatically generated">
            <a:extLst>
              <a:ext uri="{FF2B5EF4-FFF2-40B4-BE49-F238E27FC236}">
                <a16:creationId xmlns:a16="http://schemas.microsoft.com/office/drawing/2014/main" id="{88F83BDF-B955-987D-7649-428F9603BA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4200" y="366615"/>
            <a:ext cx="6069477" cy="5538398"/>
          </a:xfrm>
          <a:prstGeom prst="rect">
            <a:avLst/>
          </a:prstGeom>
          <a:noFill/>
        </p:spPr>
      </p:pic>
      <p:sp>
        <p:nvSpPr>
          <p:cNvPr id="4" name="Date Placeholder 3">
            <a:extLst>
              <a:ext uri="{FF2B5EF4-FFF2-40B4-BE49-F238E27FC236}">
                <a16:creationId xmlns:a16="http://schemas.microsoft.com/office/drawing/2014/main" id="{C341DAEB-02B6-FBC9-6764-78D0C8FA09E1}"/>
              </a:ext>
            </a:extLst>
          </p:cNvPr>
          <p:cNvSpPr>
            <a:spLocks noGrp="1"/>
          </p:cNvSpPr>
          <p:nvPr>
            <p:ph type="dt" sz="half" idx="2"/>
          </p:nvPr>
        </p:nvSpPr>
        <p:spPr>
          <a:xfrm>
            <a:off x="381000" y="6356350"/>
            <a:ext cx="2743200" cy="365125"/>
          </a:xfrm>
        </p:spPr>
        <p:txBody>
          <a:bodyPr anchor="ctr">
            <a:normAutofit/>
          </a:bodyPr>
          <a:lstStyle/>
          <a:p>
            <a:pPr rtl="0">
              <a:spcAft>
                <a:spcPts val="600"/>
              </a:spcAft>
            </a:pPr>
            <a:r>
              <a:rPr lang="en-GB" dirty="0"/>
              <a:t>19/10/2024</a:t>
            </a:r>
            <a:endParaRPr lang="en-GB" noProof="0" dirty="0"/>
          </a:p>
        </p:txBody>
      </p:sp>
      <p:sp>
        <p:nvSpPr>
          <p:cNvPr id="5" name="Footer Placeholder 4">
            <a:extLst>
              <a:ext uri="{FF2B5EF4-FFF2-40B4-BE49-F238E27FC236}">
                <a16:creationId xmlns:a16="http://schemas.microsoft.com/office/drawing/2014/main" id="{7C62256C-6107-097D-F71E-CD81AD21F9C5}"/>
              </a:ext>
            </a:extLst>
          </p:cNvPr>
          <p:cNvSpPr>
            <a:spLocks noGrp="1"/>
          </p:cNvSpPr>
          <p:nvPr>
            <p:ph type="ftr" sz="quarter" idx="3"/>
          </p:nvPr>
        </p:nvSpPr>
        <p:spPr>
          <a:xfrm>
            <a:off x="4038600" y="6356350"/>
            <a:ext cx="4114800" cy="365125"/>
          </a:xfrm>
        </p:spPr>
        <p:txBody>
          <a:bodyPr anchor="ctr">
            <a:normAutofit/>
          </a:bodyPr>
          <a:lstStyle/>
          <a:p>
            <a:pPr rtl="0"/>
            <a:r>
              <a:rPr lang="en-GB" noProof="0" dirty="0"/>
              <a:t>Fraud Detection</a:t>
            </a:r>
          </a:p>
        </p:txBody>
      </p:sp>
      <p:sp>
        <p:nvSpPr>
          <p:cNvPr id="6" name="Slide Number Placeholder 5">
            <a:extLst>
              <a:ext uri="{FF2B5EF4-FFF2-40B4-BE49-F238E27FC236}">
                <a16:creationId xmlns:a16="http://schemas.microsoft.com/office/drawing/2014/main" id="{FC63C8A6-80FA-D40E-D27E-FB8C4601909B}"/>
              </a:ext>
            </a:extLst>
          </p:cNvPr>
          <p:cNvSpPr>
            <a:spLocks noGrp="1"/>
          </p:cNvSpPr>
          <p:nvPr>
            <p:ph type="sldNum" sz="quarter" idx="4"/>
          </p:nvPr>
        </p:nvSpPr>
        <p:spPr>
          <a:xfrm>
            <a:off x="10153276" y="6356350"/>
            <a:ext cx="1657723" cy="365125"/>
          </a:xfrm>
        </p:spPr>
        <p:txBody>
          <a:bodyPr anchor="ctr">
            <a:normAutofit/>
          </a:bodyPr>
          <a:lstStyle/>
          <a:p>
            <a:pPr rtl="0">
              <a:spcAft>
                <a:spcPts val="600"/>
              </a:spcAft>
            </a:pPr>
            <a:fld id="{294A09A9-5501-47C1-A89A-A340965A2BE2}" type="slidenum">
              <a:rPr lang="en-GB" noProof="0" smtClean="0"/>
              <a:pPr rtl="0">
                <a:spcAft>
                  <a:spcPts val="600"/>
                </a:spcAft>
              </a:pPr>
              <a:t>15</a:t>
            </a:fld>
            <a:endParaRPr lang="en-GB" noProof="0"/>
          </a:p>
        </p:txBody>
      </p:sp>
    </p:spTree>
    <p:extLst>
      <p:ext uri="{BB962C8B-B14F-4D97-AF65-F5344CB8AC3E}">
        <p14:creationId xmlns:p14="http://schemas.microsoft.com/office/powerpoint/2010/main" val="5835899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screenshot of a data analysis&#10;&#10;Description automatically generated">
            <a:extLst>
              <a:ext uri="{FF2B5EF4-FFF2-40B4-BE49-F238E27FC236}">
                <a16:creationId xmlns:a16="http://schemas.microsoft.com/office/drawing/2014/main" id="{DD18F262-A5E9-2C43-B78C-72A8B88C995C}"/>
              </a:ext>
            </a:extLst>
          </p:cNvPr>
          <p:cNvPicPr>
            <a:picLocks noChangeAspect="1"/>
          </p:cNvPicPr>
          <p:nvPr/>
        </p:nvPicPr>
        <p:blipFill>
          <a:blip r:embed="rId2">
            <a:extLst>
              <a:ext uri="{28A0092B-C50C-407E-A947-70E740481C1C}">
                <a14:useLocalDpi xmlns:a14="http://schemas.microsoft.com/office/drawing/2010/main" val="0"/>
              </a:ext>
            </a:extLst>
          </a:blip>
          <a:srcRect b="1086"/>
          <a:stretch/>
        </p:blipFill>
        <p:spPr>
          <a:xfrm>
            <a:off x="2239108" y="295377"/>
            <a:ext cx="7022123" cy="6199208"/>
          </a:xfrm>
          <a:prstGeom prst="rect">
            <a:avLst/>
          </a:prstGeom>
          <a:noFill/>
        </p:spPr>
      </p:pic>
      <p:sp>
        <p:nvSpPr>
          <p:cNvPr id="4" name="Date Placeholder 3">
            <a:extLst>
              <a:ext uri="{FF2B5EF4-FFF2-40B4-BE49-F238E27FC236}">
                <a16:creationId xmlns:a16="http://schemas.microsoft.com/office/drawing/2014/main" id="{405E1BD3-B0D7-0A0D-E23F-4AAB585AF242}"/>
              </a:ext>
            </a:extLst>
          </p:cNvPr>
          <p:cNvSpPr>
            <a:spLocks noGrp="1"/>
          </p:cNvSpPr>
          <p:nvPr>
            <p:ph type="dt" sz="half" idx="2"/>
          </p:nvPr>
        </p:nvSpPr>
        <p:spPr>
          <a:xfrm>
            <a:off x="381000" y="6356350"/>
            <a:ext cx="1701018" cy="365125"/>
          </a:xfrm>
        </p:spPr>
        <p:txBody>
          <a:bodyPr anchor="ctr">
            <a:normAutofit/>
          </a:bodyPr>
          <a:lstStyle/>
          <a:p>
            <a:pPr rtl="0">
              <a:spcAft>
                <a:spcPts val="600"/>
              </a:spcAft>
            </a:pPr>
            <a:r>
              <a:rPr lang="en-GB"/>
              <a:t>19/10/2024</a:t>
            </a:r>
            <a:endParaRPr lang="en-GB" noProof="0"/>
          </a:p>
        </p:txBody>
      </p:sp>
      <p:sp>
        <p:nvSpPr>
          <p:cNvPr id="5" name="Footer Placeholder 4">
            <a:extLst>
              <a:ext uri="{FF2B5EF4-FFF2-40B4-BE49-F238E27FC236}">
                <a16:creationId xmlns:a16="http://schemas.microsoft.com/office/drawing/2014/main" id="{D2B556DF-8A72-BE36-DD67-8464A82F0936}"/>
              </a:ext>
            </a:extLst>
          </p:cNvPr>
          <p:cNvSpPr>
            <a:spLocks noGrp="1"/>
          </p:cNvSpPr>
          <p:nvPr>
            <p:ph type="ftr" sz="quarter" idx="3"/>
          </p:nvPr>
        </p:nvSpPr>
        <p:spPr>
          <a:xfrm>
            <a:off x="4038600" y="6356350"/>
            <a:ext cx="4114800" cy="365125"/>
          </a:xfrm>
        </p:spPr>
        <p:txBody>
          <a:bodyPr anchor="ctr">
            <a:normAutofit/>
          </a:bodyPr>
          <a:lstStyle/>
          <a:p>
            <a:pPr>
              <a:spcAft>
                <a:spcPts val="600"/>
              </a:spcAft>
            </a:pPr>
            <a:r>
              <a:rPr lang="en-GB" dirty="0"/>
              <a:t>Fraud Detection</a:t>
            </a:r>
          </a:p>
        </p:txBody>
      </p:sp>
      <p:sp>
        <p:nvSpPr>
          <p:cNvPr id="6" name="Slide Number Placeholder 5">
            <a:extLst>
              <a:ext uri="{FF2B5EF4-FFF2-40B4-BE49-F238E27FC236}">
                <a16:creationId xmlns:a16="http://schemas.microsoft.com/office/drawing/2014/main" id="{79713AFF-15C4-D797-67AF-FC1E5338AD89}"/>
              </a:ext>
            </a:extLst>
          </p:cNvPr>
          <p:cNvSpPr>
            <a:spLocks noGrp="1"/>
          </p:cNvSpPr>
          <p:nvPr>
            <p:ph type="sldNum" sz="quarter" idx="4"/>
          </p:nvPr>
        </p:nvSpPr>
        <p:spPr>
          <a:xfrm>
            <a:off x="10153276" y="6356350"/>
            <a:ext cx="1657723" cy="365125"/>
          </a:xfrm>
        </p:spPr>
        <p:txBody>
          <a:bodyPr anchor="ctr">
            <a:normAutofit/>
          </a:bodyPr>
          <a:lstStyle/>
          <a:p>
            <a:pPr rtl="0">
              <a:spcAft>
                <a:spcPts val="600"/>
              </a:spcAft>
            </a:pPr>
            <a:fld id="{294A09A9-5501-47C1-A89A-A340965A2BE2}" type="slidenum">
              <a:rPr lang="en-GB" noProof="0" smtClean="0"/>
              <a:pPr rtl="0">
                <a:spcAft>
                  <a:spcPts val="600"/>
                </a:spcAft>
              </a:pPr>
              <a:t>16</a:t>
            </a:fld>
            <a:endParaRPr lang="en-GB" noProof="0"/>
          </a:p>
        </p:txBody>
      </p:sp>
    </p:spTree>
    <p:extLst>
      <p:ext uri="{BB962C8B-B14F-4D97-AF65-F5344CB8AC3E}">
        <p14:creationId xmlns:p14="http://schemas.microsoft.com/office/powerpoint/2010/main" val="2358635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3291D-6DF9-27FE-8DE2-ED441554ABCF}"/>
              </a:ext>
            </a:extLst>
          </p:cNvPr>
          <p:cNvSpPr>
            <a:spLocks noGrp="1"/>
          </p:cNvSpPr>
          <p:nvPr>
            <p:ph type="title"/>
          </p:nvPr>
        </p:nvSpPr>
        <p:spPr>
          <a:xfrm>
            <a:off x="1202954" y="3096800"/>
            <a:ext cx="9779183" cy="664399"/>
          </a:xfrm>
        </p:spPr>
        <p:txBody>
          <a:bodyPr/>
          <a:lstStyle/>
          <a:p>
            <a:pPr algn="ctr"/>
            <a:r>
              <a:rPr lang="en-GB" dirty="0"/>
              <a:t>SMOTE VS GANs</a:t>
            </a:r>
          </a:p>
        </p:txBody>
      </p:sp>
      <p:sp>
        <p:nvSpPr>
          <p:cNvPr id="4" name="Date Placeholder 3">
            <a:extLst>
              <a:ext uri="{FF2B5EF4-FFF2-40B4-BE49-F238E27FC236}">
                <a16:creationId xmlns:a16="http://schemas.microsoft.com/office/drawing/2014/main" id="{512F4910-4DD8-9933-2309-E2DA2C99D917}"/>
              </a:ext>
            </a:extLst>
          </p:cNvPr>
          <p:cNvSpPr>
            <a:spLocks noGrp="1"/>
          </p:cNvSpPr>
          <p:nvPr>
            <p:ph type="dt" sz="half" idx="2"/>
          </p:nvPr>
        </p:nvSpPr>
        <p:spPr/>
        <p:txBody>
          <a:bodyPr/>
          <a:lstStyle/>
          <a:p>
            <a:pPr rtl="0"/>
            <a:r>
              <a:rPr lang="en-GB" dirty="0"/>
              <a:t>19/10/2024</a:t>
            </a:r>
            <a:endParaRPr lang="en-GB" noProof="0" dirty="0"/>
          </a:p>
        </p:txBody>
      </p:sp>
      <p:sp>
        <p:nvSpPr>
          <p:cNvPr id="5" name="Footer Placeholder 4">
            <a:extLst>
              <a:ext uri="{FF2B5EF4-FFF2-40B4-BE49-F238E27FC236}">
                <a16:creationId xmlns:a16="http://schemas.microsoft.com/office/drawing/2014/main" id="{C2C330A1-14CB-4188-6BD6-FBF0AF911582}"/>
              </a:ext>
            </a:extLst>
          </p:cNvPr>
          <p:cNvSpPr>
            <a:spLocks noGrp="1"/>
          </p:cNvSpPr>
          <p:nvPr>
            <p:ph type="ftr" sz="quarter" idx="3"/>
          </p:nvPr>
        </p:nvSpPr>
        <p:spPr/>
        <p:txBody>
          <a:bodyPr/>
          <a:lstStyle/>
          <a:p>
            <a:pPr rtl="0"/>
            <a:r>
              <a:rPr lang="en-GB" noProof="0" dirty="0"/>
              <a:t>Fraud Detection</a:t>
            </a:r>
          </a:p>
        </p:txBody>
      </p:sp>
      <p:sp>
        <p:nvSpPr>
          <p:cNvPr id="6" name="Slide Number Placeholder 5">
            <a:extLst>
              <a:ext uri="{FF2B5EF4-FFF2-40B4-BE49-F238E27FC236}">
                <a16:creationId xmlns:a16="http://schemas.microsoft.com/office/drawing/2014/main" id="{15D00DAB-10B8-003E-1F32-D8CB57C1BD06}"/>
              </a:ext>
            </a:extLst>
          </p:cNvPr>
          <p:cNvSpPr>
            <a:spLocks noGrp="1"/>
          </p:cNvSpPr>
          <p:nvPr>
            <p:ph type="sldNum" sz="quarter" idx="4"/>
          </p:nvPr>
        </p:nvSpPr>
        <p:spPr/>
        <p:txBody>
          <a:bodyPr/>
          <a:lstStyle/>
          <a:p>
            <a:pPr rtl="0"/>
            <a:fld id="{294A09A9-5501-47C1-A89A-A340965A2BE2}" type="slidenum">
              <a:rPr lang="en-GB" noProof="0" smtClean="0"/>
              <a:pPr rtl="0"/>
              <a:t>17</a:t>
            </a:fld>
            <a:endParaRPr lang="en-GB" noProof="0"/>
          </a:p>
        </p:txBody>
      </p:sp>
    </p:spTree>
    <p:extLst>
      <p:ext uri="{BB962C8B-B14F-4D97-AF65-F5344CB8AC3E}">
        <p14:creationId xmlns:p14="http://schemas.microsoft.com/office/powerpoint/2010/main" val="3971914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E94F6-3F2D-3C15-38A2-37BEF388A030}"/>
              </a:ext>
            </a:extLst>
          </p:cNvPr>
          <p:cNvSpPr>
            <a:spLocks noGrp="1"/>
          </p:cNvSpPr>
          <p:nvPr>
            <p:ph type="title"/>
          </p:nvPr>
        </p:nvSpPr>
        <p:spPr>
          <a:xfrm>
            <a:off x="1167492" y="381000"/>
            <a:ext cx="9779183" cy="664399"/>
          </a:xfrm>
        </p:spPr>
        <p:txBody>
          <a:bodyPr/>
          <a:lstStyle/>
          <a:p>
            <a:pPr algn="ctr"/>
            <a:r>
              <a:rPr lang="en-US" dirty="0"/>
              <a:t>WGANs</a:t>
            </a:r>
          </a:p>
        </p:txBody>
      </p:sp>
      <p:graphicFrame>
        <p:nvGraphicFramePr>
          <p:cNvPr id="7" name="Content Placeholder 6">
            <a:extLst>
              <a:ext uri="{FF2B5EF4-FFF2-40B4-BE49-F238E27FC236}">
                <a16:creationId xmlns:a16="http://schemas.microsoft.com/office/drawing/2014/main" id="{BEF586D0-1E12-6EDE-B855-B703AFB723B0}"/>
              </a:ext>
            </a:extLst>
          </p:cNvPr>
          <p:cNvGraphicFramePr>
            <a:graphicFrameLocks noGrp="1"/>
          </p:cNvGraphicFramePr>
          <p:nvPr>
            <p:ph idx="1"/>
            <p:extLst>
              <p:ext uri="{D42A27DB-BD31-4B8C-83A1-F6EECF244321}">
                <p14:modId xmlns:p14="http://schemas.microsoft.com/office/powerpoint/2010/main" val="1551551812"/>
              </p:ext>
            </p:extLst>
          </p:nvPr>
        </p:nvGraphicFramePr>
        <p:xfrm>
          <a:off x="564821" y="1915750"/>
          <a:ext cx="10984523" cy="1854200"/>
        </p:xfrm>
        <a:graphic>
          <a:graphicData uri="http://schemas.openxmlformats.org/drawingml/2006/table">
            <a:tbl>
              <a:tblPr firstRow="1" bandRow="1">
                <a:tableStyleId>{5C22544A-7EE6-4342-B048-85BDC9FD1C3A}</a:tableStyleId>
              </a:tblPr>
              <a:tblGrid>
                <a:gridCol w="550985">
                  <a:extLst>
                    <a:ext uri="{9D8B030D-6E8A-4147-A177-3AD203B41FA5}">
                      <a16:colId xmlns:a16="http://schemas.microsoft.com/office/drawing/2014/main" val="1445723344"/>
                    </a:ext>
                  </a:extLst>
                </a:gridCol>
                <a:gridCol w="668215">
                  <a:extLst>
                    <a:ext uri="{9D8B030D-6E8A-4147-A177-3AD203B41FA5}">
                      <a16:colId xmlns:a16="http://schemas.microsoft.com/office/drawing/2014/main" val="558474829"/>
                    </a:ext>
                  </a:extLst>
                </a:gridCol>
                <a:gridCol w="679938">
                  <a:extLst>
                    <a:ext uri="{9D8B030D-6E8A-4147-A177-3AD203B41FA5}">
                      <a16:colId xmlns:a16="http://schemas.microsoft.com/office/drawing/2014/main" val="435358084"/>
                    </a:ext>
                  </a:extLst>
                </a:gridCol>
                <a:gridCol w="1688123">
                  <a:extLst>
                    <a:ext uri="{9D8B030D-6E8A-4147-A177-3AD203B41FA5}">
                      <a16:colId xmlns:a16="http://schemas.microsoft.com/office/drawing/2014/main" val="1316421114"/>
                    </a:ext>
                  </a:extLst>
                </a:gridCol>
                <a:gridCol w="1735016">
                  <a:extLst>
                    <a:ext uri="{9D8B030D-6E8A-4147-A177-3AD203B41FA5}">
                      <a16:colId xmlns:a16="http://schemas.microsoft.com/office/drawing/2014/main" val="4005543594"/>
                    </a:ext>
                  </a:extLst>
                </a:gridCol>
                <a:gridCol w="1910861">
                  <a:extLst>
                    <a:ext uri="{9D8B030D-6E8A-4147-A177-3AD203B41FA5}">
                      <a16:colId xmlns:a16="http://schemas.microsoft.com/office/drawing/2014/main" val="3773334984"/>
                    </a:ext>
                  </a:extLst>
                </a:gridCol>
                <a:gridCol w="1863970">
                  <a:extLst>
                    <a:ext uri="{9D8B030D-6E8A-4147-A177-3AD203B41FA5}">
                      <a16:colId xmlns:a16="http://schemas.microsoft.com/office/drawing/2014/main" val="4136084719"/>
                    </a:ext>
                  </a:extLst>
                </a:gridCol>
                <a:gridCol w="1887415">
                  <a:extLst>
                    <a:ext uri="{9D8B030D-6E8A-4147-A177-3AD203B41FA5}">
                      <a16:colId xmlns:a16="http://schemas.microsoft.com/office/drawing/2014/main" val="572049260"/>
                    </a:ext>
                  </a:extLst>
                </a:gridCol>
              </a:tblGrid>
              <a:tr h="370840">
                <a:tc>
                  <a:txBody>
                    <a:bodyPr/>
                    <a:lstStyle/>
                    <a:p>
                      <a:pPr algn="ctr"/>
                      <a:endParaRPr lang="en-US" dirty="0"/>
                    </a:p>
                  </a:txBody>
                  <a:tcPr anchor="ctr"/>
                </a:tc>
                <a:tc>
                  <a:txBody>
                    <a:bodyPr/>
                    <a:lstStyle/>
                    <a:p>
                      <a:pPr algn="ctr"/>
                      <a:r>
                        <a:rPr lang="en-US" dirty="0"/>
                        <a:t>Step</a:t>
                      </a:r>
                    </a:p>
                  </a:txBody>
                  <a:tcPr anchor="ctr"/>
                </a:tc>
                <a:tc>
                  <a:txBody>
                    <a:bodyPr/>
                    <a:lstStyle/>
                    <a:p>
                      <a:pPr algn="ctr"/>
                      <a:r>
                        <a:rPr lang="en-US" dirty="0"/>
                        <a:t>Type</a:t>
                      </a:r>
                    </a:p>
                  </a:txBody>
                  <a:tcPr anchor="ctr"/>
                </a:tc>
                <a:tc>
                  <a:txBody>
                    <a:bodyPr/>
                    <a:lstStyle/>
                    <a:p>
                      <a:pPr algn="ctr"/>
                      <a:r>
                        <a:rPr lang="en-US" dirty="0"/>
                        <a:t>amount</a:t>
                      </a:r>
                    </a:p>
                  </a:txBody>
                  <a:tcPr anchor="ctr"/>
                </a:tc>
                <a:tc>
                  <a:txBody>
                    <a:bodyPr/>
                    <a:lstStyle/>
                    <a:p>
                      <a:pPr algn="ctr"/>
                      <a:r>
                        <a:rPr lang="en-US" dirty="0" err="1"/>
                        <a:t>oldbalanceOrg</a:t>
                      </a:r>
                      <a:endParaRPr lang="en-US" dirty="0"/>
                    </a:p>
                  </a:txBody>
                  <a:tcPr anchor="ctr"/>
                </a:tc>
                <a:tc>
                  <a:txBody>
                    <a:bodyPr/>
                    <a:lstStyle/>
                    <a:p>
                      <a:pPr algn="ctr"/>
                      <a:r>
                        <a:rPr lang="en-US" dirty="0" err="1"/>
                        <a:t>newbalanceOrig</a:t>
                      </a:r>
                      <a:endParaRPr lang="en-US" dirty="0"/>
                    </a:p>
                  </a:txBody>
                  <a:tcPr anchor="ctr"/>
                </a:tc>
                <a:tc>
                  <a:txBody>
                    <a:bodyPr/>
                    <a:lstStyle/>
                    <a:p>
                      <a:pPr algn="ctr"/>
                      <a:r>
                        <a:rPr lang="en-US" dirty="0" err="1"/>
                        <a:t>oldbalanceDest</a:t>
                      </a:r>
                      <a:endParaRPr lang="en-US" dirty="0"/>
                    </a:p>
                  </a:txBody>
                  <a:tcPr anchor="ctr"/>
                </a:tc>
                <a:tc>
                  <a:txBody>
                    <a:bodyPr/>
                    <a:lstStyle/>
                    <a:p>
                      <a:pPr algn="ctr"/>
                      <a:r>
                        <a:rPr lang="en-US" dirty="0" err="1"/>
                        <a:t>newbalanceDest</a:t>
                      </a:r>
                      <a:endParaRPr lang="en-US" dirty="0"/>
                    </a:p>
                  </a:txBody>
                  <a:tcPr anchor="ctr"/>
                </a:tc>
                <a:extLst>
                  <a:ext uri="{0D108BD9-81ED-4DB2-BD59-A6C34878D82A}">
                    <a16:rowId xmlns:a16="http://schemas.microsoft.com/office/drawing/2014/main" val="3195791617"/>
                  </a:ext>
                </a:extLst>
              </a:tr>
              <a:tr h="370840">
                <a:tc>
                  <a:txBody>
                    <a:bodyPr/>
                    <a:lstStyle/>
                    <a:p>
                      <a:pPr algn="ctr"/>
                      <a:r>
                        <a:rPr lang="en-US" dirty="0"/>
                        <a:t>1</a:t>
                      </a:r>
                    </a:p>
                  </a:txBody>
                  <a:tcPr anchor="ctr"/>
                </a:tc>
                <a:tc>
                  <a:txBody>
                    <a:bodyPr/>
                    <a:lstStyle/>
                    <a:p>
                      <a:pPr algn="ctr" fontAlgn="ctr"/>
                      <a:r>
                        <a:rPr lang="en-US" dirty="0">
                          <a:effectLst/>
                          <a:latin typeface="inherit"/>
                        </a:rPr>
                        <a:t>1.0</a:t>
                      </a:r>
                    </a:p>
                  </a:txBody>
                  <a:tcPr anchor="ctr"/>
                </a:tc>
                <a:tc>
                  <a:txBody>
                    <a:bodyPr/>
                    <a:lstStyle/>
                    <a:p>
                      <a:pPr algn="ctr" fontAlgn="ctr"/>
                      <a:r>
                        <a:rPr lang="en-US">
                          <a:effectLst/>
                          <a:latin typeface="inherit"/>
                        </a:rPr>
                        <a:t>0.0</a:t>
                      </a:r>
                    </a:p>
                  </a:txBody>
                  <a:tcPr anchor="ctr"/>
                </a:tc>
                <a:tc>
                  <a:txBody>
                    <a:bodyPr/>
                    <a:lstStyle/>
                    <a:p>
                      <a:pPr algn="ctr" fontAlgn="ctr"/>
                      <a:r>
                        <a:rPr lang="en-US" dirty="0">
                          <a:effectLst/>
                          <a:latin typeface="inherit"/>
                        </a:rPr>
                        <a:t>176384.875000</a:t>
                      </a:r>
                    </a:p>
                  </a:txBody>
                  <a:tcPr anchor="ctr"/>
                </a:tc>
                <a:tc>
                  <a:txBody>
                    <a:bodyPr/>
                    <a:lstStyle/>
                    <a:p>
                      <a:pPr algn="ctr" fontAlgn="ctr"/>
                      <a:r>
                        <a:rPr lang="en-US" dirty="0">
                          <a:effectLst/>
                          <a:latin typeface="inherit"/>
                        </a:rPr>
                        <a:t>212895.046875</a:t>
                      </a:r>
                    </a:p>
                  </a:txBody>
                  <a:tcPr anchor="ctr"/>
                </a:tc>
                <a:tc>
                  <a:txBody>
                    <a:bodyPr/>
                    <a:lstStyle/>
                    <a:p>
                      <a:pPr algn="ctr" fontAlgn="ctr"/>
                      <a:r>
                        <a:rPr lang="en-US">
                          <a:effectLst/>
                          <a:latin typeface="inherit"/>
                        </a:rPr>
                        <a:t>-37065.992188</a:t>
                      </a:r>
                    </a:p>
                  </a:txBody>
                  <a:tcPr anchor="ctr"/>
                </a:tc>
                <a:tc>
                  <a:txBody>
                    <a:bodyPr/>
                    <a:lstStyle/>
                    <a:p>
                      <a:pPr algn="ctr" fontAlgn="ctr"/>
                      <a:r>
                        <a:rPr lang="en-US">
                          <a:effectLst/>
                          <a:latin typeface="inherit"/>
                        </a:rPr>
                        <a:t>-7.691043e+04</a:t>
                      </a:r>
                    </a:p>
                  </a:txBody>
                  <a:tcPr anchor="ctr"/>
                </a:tc>
                <a:tc>
                  <a:txBody>
                    <a:bodyPr/>
                    <a:lstStyle/>
                    <a:p>
                      <a:pPr algn="ctr" fontAlgn="ctr"/>
                      <a:r>
                        <a:rPr lang="en-US" dirty="0">
                          <a:effectLst/>
                          <a:latin typeface="inherit"/>
                        </a:rPr>
                        <a:t>-1.651141e+04</a:t>
                      </a:r>
                    </a:p>
                  </a:txBody>
                  <a:tcPr anchor="ctr"/>
                </a:tc>
                <a:extLst>
                  <a:ext uri="{0D108BD9-81ED-4DB2-BD59-A6C34878D82A}">
                    <a16:rowId xmlns:a16="http://schemas.microsoft.com/office/drawing/2014/main" val="428124348"/>
                  </a:ext>
                </a:extLst>
              </a:tr>
              <a:tr h="370840">
                <a:tc>
                  <a:txBody>
                    <a:bodyPr/>
                    <a:lstStyle/>
                    <a:p>
                      <a:pPr algn="ctr"/>
                      <a:r>
                        <a:rPr lang="en-US" dirty="0"/>
                        <a:t>2</a:t>
                      </a:r>
                    </a:p>
                  </a:txBody>
                  <a:tcPr anchor="ctr"/>
                </a:tc>
                <a:tc>
                  <a:txBody>
                    <a:bodyPr/>
                    <a:lstStyle/>
                    <a:p>
                      <a:pPr algn="ctr" fontAlgn="ctr"/>
                      <a:r>
                        <a:rPr lang="en-US" dirty="0">
                          <a:effectLst/>
                          <a:latin typeface="inherit"/>
                        </a:rPr>
                        <a:t>1.0</a:t>
                      </a:r>
                    </a:p>
                  </a:txBody>
                  <a:tcPr anchor="ctr"/>
                </a:tc>
                <a:tc>
                  <a:txBody>
                    <a:bodyPr/>
                    <a:lstStyle/>
                    <a:p>
                      <a:pPr algn="ctr" fontAlgn="ctr"/>
                      <a:r>
                        <a:rPr lang="en-US">
                          <a:effectLst/>
                          <a:latin typeface="inherit"/>
                        </a:rPr>
                        <a:t>0.0</a:t>
                      </a:r>
                    </a:p>
                  </a:txBody>
                  <a:tcPr anchor="ctr"/>
                </a:tc>
                <a:tc>
                  <a:txBody>
                    <a:bodyPr/>
                    <a:lstStyle/>
                    <a:p>
                      <a:pPr algn="ctr" fontAlgn="ctr"/>
                      <a:r>
                        <a:rPr lang="en-US">
                          <a:effectLst/>
                          <a:latin typeface="inherit"/>
                        </a:rPr>
                        <a:t>176172.484375</a:t>
                      </a:r>
                    </a:p>
                  </a:txBody>
                  <a:tcPr anchor="ctr"/>
                </a:tc>
                <a:tc>
                  <a:txBody>
                    <a:bodyPr/>
                    <a:lstStyle/>
                    <a:p>
                      <a:pPr algn="ctr" fontAlgn="ctr"/>
                      <a:r>
                        <a:rPr lang="en-US" dirty="0">
                          <a:effectLst/>
                          <a:latin typeface="inherit"/>
                        </a:rPr>
                        <a:t>213093.046875</a:t>
                      </a:r>
                    </a:p>
                  </a:txBody>
                  <a:tcPr anchor="ctr"/>
                </a:tc>
                <a:tc>
                  <a:txBody>
                    <a:bodyPr/>
                    <a:lstStyle/>
                    <a:p>
                      <a:pPr algn="ctr" fontAlgn="ctr"/>
                      <a:r>
                        <a:rPr lang="en-US">
                          <a:effectLst/>
                          <a:latin typeface="inherit"/>
                        </a:rPr>
                        <a:t>-37808.539062</a:t>
                      </a:r>
                    </a:p>
                  </a:txBody>
                  <a:tcPr anchor="ctr"/>
                </a:tc>
                <a:tc>
                  <a:txBody>
                    <a:bodyPr/>
                    <a:lstStyle/>
                    <a:p>
                      <a:pPr algn="ctr" fontAlgn="ctr"/>
                      <a:r>
                        <a:rPr lang="en-US">
                          <a:effectLst/>
                          <a:latin typeface="inherit"/>
                        </a:rPr>
                        <a:t>-8.454568e+04</a:t>
                      </a:r>
                    </a:p>
                  </a:txBody>
                  <a:tcPr anchor="ctr"/>
                </a:tc>
                <a:tc>
                  <a:txBody>
                    <a:bodyPr/>
                    <a:lstStyle/>
                    <a:p>
                      <a:pPr algn="ctr" fontAlgn="ctr"/>
                      <a:r>
                        <a:rPr lang="en-US" dirty="0">
                          <a:effectLst/>
                          <a:latin typeface="inherit"/>
                        </a:rPr>
                        <a:t>-2.681579e+04</a:t>
                      </a:r>
                    </a:p>
                  </a:txBody>
                  <a:tcPr anchor="ctr"/>
                </a:tc>
                <a:extLst>
                  <a:ext uri="{0D108BD9-81ED-4DB2-BD59-A6C34878D82A}">
                    <a16:rowId xmlns:a16="http://schemas.microsoft.com/office/drawing/2014/main" val="1936817498"/>
                  </a:ext>
                </a:extLst>
              </a:tr>
              <a:tr h="370840">
                <a:tc>
                  <a:txBody>
                    <a:bodyPr/>
                    <a:lstStyle/>
                    <a:p>
                      <a:pPr algn="ctr"/>
                      <a:r>
                        <a:rPr lang="en-US" dirty="0"/>
                        <a:t>3</a:t>
                      </a:r>
                    </a:p>
                  </a:txBody>
                  <a:tcPr anchor="ctr"/>
                </a:tc>
                <a:tc>
                  <a:txBody>
                    <a:bodyPr/>
                    <a:lstStyle/>
                    <a:p>
                      <a:pPr algn="ctr" fontAlgn="ctr"/>
                      <a:r>
                        <a:rPr lang="en-US" dirty="0">
                          <a:effectLst/>
                          <a:latin typeface="inherit"/>
                        </a:rPr>
                        <a:t>1.0</a:t>
                      </a:r>
                    </a:p>
                  </a:txBody>
                  <a:tcPr anchor="ctr"/>
                </a:tc>
                <a:tc>
                  <a:txBody>
                    <a:bodyPr/>
                    <a:lstStyle/>
                    <a:p>
                      <a:pPr algn="ctr" fontAlgn="ctr"/>
                      <a:r>
                        <a:rPr lang="en-US">
                          <a:effectLst/>
                          <a:latin typeface="inherit"/>
                        </a:rPr>
                        <a:t>0.0</a:t>
                      </a:r>
                    </a:p>
                  </a:txBody>
                  <a:tcPr anchor="ctr"/>
                </a:tc>
                <a:tc>
                  <a:txBody>
                    <a:bodyPr/>
                    <a:lstStyle/>
                    <a:p>
                      <a:pPr algn="ctr" fontAlgn="ctr"/>
                      <a:r>
                        <a:rPr lang="en-US">
                          <a:effectLst/>
                          <a:latin typeface="inherit"/>
                        </a:rPr>
                        <a:t>127915.726562</a:t>
                      </a:r>
                    </a:p>
                  </a:txBody>
                  <a:tcPr anchor="ctr"/>
                </a:tc>
                <a:tc>
                  <a:txBody>
                    <a:bodyPr/>
                    <a:lstStyle/>
                    <a:p>
                      <a:pPr algn="ctr" fontAlgn="ctr"/>
                      <a:r>
                        <a:rPr lang="en-US">
                          <a:effectLst/>
                          <a:latin typeface="inherit"/>
                        </a:rPr>
                        <a:t>215861.843750</a:t>
                      </a:r>
                    </a:p>
                  </a:txBody>
                  <a:tcPr anchor="ctr"/>
                </a:tc>
                <a:tc>
                  <a:txBody>
                    <a:bodyPr/>
                    <a:lstStyle/>
                    <a:p>
                      <a:pPr algn="ctr" fontAlgn="ctr"/>
                      <a:r>
                        <a:rPr lang="en-US" dirty="0">
                          <a:effectLst/>
                          <a:latin typeface="inherit"/>
                        </a:rPr>
                        <a:t>-119374.820312</a:t>
                      </a:r>
                    </a:p>
                  </a:txBody>
                  <a:tcPr anchor="ctr"/>
                </a:tc>
                <a:tc>
                  <a:txBody>
                    <a:bodyPr/>
                    <a:lstStyle/>
                    <a:p>
                      <a:pPr algn="ctr" fontAlgn="ctr"/>
                      <a:r>
                        <a:rPr lang="en-US">
                          <a:effectLst/>
                          <a:latin typeface="inherit"/>
                        </a:rPr>
                        <a:t>-1.409287e+06</a:t>
                      </a:r>
                    </a:p>
                  </a:txBody>
                  <a:tcPr anchor="ctr"/>
                </a:tc>
                <a:tc>
                  <a:txBody>
                    <a:bodyPr/>
                    <a:lstStyle/>
                    <a:p>
                      <a:pPr algn="ctr" fontAlgn="ctr"/>
                      <a:r>
                        <a:rPr lang="en-US" dirty="0">
                          <a:effectLst/>
                          <a:latin typeface="inherit"/>
                        </a:rPr>
                        <a:t>-1.452619e+06</a:t>
                      </a:r>
                    </a:p>
                  </a:txBody>
                  <a:tcPr anchor="ctr"/>
                </a:tc>
                <a:extLst>
                  <a:ext uri="{0D108BD9-81ED-4DB2-BD59-A6C34878D82A}">
                    <a16:rowId xmlns:a16="http://schemas.microsoft.com/office/drawing/2014/main" val="2892120747"/>
                  </a:ext>
                </a:extLst>
              </a:tr>
              <a:tr h="370840">
                <a:tc>
                  <a:txBody>
                    <a:bodyPr/>
                    <a:lstStyle/>
                    <a:p>
                      <a:pPr algn="ctr"/>
                      <a:r>
                        <a:rPr lang="en-US" dirty="0"/>
                        <a:t>4</a:t>
                      </a:r>
                    </a:p>
                  </a:txBody>
                  <a:tcPr anchor="ctr"/>
                </a:tc>
                <a:tc>
                  <a:txBody>
                    <a:bodyPr/>
                    <a:lstStyle/>
                    <a:p>
                      <a:pPr algn="ctr" fontAlgn="ctr"/>
                      <a:r>
                        <a:rPr lang="en-US" dirty="0">
                          <a:effectLst/>
                          <a:latin typeface="inherit"/>
                        </a:rPr>
                        <a:t>1.0</a:t>
                      </a:r>
                    </a:p>
                  </a:txBody>
                  <a:tcPr anchor="ctr"/>
                </a:tc>
                <a:tc>
                  <a:txBody>
                    <a:bodyPr/>
                    <a:lstStyle/>
                    <a:p>
                      <a:pPr algn="ctr" fontAlgn="ctr"/>
                      <a:r>
                        <a:rPr lang="en-US">
                          <a:effectLst/>
                          <a:latin typeface="inherit"/>
                        </a:rPr>
                        <a:t>0.0</a:t>
                      </a:r>
                    </a:p>
                  </a:txBody>
                  <a:tcPr anchor="ctr"/>
                </a:tc>
                <a:tc>
                  <a:txBody>
                    <a:bodyPr/>
                    <a:lstStyle/>
                    <a:p>
                      <a:pPr algn="ctr" fontAlgn="ctr"/>
                      <a:r>
                        <a:rPr lang="en-US">
                          <a:effectLst/>
                          <a:latin typeface="inherit"/>
                        </a:rPr>
                        <a:t>176316.625000</a:t>
                      </a:r>
                    </a:p>
                  </a:txBody>
                  <a:tcPr anchor="ctr"/>
                </a:tc>
                <a:tc>
                  <a:txBody>
                    <a:bodyPr/>
                    <a:lstStyle/>
                    <a:p>
                      <a:pPr algn="ctr" fontAlgn="ctr"/>
                      <a:r>
                        <a:rPr lang="en-US">
                          <a:effectLst/>
                          <a:latin typeface="inherit"/>
                        </a:rPr>
                        <a:t>213009.250000</a:t>
                      </a:r>
                    </a:p>
                  </a:txBody>
                  <a:tcPr anchor="ctr"/>
                </a:tc>
                <a:tc>
                  <a:txBody>
                    <a:bodyPr/>
                    <a:lstStyle/>
                    <a:p>
                      <a:pPr algn="ctr" fontAlgn="ctr"/>
                      <a:r>
                        <a:rPr lang="en-US">
                          <a:effectLst/>
                          <a:latin typeface="inherit"/>
                        </a:rPr>
                        <a:t>-37419.871094</a:t>
                      </a:r>
                    </a:p>
                  </a:txBody>
                  <a:tcPr anchor="ctr"/>
                </a:tc>
                <a:tc>
                  <a:txBody>
                    <a:bodyPr/>
                    <a:lstStyle/>
                    <a:p>
                      <a:pPr algn="ctr" fontAlgn="ctr"/>
                      <a:r>
                        <a:rPr lang="en-US" dirty="0">
                          <a:effectLst/>
                          <a:latin typeface="inherit"/>
                        </a:rPr>
                        <a:t>-7.989955e+04</a:t>
                      </a:r>
                    </a:p>
                  </a:txBody>
                  <a:tcPr anchor="ctr"/>
                </a:tc>
                <a:tc>
                  <a:txBody>
                    <a:bodyPr/>
                    <a:lstStyle/>
                    <a:p>
                      <a:pPr algn="ctr" fontAlgn="ctr"/>
                      <a:r>
                        <a:rPr lang="en-US" dirty="0">
                          <a:effectLst/>
                          <a:latin typeface="inherit"/>
                        </a:rPr>
                        <a:t>-2.127985e+04</a:t>
                      </a:r>
                    </a:p>
                  </a:txBody>
                  <a:tcPr anchor="ctr"/>
                </a:tc>
                <a:extLst>
                  <a:ext uri="{0D108BD9-81ED-4DB2-BD59-A6C34878D82A}">
                    <a16:rowId xmlns:a16="http://schemas.microsoft.com/office/drawing/2014/main" val="1386088884"/>
                  </a:ext>
                </a:extLst>
              </a:tr>
            </a:tbl>
          </a:graphicData>
        </a:graphic>
      </p:graphicFrame>
      <p:sp>
        <p:nvSpPr>
          <p:cNvPr id="4" name="Date Placeholder 3">
            <a:extLst>
              <a:ext uri="{FF2B5EF4-FFF2-40B4-BE49-F238E27FC236}">
                <a16:creationId xmlns:a16="http://schemas.microsoft.com/office/drawing/2014/main" id="{34014B69-CB77-5AF8-D977-E178AD939038}"/>
              </a:ext>
            </a:extLst>
          </p:cNvPr>
          <p:cNvSpPr>
            <a:spLocks noGrp="1"/>
          </p:cNvSpPr>
          <p:nvPr>
            <p:ph type="dt" sz="half" idx="2"/>
          </p:nvPr>
        </p:nvSpPr>
        <p:spPr/>
        <p:txBody>
          <a:bodyPr/>
          <a:lstStyle/>
          <a:p>
            <a:pPr rtl="0"/>
            <a:r>
              <a:rPr lang="en-GB"/>
              <a:t>19/10/2024</a:t>
            </a:r>
            <a:endParaRPr lang="en-GB" noProof="0" dirty="0"/>
          </a:p>
        </p:txBody>
      </p:sp>
      <p:sp>
        <p:nvSpPr>
          <p:cNvPr id="5" name="Footer Placeholder 4">
            <a:extLst>
              <a:ext uri="{FF2B5EF4-FFF2-40B4-BE49-F238E27FC236}">
                <a16:creationId xmlns:a16="http://schemas.microsoft.com/office/drawing/2014/main" id="{388E5BE1-83A3-1710-7809-0D04B28D9502}"/>
              </a:ext>
            </a:extLst>
          </p:cNvPr>
          <p:cNvSpPr>
            <a:spLocks noGrp="1"/>
          </p:cNvSpPr>
          <p:nvPr>
            <p:ph type="ftr" sz="quarter" idx="3"/>
          </p:nvPr>
        </p:nvSpPr>
        <p:spPr/>
        <p:txBody>
          <a:bodyPr/>
          <a:lstStyle/>
          <a:p>
            <a:r>
              <a:rPr lang="en-GB"/>
              <a:t>Fraud Detection</a:t>
            </a:r>
            <a:endParaRPr lang="en-GB" dirty="0"/>
          </a:p>
        </p:txBody>
      </p:sp>
      <p:sp>
        <p:nvSpPr>
          <p:cNvPr id="6" name="Slide Number Placeholder 5">
            <a:extLst>
              <a:ext uri="{FF2B5EF4-FFF2-40B4-BE49-F238E27FC236}">
                <a16:creationId xmlns:a16="http://schemas.microsoft.com/office/drawing/2014/main" id="{B3E83BBC-8B5C-31D4-DC00-FAC95400837A}"/>
              </a:ext>
            </a:extLst>
          </p:cNvPr>
          <p:cNvSpPr>
            <a:spLocks noGrp="1"/>
          </p:cNvSpPr>
          <p:nvPr>
            <p:ph type="sldNum" sz="quarter" idx="4"/>
          </p:nvPr>
        </p:nvSpPr>
        <p:spPr/>
        <p:txBody>
          <a:bodyPr/>
          <a:lstStyle/>
          <a:p>
            <a:pPr rtl="0"/>
            <a:fld id="{294A09A9-5501-47C1-A89A-A340965A2BE2}" type="slidenum">
              <a:rPr lang="en-GB" noProof="0" smtClean="0"/>
              <a:pPr rtl="0"/>
              <a:t>18</a:t>
            </a:fld>
            <a:endParaRPr lang="en-GB" noProof="0"/>
          </a:p>
        </p:txBody>
      </p:sp>
      <p:sp>
        <p:nvSpPr>
          <p:cNvPr id="10" name="TextBox 9">
            <a:extLst>
              <a:ext uri="{FF2B5EF4-FFF2-40B4-BE49-F238E27FC236}">
                <a16:creationId xmlns:a16="http://schemas.microsoft.com/office/drawing/2014/main" id="{61C02D78-0E38-F168-6395-43CD3720A80B}"/>
              </a:ext>
            </a:extLst>
          </p:cNvPr>
          <p:cNvSpPr txBox="1"/>
          <p:nvPr/>
        </p:nvSpPr>
        <p:spPr>
          <a:xfrm>
            <a:off x="564821" y="3856218"/>
            <a:ext cx="2438400" cy="369332"/>
          </a:xfrm>
          <a:prstGeom prst="rect">
            <a:avLst/>
          </a:prstGeom>
          <a:noFill/>
        </p:spPr>
        <p:txBody>
          <a:bodyPr wrap="square" rtlCol="0">
            <a:spAutoFit/>
          </a:bodyPr>
          <a:lstStyle/>
          <a:p>
            <a:r>
              <a:rPr lang="en-US" dirty="0"/>
              <a:t>Duplication = 13.365%</a:t>
            </a:r>
          </a:p>
        </p:txBody>
      </p:sp>
    </p:spTree>
    <p:extLst>
      <p:ext uri="{BB962C8B-B14F-4D97-AF65-F5344CB8AC3E}">
        <p14:creationId xmlns:p14="http://schemas.microsoft.com/office/powerpoint/2010/main" val="276241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anim calcmode="lin" valueType="num">
                                      <p:cBhvr>
                                        <p:cTn id="8" dur="500" fill="hold"/>
                                        <p:tgtEl>
                                          <p:spTgt spid="7"/>
                                        </p:tgtEl>
                                        <p:attrNameLst>
                                          <p:attrName>ppt_x</p:attrName>
                                        </p:attrNameLst>
                                      </p:cBhvr>
                                      <p:tavLst>
                                        <p:tav tm="0">
                                          <p:val>
                                            <p:strVal val="#ppt_x"/>
                                          </p:val>
                                        </p:tav>
                                        <p:tav tm="100000">
                                          <p:val>
                                            <p:strVal val="#ppt_x"/>
                                          </p:val>
                                        </p:tav>
                                      </p:tavLst>
                                    </p:anim>
                                    <p:anim calcmode="lin" valueType="num">
                                      <p:cBhvr>
                                        <p:cTn id="9" dur="5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500"/>
                                        <p:tgtEl>
                                          <p:spTgt spid="10"/>
                                        </p:tgtEl>
                                      </p:cBhvr>
                                    </p:animEffect>
                                    <p:anim calcmode="lin" valueType="num">
                                      <p:cBhvr>
                                        <p:cTn id="15" dur="500" fill="hold"/>
                                        <p:tgtEl>
                                          <p:spTgt spid="10"/>
                                        </p:tgtEl>
                                        <p:attrNameLst>
                                          <p:attrName>ppt_x</p:attrName>
                                        </p:attrNameLst>
                                      </p:cBhvr>
                                      <p:tavLst>
                                        <p:tav tm="0">
                                          <p:val>
                                            <p:strVal val="#ppt_x"/>
                                          </p:val>
                                        </p:tav>
                                        <p:tav tm="100000">
                                          <p:val>
                                            <p:strVal val="#ppt_x"/>
                                          </p:val>
                                        </p:tav>
                                      </p:tavLst>
                                    </p:anim>
                                    <p:anim calcmode="lin" valueType="num">
                                      <p:cBhvr>
                                        <p:cTn id="16" dur="5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9A533-C6AC-CD0E-0CA5-A2B70DCDF956}"/>
              </a:ext>
            </a:extLst>
          </p:cNvPr>
          <p:cNvSpPr>
            <a:spLocks noGrp="1"/>
          </p:cNvSpPr>
          <p:nvPr>
            <p:ph type="title"/>
          </p:nvPr>
        </p:nvSpPr>
        <p:spPr>
          <a:xfrm>
            <a:off x="5009208" y="282461"/>
            <a:ext cx="2173585" cy="732692"/>
          </a:xfrm>
        </p:spPr>
        <p:txBody>
          <a:bodyPr/>
          <a:lstStyle/>
          <a:p>
            <a:r>
              <a:rPr lang="en-GB" dirty="0"/>
              <a:t>SMOTE </a:t>
            </a:r>
          </a:p>
        </p:txBody>
      </p:sp>
      <p:sp>
        <p:nvSpPr>
          <p:cNvPr id="4" name="Date Placeholder 3">
            <a:extLst>
              <a:ext uri="{FF2B5EF4-FFF2-40B4-BE49-F238E27FC236}">
                <a16:creationId xmlns:a16="http://schemas.microsoft.com/office/drawing/2014/main" id="{DBA8FE81-AA5C-05E3-4261-8E2CEA2F25FD}"/>
              </a:ext>
            </a:extLst>
          </p:cNvPr>
          <p:cNvSpPr>
            <a:spLocks noGrp="1"/>
          </p:cNvSpPr>
          <p:nvPr>
            <p:ph type="dt" sz="half" idx="2"/>
          </p:nvPr>
        </p:nvSpPr>
        <p:spPr/>
        <p:txBody>
          <a:bodyPr/>
          <a:lstStyle/>
          <a:p>
            <a:pPr rtl="0"/>
            <a:r>
              <a:rPr lang="en-GB" dirty="0"/>
              <a:t>19/10/2024</a:t>
            </a:r>
            <a:endParaRPr lang="en-GB" noProof="0" dirty="0"/>
          </a:p>
        </p:txBody>
      </p:sp>
      <p:sp>
        <p:nvSpPr>
          <p:cNvPr id="5" name="Footer Placeholder 4">
            <a:extLst>
              <a:ext uri="{FF2B5EF4-FFF2-40B4-BE49-F238E27FC236}">
                <a16:creationId xmlns:a16="http://schemas.microsoft.com/office/drawing/2014/main" id="{CF314D58-590A-23D2-3FFE-B459C0BE36A9}"/>
              </a:ext>
            </a:extLst>
          </p:cNvPr>
          <p:cNvSpPr>
            <a:spLocks noGrp="1"/>
          </p:cNvSpPr>
          <p:nvPr>
            <p:ph type="ftr" sz="quarter" idx="3"/>
          </p:nvPr>
        </p:nvSpPr>
        <p:spPr/>
        <p:txBody>
          <a:bodyPr/>
          <a:lstStyle/>
          <a:p>
            <a:pPr rtl="0"/>
            <a:r>
              <a:rPr lang="en-GB" noProof="0" dirty="0"/>
              <a:t>Fraud Detection</a:t>
            </a:r>
          </a:p>
        </p:txBody>
      </p:sp>
      <p:sp>
        <p:nvSpPr>
          <p:cNvPr id="6" name="Slide Number Placeholder 5">
            <a:extLst>
              <a:ext uri="{FF2B5EF4-FFF2-40B4-BE49-F238E27FC236}">
                <a16:creationId xmlns:a16="http://schemas.microsoft.com/office/drawing/2014/main" id="{0D486363-385D-B88D-E284-291BE9674429}"/>
              </a:ext>
            </a:extLst>
          </p:cNvPr>
          <p:cNvSpPr>
            <a:spLocks noGrp="1"/>
          </p:cNvSpPr>
          <p:nvPr>
            <p:ph type="sldNum" sz="quarter" idx="4"/>
          </p:nvPr>
        </p:nvSpPr>
        <p:spPr/>
        <p:txBody>
          <a:bodyPr/>
          <a:lstStyle/>
          <a:p>
            <a:pPr rtl="0"/>
            <a:fld id="{294A09A9-5501-47C1-A89A-A340965A2BE2}" type="slidenum">
              <a:rPr lang="en-GB" noProof="0" smtClean="0"/>
              <a:pPr rtl="0"/>
              <a:t>19</a:t>
            </a:fld>
            <a:endParaRPr lang="en-GB" noProof="0"/>
          </a:p>
        </p:txBody>
      </p:sp>
      <p:pic>
        <p:nvPicPr>
          <p:cNvPr id="10" name="Picture 9">
            <a:extLst>
              <a:ext uri="{FF2B5EF4-FFF2-40B4-BE49-F238E27FC236}">
                <a16:creationId xmlns:a16="http://schemas.microsoft.com/office/drawing/2014/main" id="{FB5C0525-E188-A0BE-A39E-CB95BEE538CA}"/>
              </a:ext>
            </a:extLst>
          </p:cNvPr>
          <p:cNvPicPr>
            <a:picLocks noChangeAspect="1"/>
          </p:cNvPicPr>
          <p:nvPr/>
        </p:nvPicPr>
        <p:blipFill>
          <a:blip r:embed="rId2"/>
          <a:stretch>
            <a:fillRect/>
          </a:stretch>
        </p:blipFill>
        <p:spPr>
          <a:xfrm>
            <a:off x="3247292" y="1349375"/>
            <a:ext cx="5124969" cy="3940061"/>
          </a:xfrm>
          <a:prstGeom prst="rect">
            <a:avLst/>
          </a:prstGeom>
        </p:spPr>
      </p:pic>
    </p:spTree>
    <p:extLst>
      <p:ext uri="{BB962C8B-B14F-4D97-AF65-F5344CB8AC3E}">
        <p14:creationId xmlns:p14="http://schemas.microsoft.com/office/powerpoint/2010/main" val="142451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anim calcmode="lin" valueType="num">
                                      <p:cBhvr>
                                        <p:cTn id="8" dur="500" fill="hold"/>
                                        <p:tgtEl>
                                          <p:spTgt spid="10"/>
                                        </p:tgtEl>
                                        <p:attrNameLst>
                                          <p:attrName>ppt_x</p:attrName>
                                        </p:attrNameLst>
                                      </p:cBhvr>
                                      <p:tavLst>
                                        <p:tav tm="0">
                                          <p:val>
                                            <p:strVal val="#ppt_x"/>
                                          </p:val>
                                        </p:tav>
                                        <p:tav tm="100000">
                                          <p:val>
                                            <p:strVal val="#ppt_x"/>
                                          </p:val>
                                        </p:tav>
                                      </p:tavLst>
                                    </p:anim>
                                    <p:anim calcmode="lin" valueType="num">
                                      <p:cBhvr>
                                        <p:cTn id="9" dur="5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85944" y="461050"/>
            <a:ext cx="9779183" cy="1325563"/>
          </a:xfrm>
        </p:spPr>
        <p:txBody>
          <a:bodyPr rtlCol="0"/>
          <a:lstStyle/>
          <a:p>
            <a:pPr rtl="0"/>
            <a:r>
              <a:rPr lang="en-GB" dirty="0"/>
              <a:t>Agenda</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305896" y="1958473"/>
            <a:ext cx="9952791" cy="4226017"/>
          </a:xfrm>
        </p:spPr>
        <p:txBody>
          <a:bodyPr vert="horz" lIns="91440" tIns="45720" rIns="91440" bIns="45720" rtlCol="0" anchor="t">
            <a:normAutofit fontScale="92500" lnSpcReduction="20000"/>
          </a:bodyPr>
          <a:lstStyle/>
          <a:p>
            <a:pPr marL="457200" indent="-457200" rtl="0">
              <a:buFont typeface="Arial" panose="020B0604020202020204" pitchFamily="34" charset="0"/>
              <a:buChar char="•"/>
            </a:pPr>
            <a:r>
              <a:rPr lang="en-GB" dirty="0"/>
              <a:t>Fraud detection</a:t>
            </a:r>
          </a:p>
          <a:p>
            <a:pPr marL="457200" indent="-457200" rtl="0">
              <a:buFont typeface="Arial" panose="020B0604020202020204" pitchFamily="34" charset="0"/>
              <a:buChar char="•"/>
            </a:pPr>
            <a:r>
              <a:rPr lang="en-GB" dirty="0"/>
              <a:t>Data Source </a:t>
            </a:r>
          </a:p>
          <a:p>
            <a:pPr marL="457200" indent="-457200" rtl="0">
              <a:buFont typeface="Arial" panose="020B0604020202020204" pitchFamily="34" charset="0"/>
              <a:buChar char="•"/>
            </a:pPr>
            <a:r>
              <a:rPr lang="en-GB" dirty="0"/>
              <a:t>Pipeline</a:t>
            </a:r>
          </a:p>
          <a:p>
            <a:pPr marL="457200" indent="-457200" rtl="0">
              <a:buFont typeface="Arial" panose="020B0604020202020204" pitchFamily="34" charset="0"/>
              <a:buChar char="•"/>
            </a:pPr>
            <a:r>
              <a:rPr lang="en-GB" dirty="0"/>
              <a:t>Data Explore </a:t>
            </a:r>
          </a:p>
          <a:p>
            <a:pPr marL="457200" indent="-457200" rtl="0">
              <a:buFont typeface="Arial" panose="020B0604020202020204" pitchFamily="34" charset="0"/>
              <a:buChar char="•"/>
            </a:pPr>
            <a:r>
              <a:rPr lang="en-GB" dirty="0"/>
              <a:t>Data Preprocessing</a:t>
            </a:r>
          </a:p>
          <a:p>
            <a:pPr marL="457200" indent="-457200" rtl="0">
              <a:buFont typeface="Arial" panose="020B0604020202020204" pitchFamily="34" charset="0"/>
              <a:buChar char="•"/>
            </a:pPr>
            <a:r>
              <a:rPr lang="en-GB" dirty="0"/>
              <a:t>Machine Learning Models</a:t>
            </a:r>
          </a:p>
          <a:p>
            <a:pPr marL="457200" indent="-457200" rtl="0">
              <a:buFont typeface="Arial" panose="020B0604020202020204" pitchFamily="34" charset="0"/>
              <a:buChar char="•"/>
            </a:pPr>
            <a:r>
              <a:rPr lang="en-GB" dirty="0"/>
              <a:t>Using NLP to analysis </a:t>
            </a:r>
            <a:r>
              <a:rPr lang="en-GB" b="0" i="0" u="none" strike="noStrike" baseline="0" dirty="0">
                <a:latin typeface="Times New Roman" panose="02020603050405020304" pitchFamily="18" charset="0"/>
              </a:rPr>
              <a:t>transaction descriptions or notes</a:t>
            </a:r>
            <a:r>
              <a:rPr lang="en-GB" sz="1800" b="0" i="0" u="none" strike="noStrike" baseline="0" dirty="0">
                <a:latin typeface="Times New Roman" panose="02020603050405020304" pitchFamily="18" charset="0"/>
              </a:rPr>
              <a:t>.</a:t>
            </a:r>
          </a:p>
          <a:p>
            <a:pPr marL="457200" indent="-457200" rtl="0">
              <a:buFont typeface="Arial" panose="020B0604020202020204" pitchFamily="34" charset="0"/>
              <a:buChar char="•"/>
            </a:pPr>
            <a:r>
              <a:rPr lang="en-GB" dirty="0"/>
              <a:t>Using Gans to Generate Data to fix the Imbalanced Data</a:t>
            </a:r>
          </a:p>
          <a:p>
            <a:pPr marL="457200" indent="-457200" rtl="0">
              <a:buFont typeface="Arial" panose="020B0604020202020204" pitchFamily="34" charset="0"/>
              <a:buChar char="•"/>
            </a:pPr>
            <a:r>
              <a:rPr lang="en-GB" dirty="0"/>
              <a:t>Implement The model Using Microsoft Azure </a:t>
            </a:r>
          </a:p>
          <a:p>
            <a:pPr marL="457200" indent="-457200" rtl="0">
              <a:buFont typeface="Arial" panose="020B0604020202020204" pitchFamily="34" charset="0"/>
              <a:buChar char="•"/>
            </a:pPr>
            <a:r>
              <a:rPr lang="en-GB" b="0" i="0" u="none" strike="noStrike" baseline="0" dirty="0">
                <a:latin typeface="Times New Roman" panose="02020603050405020304" pitchFamily="18" charset="0"/>
              </a:rPr>
              <a:t>MLflow to manage and track fraud detection models.</a:t>
            </a:r>
            <a:endParaRPr lang="en-GB" dirty="0"/>
          </a:p>
          <a:p>
            <a:pPr rtl="0"/>
            <a:endParaRPr lang="en-GB" dirty="0"/>
          </a:p>
        </p:txBody>
      </p:sp>
      <p:sp>
        <p:nvSpPr>
          <p:cNvPr id="4" name="Date Placeholder 3">
            <a:extLst>
              <a:ext uri="{FF2B5EF4-FFF2-40B4-BE49-F238E27FC236}">
                <a16:creationId xmlns:a16="http://schemas.microsoft.com/office/drawing/2014/main" id="{5739303D-13C0-6A41-947A-F998CC47B32E}"/>
              </a:ext>
            </a:extLst>
          </p:cNvPr>
          <p:cNvSpPr>
            <a:spLocks noGrp="1"/>
          </p:cNvSpPr>
          <p:nvPr>
            <p:ph type="dt" sz="half" idx="2"/>
          </p:nvPr>
        </p:nvSpPr>
        <p:spPr>
          <a:xfrm>
            <a:off x="381000" y="6356350"/>
            <a:ext cx="2743200" cy="365125"/>
          </a:xfrm>
        </p:spPr>
        <p:txBody>
          <a:bodyPr rtlCol="0"/>
          <a:lstStyle/>
          <a:p>
            <a:pPr rtl="0"/>
            <a:r>
              <a:rPr lang="en-GB" dirty="0"/>
              <a:t>19/10/2024</a:t>
            </a:r>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rtlCol="0"/>
          <a:lstStyle/>
          <a:p>
            <a:pPr rtl="0"/>
            <a:r>
              <a:rPr lang="en-GB" dirty="0"/>
              <a:t>Fraud Detection</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rtlCol="0"/>
          <a:lstStyle/>
          <a:p>
            <a:pPr rtl="0"/>
            <a:fld id="{294A09A9-5501-47C1-A89A-A340965A2BE2}" type="slidenum">
              <a:rPr lang="en-GB" smtClean="0"/>
              <a:pPr/>
              <a:t>2</a:t>
            </a:fld>
            <a:endParaRPr lang="en-GB"/>
          </a:p>
        </p:txBody>
      </p:sp>
    </p:spTree>
    <p:extLst>
      <p:ext uri="{BB962C8B-B14F-4D97-AF65-F5344CB8AC3E}">
        <p14:creationId xmlns:p14="http://schemas.microsoft.com/office/powerpoint/2010/main" val="1325608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405E1BD3-B0D7-0A0D-E23F-4AAB585AF242}"/>
              </a:ext>
            </a:extLst>
          </p:cNvPr>
          <p:cNvSpPr>
            <a:spLocks noGrp="1"/>
          </p:cNvSpPr>
          <p:nvPr>
            <p:ph type="dt" sz="half" idx="2"/>
          </p:nvPr>
        </p:nvSpPr>
        <p:spPr>
          <a:xfrm>
            <a:off x="381000" y="6356350"/>
            <a:ext cx="1701018" cy="365125"/>
          </a:xfrm>
        </p:spPr>
        <p:txBody>
          <a:bodyPr anchor="ctr">
            <a:normAutofit/>
          </a:bodyPr>
          <a:lstStyle/>
          <a:p>
            <a:pPr rtl="0">
              <a:spcAft>
                <a:spcPts val="600"/>
              </a:spcAft>
            </a:pPr>
            <a:r>
              <a:rPr lang="en-GB" dirty="0"/>
              <a:t>19/10/2024</a:t>
            </a:r>
            <a:endParaRPr lang="en-GB" noProof="0" dirty="0"/>
          </a:p>
        </p:txBody>
      </p:sp>
      <p:sp>
        <p:nvSpPr>
          <p:cNvPr id="5" name="Footer Placeholder 4">
            <a:extLst>
              <a:ext uri="{FF2B5EF4-FFF2-40B4-BE49-F238E27FC236}">
                <a16:creationId xmlns:a16="http://schemas.microsoft.com/office/drawing/2014/main" id="{D2B556DF-8A72-BE36-DD67-8464A82F0936}"/>
              </a:ext>
            </a:extLst>
          </p:cNvPr>
          <p:cNvSpPr>
            <a:spLocks noGrp="1"/>
          </p:cNvSpPr>
          <p:nvPr>
            <p:ph type="ftr" sz="quarter" idx="3"/>
          </p:nvPr>
        </p:nvSpPr>
        <p:spPr>
          <a:xfrm>
            <a:off x="4038600" y="6356350"/>
            <a:ext cx="4114800" cy="365125"/>
          </a:xfrm>
        </p:spPr>
        <p:txBody>
          <a:bodyPr anchor="ctr">
            <a:normAutofit/>
          </a:bodyPr>
          <a:lstStyle/>
          <a:p>
            <a:pPr>
              <a:spcAft>
                <a:spcPts val="600"/>
              </a:spcAft>
            </a:pPr>
            <a:r>
              <a:rPr lang="en-GB" dirty="0"/>
              <a:t>Fraud Detection</a:t>
            </a:r>
          </a:p>
        </p:txBody>
      </p:sp>
      <p:sp>
        <p:nvSpPr>
          <p:cNvPr id="6" name="Slide Number Placeholder 5">
            <a:extLst>
              <a:ext uri="{FF2B5EF4-FFF2-40B4-BE49-F238E27FC236}">
                <a16:creationId xmlns:a16="http://schemas.microsoft.com/office/drawing/2014/main" id="{79713AFF-15C4-D797-67AF-FC1E5338AD89}"/>
              </a:ext>
            </a:extLst>
          </p:cNvPr>
          <p:cNvSpPr>
            <a:spLocks noGrp="1"/>
          </p:cNvSpPr>
          <p:nvPr>
            <p:ph type="sldNum" sz="quarter" idx="4"/>
          </p:nvPr>
        </p:nvSpPr>
        <p:spPr>
          <a:xfrm>
            <a:off x="10153276" y="6356350"/>
            <a:ext cx="1657723" cy="365125"/>
          </a:xfrm>
        </p:spPr>
        <p:txBody>
          <a:bodyPr anchor="ctr">
            <a:normAutofit/>
          </a:bodyPr>
          <a:lstStyle/>
          <a:p>
            <a:pPr rtl="0">
              <a:spcAft>
                <a:spcPts val="600"/>
              </a:spcAft>
            </a:pPr>
            <a:fld id="{294A09A9-5501-47C1-A89A-A340965A2BE2}" type="slidenum">
              <a:rPr lang="en-GB" noProof="0" smtClean="0"/>
              <a:pPr rtl="0">
                <a:spcAft>
                  <a:spcPts val="600"/>
                </a:spcAft>
              </a:pPr>
              <a:t>20</a:t>
            </a:fld>
            <a:endParaRPr lang="en-GB" noProof="0"/>
          </a:p>
        </p:txBody>
      </p:sp>
      <p:pic>
        <p:nvPicPr>
          <p:cNvPr id="3" name="Picture 2" descr="A screenshot of a computer generated data&#10;&#10;Description automatically generated">
            <a:extLst>
              <a:ext uri="{FF2B5EF4-FFF2-40B4-BE49-F238E27FC236}">
                <a16:creationId xmlns:a16="http://schemas.microsoft.com/office/drawing/2014/main" id="{14072F9F-D3F9-A74C-4C0E-57325C7B2767}"/>
              </a:ext>
            </a:extLst>
          </p:cNvPr>
          <p:cNvPicPr>
            <a:picLocks noChangeAspect="1"/>
          </p:cNvPicPr>
          <p:nvPr/>
        </p:nvPicPr>
        <p:blipFill>
          <a:blip r:embed="rId2"/>
          <a:srcRect l="1498" r="1"/>
          <a:stretch/>
        </p:blipFill>
        <p:spPr>
          <a:xfrm>
            <a:off x="2321170" y="114747"/>
            <a:ext cx="7127630" cy="6342925"/>
          </a:xfrm>
          <a:prstGeom prst="rect">
            <a:avLst/>
          </a:prstGeom>
        </p:spPr>
      </p:pic>
    </p:spTree>
    <p:extLst>
      <p:ext uri="{BB962C8B-B14F-4D97-AF65-F5344CB8AC3E}">
        <p14:creationId xmlns:p14="http://schemas.microsoft.com/office/powerpoint/2010/main" val="3936893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49AE2-595E-BD33-D865-466827D61BDE}"/>
              </a:ext>
            </a:extLst>
          </p:cNvPr>
          <p:cNvSpPr>
            <a:spLocks noGrp="1"/>
          </p:cNvSpPr>
          <p:nvPr>
            <p:ph type="title"/>
          </p:nvPr>
        </p:nvSpPr>
        <p:spPr>
          <a:xfrm>
            <a:off x="3872958" y="313966"/>
            <a:ext cx="4446083" cy="890486"/>
          </a:xfrm>
        </p:spPr>
        <p:txBody>
          <a:bodyPr/>
          <a:lstStyle/>
          <a:p>
            <a:r>
              <a:rPr lang="en-GB" dirty="0"/>
              <a:t>Standard Scaler</a:t>
            </a:r>
          </a:p>
        </p:txBody>
      </p:sp>
      <p:sp>
        <p:nvSpPr>
          <p:cNvPr id="4" name="Date Placeholder 3">
            <a:extLst>
              <a:ext uri="{FF2B5EF4-FFF2-40B4-BE49-F238E27FC236}">
                <a16:creationId xmlns:a16="http://schemas.microsoft.com/office/drawing/2014/main" id="{AE0F8512-EE71-626D-8E26-CF73D8BDD3C3}"/>
              </a:ext>
            </a:extLst>
          </p:cNvPr>
          <p:cNvSpPr>
            <a:spLocks noGrp="1"/>
          </p:cNvSpPr>
          <p:nvPr>
            <p:ph type="dt" sz="half" idx="2"/>
          </p:nvPr>
        </p:nvSpPr>
        <p:spPr/>
        <p:txBody>
          <a:bodyPr/>
          <a:lstStyle/>
          <a:p>
            <a:pPr rtl="0"/>
            <a:r>
              <a:rPr lang="en-GB" dirty="0"/>
              <a:t>19/10/2024</a:t>
            </a:r>
            <a:endParaRPr lang="en-GB" noProof="0" dirty="0"/>
          </a:p>
        </p:txBody>
      </p:sp>
      <p:sp>
        <p:nvSpPr>
          <p:cNvPr id="5" name="Footer Placeholder 4">
            <a:extLst>
              <a:ext uri="{FF2B5EF4-FFF2-40B4-BE49-F238E27FC236}">
                <a16:creationId xmlns:a16="http://schemas.microsoft.com/office/drawing/2014/main" id="{ADAC4A56-5682-8431-95FA-12796CF63C10}"/>
              </a:ext>
            </a:extLst>
          </p:cNvPr>
          <p:cNvSpPr>
            <a:spLocks noGrp="1"/>
          </p:cNvSpPr>
          <p:nvPr>
            <p:ph type="ftr" sz="quarter" idx="3"/>
          </p:nvPr>
        </p:nvSpPr>
        <p:spPr/>
        <p:txBody>
          <a:bodyPr/>
          <a:lstStyle/>
          <a:p>
            <a:pPr rtl="0"/>
            <a:r>
              <a:rPr lang="en-GB" noProof="0" dirty="0"/>
              <a:t>Fraud Detection</a:t>
            </a:r>
          </a:p>
        </p:txBody>
      </p:sp>
      <p:sp>
        <p:nvSpPr>
          <p:cNvPr id="6" name="Slide Number Placeholder 5">
            <a:extLst>
              <a:ext uri="{FF2B5EF4-FFF2-40B4-BE49-F238E27FC236}">
                <a16:creationId xmlns:a16="http://schemas.microsoft.com/office/drawing/2014/main" id="{DA926931-8D48-1C02-7EBD-9614DA2B34FC}"/>
              </a:ext>
            </a:extLst>
          </p:cNvPr>
          <p:cNvSpPr>
            <a:spLocks noGrp="1"/>
          </p:cNvSpPr>
          <p:nvPr>
            <p:ph type="sldNum" sz="quarter" idx="4"/>
          </p:nvPr>
        </p:nvSpPr>
        <p:spPr/>
        <p:txBody>
          <a:bodyPr/>
          <a:lstStyle/>
          <a:p>
            <a:pPr rtl="0"/>
            <a:fld id="{294A09A9-5501-47C1-A89A-A340965A2BE2}" type="slidenum">
              <a:rPr lang="en-GB" noProof="0" smtClean="0"/>
              <a:pPr rtl="0"/>
              <a:t>21</a:t>
            </a:fld>
            <a:endParaRPr lang="en-GB" noProof="0"/>
          </a:p>
        </p:txBody>
      </p:sp>
      <p:sp>
        <p:nvSpPr>
          <p:cNvPr id="11" name="TextBox 10">
            <a:extLst>
              <a:ext uri="{FF2B5EF4-FFF2-40B4-BE49-F238E27FC236}">
                <a16:creationId xmlns:a16="http://schemas.microsoft.com/office/drawing/2014/main" id="{06243DBF-702E-71BA-B323-0BF40AEC0DB9}"/>
              </a:ext>
            </a:extLst>
          </p:cNvPr>
          <p:cNvSpPr txBox="1"/>
          <p:nvPr/>
        </p:nvSpPr>
        <p:spPr>
          <a:xfrm>
            <a:off x="478969" y="5153459"/>
            <a:ext cx="3839308" cy="369332"/>
          </a:xfrm>
          <a:prstGeom prst="rect">
            <a:avLst/>
          </a:prstGeom>
          <a:noFill/>
        </p:spPr>
        <p:txBody>
          <a:bodyPr wrap="square" rtlCol="0">
            <a:spAutoFit/>
          </a:bodyPr>
          <a:lstStyle/>
          <a:p>
            <a:r>
              <a:rPr lang="en-US" dirty="0"/>
              <a:t>Shape : 12708814 rows × 11 columns</a:t>
            </a:r>
          </a:p>
        </p:txBody>
      </p:sp>
      <p:grpSp>
        <p:nvGrpSpPr>
          <p:cNvPr id="7" name="Group 6">
            <a:extLst>
              <a:ext uri="{FF2B5EF4-FFF2-40B4-BE49-F238E27FC236}">
                <a16:creationId xmlns:a16="http://schemas.microsoft.com/office/drawing/2014/main" id="{BFE6B0A2-D768-0D87-EDA9-C42F7E1A0D41}"/>
              </a:ext>
            </a:extLst>
          </p:cNvPr>
          <p:cNvGrpSpPr/>
          <p:nvPr/>
        </p:nvGrpSpPr>
        <p:grpSpPr>
          <a:xfrm>
            <a:off x="1155139" y="2168768"/>
            <a:ext cx="9881722" cy="2520464"/>
            <a:chOff x="478969" y="2168768"/>
            <a:chExt cx="9881722" cy="2520464"/>
          </a:xfrm>
        </p:grpSpPr>
        <p:pic>
          <p:nvPicPr>
            <p:cNvPr id="12" name="Picture 11">
              <a:extLst>
                <a:ext uri="{FF2B5EF4-FFF2-40B4-BE49-F238E27FC236}">
                  <a16:creationId xmlns:a16="http://schemas.microsoft.com/office/drawing/2014/main" id="{0EEC7ED3-97E2-3FBA-FB46-8A26DE8967F0}"/>
                </a:ext>
              </a:extLst>
            </p:cNvPr>
            <p:cNvPicPr>
              <a:picLocks noChangeAspect="1"/>
            </p:cNvPicPr>
            <p:nvPr/>
          </p:nvPicPr>
          <p:blipFill>
            <a:blip r:embed="rId2"/>
            <a:srcRect r="21721"/>
            <a:stretch/>
          </p:blipFill>
          <p:spPr>
            <a:xfrm>
              <a:off x="478969" y="2168768"/>
              <a:ext cx="8793983" cy="2520464"/>
            </a:xfrm>
            <a:prstGeom prst="rect">
              <a:avLst/>
            </a:prstGeom>
          </p:spPr>
        </p:pic>
        <p:pic>
          <p:nvPicPr>
            <p:cNvPr id="3" name="Picture 2">
              <a:extLst>
                <a:ext uri="{FF2B5EF4-FFF2-40B4-BE49-F238E27FC236}">
                  <a16:creationId xmlns:a16="http://schemas.microsoft.com/office/drawing/2014/main" id="{70B6A5AD-C189-0C77-0D35-6334D67F8774}"/>
                </a:ext>
              </a:extLst>
            </p:cNvPr>
            <p:cNvPicPr>
              <a:picLocks noChangeAspect="1"/>
            </p:cNvPicPr>
            <p:nvPr/>
          </p:nvPicPr>
          <p:blipFill>
            <a:blip r:embed="rId2"/>
            <a:srcRect l="90317"/>
            <a:stretch/>
          </p:blipFill>
          <p:spPr>
            <a:xfrm>
              <a:off x="9272952" y="2168768"/>
              <a:ext cx="1087739" cy="2520464"/>
            </a:xfrm>
            <a:prstGeom prst="rect">
              <a:avLst/>
            </a:prstGeom>
          </p:spPr>
        </p:pic>
      </p:grpSp>
    </p:spTree>
    <p:extLst>
      <p:ext uri="{BB962C8B-B14F-4D97-AF65-F5344CB8AC3E}">
        <p14:creationId xmlns:p14="http://schemas.microsoft.com/office/powerpoint/2010/main" val="103664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anim calcmode="lin" valueType="num">
                                      <p:cBhvr>
                                        <p:cTn id="8" dur="500" fill="hold"/>
                                        <p:tgtEl>
                                          <p:spTgt spid="7"/>
                                        </p:tgtEl>
                                        <p:attrNameLst>
                                          <p:attrName>ppt_x</p:attrName>
                                        </p:attrNameLst>
                                      </p:cBhvr>
                                      <p:tavLst>
                                        <p:tav tm="0">
                                          <p:val>
                                            <p:strVal val="#ppt_x"/>
                                          </p:val>
                                        </p:tav>
                                        <p:tav tm="100000">
                                          <p:val>
                                            <p:strVal val="#ppt_x"/>
                                          </p:val>
                                        </p:tav>
                                      </p:tavLst>
                                    </p:anim>
                                    <p:anim calcmode="lin" valueType="num">
                                      <p:cBhvr>
                                        <p:cTn id="9" dur="5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500"/>
                                        <p:tgtEl>
                                          <p:spTgt spid="11"/>
                                        </p:tgtEl>
                                      </p:cBhvr>
                                    </p:animEffect>
                                    <p:anim calcmode="lin" valueType="num">
                                      <p:cBhvr>
                                        <p:cTn id="15" dur="500" fill="hold"/>
                                        <p:tgtEl>
                                          <p:spTgt spid="11"/>
                                        </p:tgtEl>
                                        <p:attrNameLst>
                                          <p:attrName>ppt_x</p:attrName>
                                        </p:attrNameLst>
                                      </p:cBhvr>
                                      <p:tavLst>
                                        <p:tav tm="0">
                                          <p:val>
                                            <p:strVal val="#ppt_x"/>
                                          </p:val>
                                        </p:tav>
                                        <p:tav tm="100000">
                                          <p:val>
                                            <p:strVal val="#ppt_x"/>
                                          </p:val>
                                        </p:tav>
                                      </p:tavLst>
                                    </p:anim>
                                    <p:anim calcmode="lin" valueType="num">
                                      <p:cBhvr>
                                        <p:cTn id="16" dur="5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08942-15C1-569B-9F2D-B73AEE83FD34}"/>
              </a:ext>
            </a:extLst>
          </p:cNvPr>
          <p:cNvSpPr>
            <a:spLocks noGrp="1"/>
          </p:cNvSpPr>
          <p:nvPr>
            <p:ph type="ctrTitle"/>
          </p:nvPr>
        </p:nvSpPr>
        <p:spPr>
          <a:xfrm>
            <a:off x="921688" y="2235200"/>
            <a:ext cx="6921050" cy="2387600"/>
          </a:xfrm>
        </p:spPr>
        <p:txBody>
          <a:bodyPr/>
          <a:lstStyle/>
          <a:p>
            <a:r>
              <a:rPr lang="en-GB" dirty="0"/>
              <a:t>Machine Learning Models and </a:t>
            </a:r>
            <a:r>
              <a:rPr lang="en-GB" dirty="0" err="1"/>
              <a:t>MLFlow</a:t>
            </a:r>
            <a:br>
              <a:rPr lang="en-GB" dirty="0"/>
            </a:br>
            <a:endParaRPr lang="en-GB" dirty="0"/>
          </a:p>
        </p:txBody>
      </p:sp>
    </p:spTree>
    <p:extLst>
      <p:ext uri="{BB962C8B-B14F-4D97-AF65-F5344CB8AC3E}">
        <p14:creationId xmlns:p14="http://schemas.microsoft.com/office/powerpoint/2010/main" val="3023981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15B5E6BC-2B99-0A53-DF45-752522F0CF40}"/>
              </a:ext>
            </a:extLst>
          </p:cNvPr>
          <p:cNvSpPr>
            <a:spLocks noGrp="1"/>
          </p:cNvSpPr>
          <p:nvPr>
            <p:ph type="dt" sz="half" idx="2"/>
          </p:nvPr>
        </p:nvSpPr>
        <p:spPr/>
        <p:txBody>
          <a:bodyPr/>
          <a:lstStyle/>
          <a:p>
            <a:pPr rtl="0"/>
            <a:r>
              <a:rPr lang="en-GB" dirty="0"/>
              <a:t>19/10/2024</a:t>
            </a:r>
            <a:endParaRPr lang="en-GB" noProof="0" dirty="0"/>
          </a:p>
        </p:txBody>
      </p:sp>
      <p:sp>
        <p:nvSpPr>
          <p:cNvPr id="5" name="Footer Placeholder 4">
            <a:extLst>
              <a:ext uri="{FF2B5EF4-FFF2-40B4-BE49-F238E27FC236}">
                <a16:creationId xmlns:a16="http://schemas.microsoft.com/office/drawing/2014/main" id="{9CB84077-933D-6481-AA8B-D297B2BED63E}"/>
              </a:ext>
            </a:extLst>
          </p:cNvPr>
          <p:cNvSpPr>
            <a:spLocks noGrp="1"/>
          </p:cNvSpPr>
          <p:nvPr>
            <p:ph type="ftr" sz="quarter" idx="3"/>
          </p:nvPr>
        </p:nvSpPr>
        <p:spPr/>
        <p:txBody>
          <a:bodyPr/>
          <a:lstStyle/>
          <a:p>
            <a:pPr rtl="0"/>
            <a:r>
              <a:rPr lang="en-GB" noProof="0" dirty="0"/>
              <a:t>Fraud Detection</a:t>
            </a:r>
          </a:p>
        </p:txBody>
      </p:sp>
      <p:sp>
        <p:nvSpPr>
          <p:cNvPr id="6" name="Slide Number Placeholder 5">
            <a:extLst>
              <a:ext uri="{FF2B5EF4-FFF2-40B4-BE49-F238E27FC236}">
                <a16:creationId xmlns:a16="http://schemas.microsoft.com/office/drawing/2014/main" id="{547A6C74-2F7E-774D-ABFD-4A61441CC4DB}"/>
              </a:ext>
            </a:extLst>
          </p:cNvPr>
          <p:cNvSpPr>
            <a:spLocks noGrp="1"/>
          </p:cNvSpPr>
          <p:nvPr>
            <p:ph type="sldNum" sz="quarter" idx="4"/>
          </p:nvPr>
        </p:nvSpPr>
        <p:spPr/>
        <p:txBody>
          <a:bodyPr/>
          <a:lstStyle/>
          <a:p>
            <a:pPr rtl="0"/>
            <a:fld id="{294A09A9-5501-47C1-A89A-A340965A2BE2}" type="slidenum">
              <a:rPr lang="en-GB" noProof="0" smtClean="0"/>
              <a:pPr rtl="0"/>
              <a:t>23</a:t>
            </a:fld>
            <a:endParaRPr lang="en-GB" noProof="0"/>
          </a:p>
        </p:txBody>
      </p:sp>
      <p:pic>
        <p:nvPicPr>
          <p:cNvPr id="14" name="Picture 13" descr="A colorful circular object with text&#10;&#10;Description automatically generated with medium confidence">
            <a:extLst>
              <a:ext uri="{FF2B5EF4-FFF2-40B4-BE49-F238E27FC236}">
                <a16:creationId xmlns:a16="http://schemas.microsoft.com/office/drawing/2014/main" id="{DCB03069-555C-C195-460F-BE9567E84812}"/>
              </a:ext>
            </a:extLst>
          </p:cNvPr>
          <p:cNvPicPr>
            <a:picLocks noChangeAspect="1"/>
          </p:cNvPicPr>
          <p:nvPr/>
        </p:nvPicPr>
        <p:blipFill>
          <a:blip r:embed="rId3"/>
          <a:stretch>
            <a:fillRect/>
          </a:stretch>
        </p:blipFill>
        <p:spPr>
          <a:xfrm>
            <a:off x="2038723" y="5975"/>
            <a:ext cx="8114554" cy="6424022"/>
          </a:xfrm>
          <a:prstGeom prst="rect">
            <a:avLst/>
          </a:prstGeom>
        </p:spPr>
      </p:pic>
    </p:spTree>
    <p:extLst>
      <p:ext uri="{BB962C8B-B14F-4D97-AF65-F5344CB8AC3E}">
        <p14:creationId xmlns:p14="http://schemas.microsoft.com/office/powerpoint/2010/main" val="639826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heel(1)">
                                      <p:cBhvr>
                                        <p:cTn id="7" dur="1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F68D5-F7D0-0D90-A927-83E48064FD1A}"/>
              </a:ext>
            </a:extLst>
          </p:cNvPr>
          <p:cNvSpPr>
            <a:spLocks noGrp="1"/>
          </p:cNvSpPr>
          <p:nvPr>
            <p:ph type="title"/>
          </p:nvPr>
        </p:nvSpPr>
        <p:spPr>
          <a:xfrm>
            <a:off x="3631747" y="99648"/>
            <a:ext cx="4928507" cy="779585"/>
          </a:xfrm>
        </p:spPr>
        <p:txBody>
          <a:bodyPr/>
          <a:lstStyle/>
          <a:p>
            <a:r>
              <a:rPr lang="en-US" dirty="0" err="1"/>
              <a:t>MLFlow</a:t>
            </a:r>
            <a:r>
              <a:rPr lang="en-US" dirty="0"/>
              <a:t> artifacts</a:t>
            </a:r>
          </a:p>
        </p:txBody>
      </p:sp>
      <p:sp>
        <p:nvSpPr>
          <p:cNvPr id="4" name="Date Placeholder 3">
            <a:extLst>
              <a:ext uri="{FF2B5EF4-FFF2-40B4-BE49-F238E27FC236}">
                <a16:creationId xmlns:a16="http://schemas.microsoft.com/office/drawing/2014/main" id="{26207997-085B-952C-D121-28DE36861317}"/>
              </a:ext>
            </a:extLst>
          </p:cNvPr>
          <p:cNvSpPr>
            <a:spLocks noGrp="1"/>
          </p:cNvSpPr>
          <p:nvPr>
            <p:ph type="dt" sz="half" idx="2"/>
          </p:nvPr>
        </p:nvSpPr>
        <p:spPr/>
        <p:txBody>
          <a:bodyPr/>
          <a:lstStyle/>
          <a:p>
            <a:pPr rtl="0"/>
            <a:r>
              <a:rPr lang="en-GB"/>
              <a:t>19/10/2024</a:t>
            </a:r>
            <a:endParaRPr lang="en-GB" noProof="0" dirty="0"/>
          </a:p>
        </p:txBody>
      </p:sp>
      <p:sp>
        <p:nvSpPr>
          <p:cNvPr id="5" name="Footer Placeholder 4">
            <a:extLst>
              <a:ext uri="{FF2B5EF4-FFF2-40B4-BE49-F238E27FC236}">
                <a16:creationId xmlns:a16="http://schemas.microsoft.com/office/drawing/2014/main" id="{87166C0A-8672-2EBC-EE75-1651974B615E}"/>
              </a:ext>
            </a:extLst>
          </p:cNvPr>
          <p:cNvSpPr>
            <a:spLocks noGrp="1"/>
          </p:cNvSpPr>
          <p:nvPr>
            <p:ph type="ftr" sz="quarter" idx="3"/>
          </p:nvPr>
        </p:nvSpPr>
        <p:spPr/>
        <p:txBody>
          <a:bodyPr/>
          <a:lstStyle/>
          <a:p>
            <a:r>
              <a:rPr lang="en-GB"/>
              <a:t>Fraud Detection</a:t>
            </a:r>
            <a:endParaRPr lang="en-GB" dirty="0"/>
          </a:p>
        </p:txBody>
      </p:sp>
      <p:sp>
        <p:nvSpPr>
          <p:cNvPr id="6" name="Slide Number Placeholder 5">
            <a:extLst>
              <a:ext uri="{FF2B5EF4-FFF2-40B4-BE49-F238E27FC236}">
                <a16:creationId xmlns:a16="http://schemas.microsoft.com/office/drawing/2014/main" id="{0CADD05B-0C29-E9FA-3419-CD506FD3FC25}"/>
              </a:ext>
            </a:extLst>
          </p:cNvPr>
          <p:cNvSpPr>
            <a:spLocks noGrp="1"/>
          </p:cNvSpPr>
          <p:nvPr>
            <p:ph type="sldNum" sz="quarter" idx="4"/>
          </p:nvPr>
        </p:nvSpPr>
        <p:spPr/>
        <p:txBody>
          <a:bodyPr/>
          <a:lstStyle/>
          <a:p>
            <a:pPr rtl="0"/>
            <a:fld id="{294A09A9-5501-47C1-A89A-A340965A2BE2}" type="slidenum">
              <a:rPr lang="en-GB" noProof="0" smtClean="0"/>
              <a:pPr rtl="0"/>
              <a:t>24</a:t>
            </a:fld>
            <a:endParaRPr lang="en-GB" noProof="0"/>
          </a:p>
        </p:txBody>
      </p:sp>
      <p:grpSp>
        <p:nvGrpSpPr>
          <p:cNvPr id="3" name="Group 2">
            <a:extLst>
              <a:ext uri="{FF2B5EF4-FFF2-40B4-BE49-F238E27FC236}">
                <a16:creationId xmlns:a16="http://schemas.microsoft.com/office/drawing/2014/main" id="{D486E52E-9283-E54D-3FEB-99DB951B795A}"/>
              </a:ext>
            </a:extLst>
          </p:cNvPr>
          <p:cNvGrpSpPr/>
          <p:nvPr/>
        </p:nvGrpSpPr>
        <p:grpSpPr>
          <a:xfrm>
            <a:off x="381000" y="1055078"/>
            <a:ext cx="3124200" cy="2859498"/>
            <a:chOff x="381000" y="1055078"/>
            <a:chExt cx="3124200" cy="2859498"/>
          </a:xfrm>
        </p:grpSpPr>
        <p:pic>
          <p:nvPicPr>
            <p:cNvPr id="8" name="Picture 7" descr="A diagram of a confusion matrix&#10;&#10;Description automatically generated">
              <a:extLst>
                <a:ext uri="{FF2B5EF4-FFF2-40B4-BE49-F238E27FC236}">
                  <a16:creationId xmlns:a16="http://schemas.microsoft.com/office/drawing/2014/main" id="{7F7C11E5-9A14-3987-D4C1-8D121F607EBF}"/>
                </a:ext>
              </a:extLst>
            </p:cNvPr>
            <p:cNvPicPr>
              <a:picLocks noChangeAspect="1"/>
            </p:cNvPicPr>
            <p:nvPr/>
          </p:nvPicPr>
          <p:blipFill>
            <a:blip r:embed="rId2"/>
            <a:stretch>
              <a:fillRect/>
            </a:stretch>
          </p:blipFill>
          <p:spPr>
            <a:xfrm>
              <a:off x="381000" y="1571426"/>
              <a:ext cx="3124200" cy="2343150"/>
            </a:xfrm>
            <a:prstGeom prst="rect">
              <a:avLst/>
            </a:prstGeom>
          </p:spPr>
        </p:pic>
        <p:sp>
          <p:nvSpPr>
            <p:cNvPr id="11" name="TextBox 10">
              <a:extLst>
                <a:ext uri="{FF2B5EF4-FFF2-40B4-BE49-F238E27FC236}">
                  <a16:creationId xmlns:a16="http://schemas.microsoft.com/office/drawing/2014/main" id="{056318CD-AAD6-B711-DA07-F8F405913FA3}"/>
                </a:ext>
              </a:extLst>
            </p:cNvPr>
            <p:cNvSpPr txBox="1"/>
            <p:nvPr/>
          </p:nvSpPr>
          <p:spPr>
            <a:xfrm>
              <a:off x="511248" y="1055078"/>
              <a:ext cx="2643554" cy="646331"/>
            </a:xfrm>
            <a:prstGeom prst="rect">
              <a:avLst/>
            </a:prstGeom>
            <a:noFill/>
          </p:spPr>
          <p:txBody>
            <a:bodyPr wrap="square" rtlCol="0">
              <a:spAutoFit/>
            </a:bodyPr>
            <a:lstStyle/>
            <a:p>
              <a:pPr algn="ctr"/>
              <a:r>
                <a:rPr lang="en-US" dirty="0"/>
                <a:t>Logistic regression classification</a:t>
              </a:r>
            </a:p>
          </p:txBody>
        </p:sp>
      </p:grpSp>
      <p:grpSp>
        <p:nvGrpSpPr>
          <p:cNvPr id="7" name="Group 6">
            <a:extLst>
              <a:ext uri="{FF2B5EF4-FFF2-40B4-BE49-F238E27FC236}">
                <a16:creationId xmlns:a16="http://schemas.microsoft.com/office/drawing/2014/main" id="{979330DE-4B64-4277-DD39-4CB78FECF8AD}"/>
              </a:ext>
            </a:extLst>
          </p:cNvPr>
          <p:cNvGrpSpPr/>
          <p:nvPr/>
        </p:nvGrpSpPr>
        <p:grpSpPr>
          <a:xfrm>
            <a:off x="4533900" y="1228746"/>
            <a:ext cx="3124200" cy="2685830"/>
            <a:chOff x="4533900" y="1228746"/>
            <a:chExt cx="3124200" cy="2685830"/>
          </a:xfrm>
        </p:grpSpPr>
        <p:pic>
          <p:nvPicPr>
            <p:cNvPr id="10" name="Picture 9" descr="A diagram of a confusion matrix&#10;&#10;Description automatically generated">
              <a:extLst>
                <a:ext uri="{FF2B5EF4-FFF2-40B4-BE49-F238E27FC236}">
                  <a16:creationId xmlns:a16="http://schemas.microsoft.com/office/drawing/2014/main" id="{BDACFDB5-B7F5-135F-98EC-F08CE0214D7F}"/>
                </a:ext>
              </a:extLst>
            </p:cNvPr>
            <p:cNvPicPr>
              <a:picLocks noChangeAspect="1"/>
            </p:cNvPicPr>
            <p:nvPr/>
          </p:nvPicPr>
          <p:blipFill>
            <a:blip r:embed="rId3"/>
            <a:stretch>
              <a:fillRect/>
            </a:stretch>
          </p:blipFill>
          <p:spPr>
            <a:xfrm>
              <a:off x="4533900" y="1571426"/>
              <a:ext cx="3124200" cy="2343150"/>
            </a:xfrm>
            <a:prstGeom prst="rect">
              <a:avLst/>
            </a:prstGeom>
          </p:spPr>
        </p:pic>
        <p:sp>
          <p:nvSpPr>
            <p:cNvPr id="12" name="TextBox 11">
              <a:extLst>
                <a:ext uri="{FF2B5EF4-FFF2-40B4-BE49-F238E27FC236}">
                  <a16:creationId xmlns:a16="http://schemas.microsoft.com/office/drawing/2014/main" id="{7E99740B-3282-4AFA-F884-32291A5C8560}"/>
                </a:ext>
              </a:extLst>
            </p:cNvPr>
            <p:cNvSpPr txBox="1"/>
            <p:nvPr/>
          </p:nvSpPr>
          <p:spPr>
            <a:xfrm>
              <a:off x="5661599" y="1228746"/>
              <a:ext cx="586154" cy="369332"/>
            </a:xfrm>
            <a:prstGeom prst="rect">
              <a:avLst/>
            </a:prstGeom>
            <a:noFill/>
          </p:spPr>
          <p:txBody>
            <a:bodyPr wrap="square" rtlCol="0">
              <a:spAutoFit/>
            </a:bodyPr>
            <a:lstStyle/>
            <a:p>
              <a:r>
                <a:rPr lang="en-US" dirty="0"/>
                <a:t>XGB</a:t>
              </a:r>
            </a:p>
          </p:txBody>
        </p:sp>
      </p:grpSp>
      <p:grpSp>
        <p:nvGrpSpPr>
          <p:cNvPr id="9" name="Group 8">
            <a:extLst>
              <a:ext uri="{FF2B5EF4-FFF2-40B4-BE49-F238E27FC236}">
                <a16:creationId xmlns:a16="http://schemas.microsoft.com/office/drawing/2014/main" id="{DBC2378A-E533-149E-4D20-1C18C666998E}"/>
              </a:ext>
            </a:extLst>
          </p:cNvPr>
          <p:cNvGrpSpPr/>
          <p:nvPr/>
        </p:nvGrpSpPr>
        <p:grpSpPr>
          <a:xfrm>
            <a:off x="8393200" y="1193577"/>
            <a:ext cx="3124200" cy="2720999"/>
            <a:chOff x="8393200" y="1193577"/>
            <a:chExt cx="3124200" cy="2720999"/>
          </a:xfrm>
        </p:grpSpPr>
        <p:pic>
          <p:nvPicPr>
            <p:cNvPr id="14" name="Picture 13" descr="A yellow and purple squares with numbers&#10;&#10;Description automatically generated">
              <a:extLst>
                <a:ext uri="{FF2B5EF4-FFF2-40B4-BE49-F238E27FC236}">
                  <a16:creationId xmlns:a16="http://schemas.microsoft.com/office/drawing/2014/main" id="{B59632C4-767F-3283-33AF-3E2E33AB0772}"/>
                </a:ext>
              </a:extLst>
            </p:cNvPr>
            <p:cNvPicPr>
              <a:picLocks noChangeAspect="1"/>
            </p:cNvPicPr>
            <p:nvPr/>
          </p:nvPicPr>
          <p:blipFill>
            <a:blip r:embed="rId4"/>
            <a:stretch>
              <a:fillRect/>
            </a:stretch>
          </p:blipFill>
          <p:spPr>
            <a:xfrm>
              <a:off x="8393200" y="1571426"/>
              <a:ext cx="3124200" cy="2343150"/>
            </a:xfrm>
            <a:prstGeom prst="rect">
              <a:avLst/>
            </a:prstGeom>
          </p:spPr>
        </p:pic>
        <p:sp>
          <p:nvSpPr>
            <p:cNvPr id="15" name="TextBox 14">
              <a:extLst>
                <a:ext uri="{FF2B5EF4-FFF2-40B4-BE49-F238E27FC236}">
                  <a16:creationId xmlns:a16="http://schemas.microsoft.com/office/drawing/2014/main" id="{717B56B0-7DD2-58A9-A575-DDED46FE0B8B}"/>
                </a:ext>
              </a:extLst>
            </p:cNvPr>
            <p:cNvSpPr txBox="1"/>
            <p:nvPr/>
          </p:nvSpPr>
          <p:spPr>
            <a:xfrm>
              <a:off x="8891754" y="1193577"/>
              <a:ext cx="2127091" cy="369332"/>
            </a:xfrm>
            <a:prstGeom prst="rect">
              <a:avLst/>
            </a:prstGeom>
            <a:noFill/>
          </p:spPr>
          <p:txBody>
            <a:bodyPr wrap="square" rtlCol="0">
              <a:spAutoFit/>
            </a:bodyPr>
            <a:lstStyle/>
            <a:p>
              <a:r>
                <a:rPr lang="en-US" dirty="0"/>
                <a:t>k nearest neighbor</a:t>
              </a:r>
            </a:p>
          </p:txBody>
        </p:sp>
      </p:grpSp>
      <p:grpSp>
        <p:nvGrpSpPr>
          <p:cNvPr id="16" name="Group 15">
            <a:extLst>
              <a:ext uri="{FF2B5EF4-FFF2-40B4-BE49-F238E27FC236}">
                <a16:creationId xmlns:a16="http://schemas.microsoft.com/office/drawing/2014/main" id="{29C4E2EB-2DFA-0E0E-6036-66C330845E14}"/>
              </a:ext>
            </a:extLst>
          </p:cNvPr>
          <p:cNvGrpSpPr/>
          <p:nvPr/>
        </p:nvGrpSpPr>
        <p:grpSpPr>
          <a:xfrm>
            <a:off x="372208" y="3963888"/>
            <a:ext cx="3883269" cy="2343150"/>
            <a:chOff x="372208" y="3963888"/>
            <a:chExt cx="3883269" cy="2343150"/>
          </a:xfrm>
        </p:grpSpPr>
        <p:pic>
          <p:nvPicPr>
            <p:cNvPr id="17" name="Picture 16" descr="A diagram of a confused matrix&#10;&#10;Description automatically generated">
              <a:extLst>
                <a:ext uri="{FF2B5EF4-FFF2-40B4-BE49-F238E27FC236}">
                  <a16:creationId xmlns:a16="http://schemas.microsoft.com/office/drawing/2014/main" id="{B787098D-6C23-FC50-2080-7FC805096E6A}"/>
                </a:ext>
              </a:extLst>
            </p:cNvPr>
            <p:cNvPicPr>
              <a:picLocks noChangeAspect="1"/>
            </p:cNvPicPr>
            <p:nvPr/>
          </p:nvPicPr>
          <p:blipFill>
            <a:blip r:embed="rId5"/>
            <a:stretch>
              <a:fillRect/>
            </a:stretch>
          </p:blipFill>
          <p:spPr>
            <a:xfrm>
              <a:off x="372208" y="3963888"/>
              <a:ext cx="3124200" cy="2343150"/>
            </a:xfrm>
            <a:prstGeom prst="rect">
              <a:avLst/>
            </a:prstGeom>
          </p:spPr>
        </p:pic>
        <p:sp>
          <p:nvSpPr>
            <p:cNvPr id="18" name="TextBox 17">
              <a:extLst>
                <a:ext uri="{FF2B5EF4-FFF2-40B4-BE49-F238E27FC236}">
                  <a16:creationId xmlns:a16="http://schemas.microsoft.com/office/drawing/2014/main" id="{742C07B0-F8C3-8ABE-8596-EA8D809D1726}"/>
                </a:ext>
              </a:extLst>
            </p:cNvPr>
            <p:cNvSpPr txBox="1"/>
            <p:nvPr/>
          </p:nvSpPr>
          <p:spPr>
            <a:xfrm>
              <a:off x="3414346" y="4951552"/>
              <a:ext cx="841131" cy="646331"/>
            </a:xfrm>
            <a:prstGeom prst="rect">
              <a:avLst/>
            </a:prstGeom>
            <a:noFill/>
          </p:spPr>
          <p:txBody>
            <a:bodyPr wrap="square" rtlCol="0">
              <a:spAutoFit/>
            </a:bodyPr>
            <a:lstStyle/>
            <a:p>
              <a:pPr algn="ctr"/>
              <a:r>
                <a:rPr lang="en-US" dirty="0"/>
                <a:t>naive bayes</a:t>
              </a:r>
            </a:p>
          </p:txBody>
        </p:sp>
      </p:grpSp>
      <p:grpSp>
        <p:nvGrpSpPr>
          <p:cNvPr id="13" name="Group 12">
            <a:extLst>
              <a:ext uri="{FF2B5EF4-FFF2-40B4-BE49-F238E27FC236}">
                <a16:creationId xmlns:a16="http://schemas.microsoft.com/office/drawing/2014/main" id="{52C718D4-B839-6A9E-941D-AFE4C97B9034}"/>
              </a:ext>
            </a:extLst>
          </p:cNvPr>
          <p:cNvGrpSpPr/>
          <p:nvPr/>
        </p:nvGrpSpPr>
        <p:grpSpPr>
          <a:xfrm>
            <a:off x="4533900" y="3963888"/>
            <a:ext cx="4694569" cy="2343150"/>
            <a:chOff x="4533900" y="3963888"/>
            <a:chExt cx="4694569" cy="2343150"/>
          </a:xfrm>
        </p:grpSpPr>
        <p:pic>
          <p:nvPicPr>
            <p:cNvPr id="20" name="Picture 19" descr="A diagram of a confusion matrix&#10;&#10;Description automatically generated">
              <a:extLst>
                <a:ext uri="{FF2B5EF4-FFF2-40B4-BE49-F238E27FC236}">
                  <a16:creationId xmlns:a16="http://schemas.microsoft.com/office/drawing/2014/main" id="{456FACC2-8998-81FB-9816-28408DFED346}"/>
                </a:ext>
              </a:extLst>
            </p:cNvPr>
            <p:cNvPicPr>
              <a:picLocks noChangeAspect="1"/>
            </p:cNvPicPr>
            <p:nvPr/>
          </p:nvPicPr>
          <p:blipFill>
            <a:blip r:embed="rId6"/>
            <a:stretch>
              <a:fillRect/>
            </a:stretch>
          </p:blipFill>
          <p:spPr>
            <a:xfrm>
              <a:off x="4533900" y="3963888"/>
              <a:ext cx="3124200" cy="2343150"/>
            </a:xfrm>
            <a:prstGeom prst="rect">
              <a:avLst/>
            </a:prstGeom>
          </p:spPr>
        </p:pic>
        <p:sp>
          <p:nvSpPr>
            <p:cNvPr id="21" name="TextBox 20">
              <a:extLst>
                <a:ext uri="{FF2B5EF4-FFF2-40B4-BE49-F238E27FC236}">
                  <a16:creationId xmlns:a16="http://schemas.microsoft.com/office/drawing/2014/main" id="{EBF060B4-093B-3D9C-D481-B265BCE74C4D}"/>
                </a:ext>
              </a:extLst>
            </p:cNvPr>
            <p:cNvSpPr txBox="1"/>
            <p:nvPr/>
          </p:nvSpPr>
          <p:spPr>
            <a:xfrm>
              <a:off x="7892038" y="4951551"/>
              <a:ext cx="1336431" cy="646331"/>
            </a:xfrm>
            <a:prstGeom prst="rect">
              <a:avLst/>
            </a:prstGeom>
            <a:noFill/>
          </p:spPr>
          <p:txBody>
            <a:bodyPr wrap="square" rtlCol="0">
              <a:spAutoFit/>
            </a:bodyPr>
            <a:lstStyle/>
            <a:p>
              <a:pPr algn="ctr"/>
              <a:r>
                <a:rPr lang="en-US" dirty="0"/>
                <a:t>decision tree</a:t>
              </a:r>
            </a:p>
          </p:txBody>
        </p:sp>
      </p:grpSp>
    </p:spTree>
    <p:extLst>
      <p:ext uri="{BB962C8B-B14F-4D97-AF65-F5344CB8AC3E}">
        <p14:creationId xmlns:p14="http://schemas.microsoft.com/office/powerpoint/2010/main" val="921851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Effect transition="in" filter="fade">
                                      <p:cBhvr>
                                        <p:cTn id="15" dur="500"/>
                                        <p:tgtEl>
                                          <p:spTgt spid="7"/>
                                        </p:tgtEl>
                                      </p:cBhvr>
                                    </p:animEffect>
                                  </p:childTnLst>
                                </p:cTn>
                              </p:par>
                            </p:childTnLst>
                          </p:cTn>
                        </p:par>
                        <p:par>
                          <p:cTn id="16" fill="hold">
                            <p:stCondLst>
                              <p:cond delay="1000"/>
                            </p:stCondLst>
                            <p:childTnLst>
                              <p:par>
                                <p:cTn id="17" presetID="53" presetClass="entr" presetSubtype="16" fill="hold" nodeType="after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p:cTn id="19" dur="500" fill="hold"/>
                                        <p:tgtEl>
                                          <p:spTgt spid="9"/>
                                        </p:tgtEl>
                                        <p:attrNameLst>
                                          <p:attrName>ppt_w</p:attrName>
                                        </p:attrNameLst>
                                      </p:cBhvr>
                                      <p:tavLst>
                                        <p:tav tm="0">
                                          <p:val>
                                            <p:fltVal val="0"/>
                                          </p:val>
                                        </p:tav>
                                        <p:tav tm="100000">
                                          <p:val>
                                            <p:strVal val="#ppt_w"/>
                                          </p:val>
                                        </p:tav>
                                      </p:tavLst>
                                    </p:anim>
                                    <p:anim calcmode="lin" valueType="num">
                                      <p:cBhvr>
                                        <p:cTn id="20" dur="500" fill="hold"/>
                                        <p:tgtEl>
                                          <p:spTgt spid="9"/>
                                        </p:tgtEl>
                                        <p:attrNameLst>
                                          <p:attrName>ppt_h</p:attrName>
                                        </p:attrNameLst>
                                      </p:cBhvr>
                                      <p:tavLst>
                                        <p:tav tm="0">
                                          <p:val>
                                            <p:fltVal val="0"/>
                                          </p:val>
                                        </p:tav>
                                        <p:tav tm="100000">
                                          <p:val>
                                            <p:strVal val="#ppt_h"/>
                                          </p:val>
                                        </p:tav>
                                      </p:tavLst>
                                    </p:anim>
                                    <p:animEffect transition="in" filter="fade">
                                      <p:cBhvr>
                                        <p:cTn id="21" dur="500"/>
                                        <p:tgtEl>
                                          <p:spTgt spid="9"/>
                                        </p:tgtEl>
                                      </p:cBhvr>
                                    </p:animEffect>
                                  </p:childTnLst>
                                </p:cTn>
                              </p:par>
                            </p:childTnLst>
                          </p:cTn>
                        </p:par>
                        <p:par>
                          <p:cTn id="22" fill="hold">
                            <p:stCondLst>
                              <p:cond delay="1500"/>
                            </p:stCondLst>
                            <p:childTnLst>
                              <p:par>
                                <p:cTn id="23" presetID="53" presetClass="entr" presetSubtype="16" fill="hold" nodeType="afterEffect">
                                  <p:stCondLst>
                                    <p:cond delay="0"/>
                                  </p:stCondLst>
                                  <p:childTnLst>
                                    <p:set>
                                      <p:cBhvr>
                                        <p:cTn id="24" dur="1" fill="hold">
                                          <p:stCondLst>
                                            <p:cond delay="0"/>
                                          </p:stCondLst>
                                        </p:cTn>
                                        <p:tgtEl>
                                          <p:spTgt spid="16"/>
                                        </p:tgtEl>
                                        <p:attrNameLst>
                                          <p:attrName>style.visibility</p:attrName>
                                        </p:attrNameLst>
                                      </p:cBhvr>
                                      <p:to>
                                        <p:strVal val="visible"/>
                                      </p:to>
                                    </p:set>
                                    <p:anim calcmode="lin" valueType="num">
                                      <p:cBhvr>
                                        <p:cTn id="25" dur="500" fill="hold"/>
                                        <p:tgtEl>
                                          <p:spTgt spid="16"/>
                                        </p:tgtEl>
                                        <p:attrNameLst>
                                          <p:attrName>ppt_w</p:attrName>
                                        </p:attrNameLst>
                                      </p:cBhvr>
                                      <p:tavLst>
                                        <p:tav tm="0">
                                          <p:val>
                                            <p:fltVal val="0"/>
                                          </p:val>
                                        </p:tav>
                                        <p:tav tm="100000">
                                          <p:val>
                                            <p:strVal val="#ppt_w"/>
                                          </p:val>
                                        </p:tav>
                                      </p:tavLst>
                                    </p:anim>
                                    <p:anim calcmode="lin" valueType="num">
                                      <p:cBhvr>
                                        <p:cTn id="26" dur="500" fill="hold"/>
                                        <p:tgtEl>
                                          <p:spTgt spid="16"/>
                                        </p:tgtEl>
                                        <p:attrNameLst>
                                          <p:attrName>ppt_h</p:attrName>
                                        </p:attrNameLst>
                                      </p:cBhvr>
                                      <p:tavLst>
                                        <p:tav tm="0">
                                          <p:val>
                                            <p:fltVal val="0"/>
                                          </p:val>
                                        </p:tav>
                                        <p:tav tm="100000">
                                          <p:val>
                                            <p:strVal val="#ppt_h"/>
                                          </p:val>
                                        </p:tav>
                                      </p:tavLst>
                                    </p:anim>
                                    <p:animEffect transition="in" filter="fade">
                                      <p:cBhvr>
                                        <p:cTn id="27" dur="500"/>
                                        <p:tgtEl>
                                          <p:spTgt spid="16"/>
                                        </p:tgtEl>
                                      </p:cBhvr>
                                    </p:animEffect>
                                  </p:childTnLst>
                                </p:cTn>
                              </p:par>
                            </p:childTnLst>
                          </p:cTn>
                        </p:par>
                        <p:par>
                          <p:cTn id="28" fill="hold">
                            <p:stCondLst>
                              <p:cond delay="2000"/>
                            </p:stCondLst>
                            <p:childTnLst>
                              <p:par>
                                <p:cTn id="29" presetID="53" presetClass="entr" presetSubtype="16" fill="hold" nodeType="after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p:cTn id="31" dur="500" fill="hold"/>
                                        <p:tgtEl>
                                          <p:spTgt spid="13"/>
                                        </p:tgtEl>
                                        <p:attrNameLst>
                                          <p:attrName>ppt_w</p:attrName>
                                        </p:attrNameLst>
                                      </p:cBhvr>
                                      <p:tavLst>
                                        <p:tav tm="0">
                                          <p:val>
                                            <p:fltVal val="0"/>
                                          </p:val>
                                        </p:tav>
                                        <p:tav tm="100000">
                                          <p:val>
                                            <p:strVal val="#ppt_w"/>
                                          </p:val>
                                        </p:tav>
                                      </p:tavLst>
                                    </p:anim>
                                    <p:anim calcmode="lin" valueType="num">
                                      <p:cBhvr>
                                        <p:cTn id="32" dur="500" fill="hold"/>
                                        <p:tgtEl>
                                          <p:spTgt spid="13"/>
                                        </p:tgtEl>
                                        <p:attrNameLst>
                                          <p:attrName>ppt_h</p:attrName>
                                        </p:attrNameLst>
                                      </p:cBhvr>
                                      <p:tavLst>
                                        <p:tav tm="0">
                                          <p:val>
                                            <p:fltVal val="0"/>
                                          </p:val>
                                        </p:tav>
                                        <p:tav tm="100000">
                                          <p:val>
                                            <p:strVal val="#ppt_h"/>
                                          </p:val>
                                        </p:tav>
                                      </p:tavLst>
                                    </p:anim>
                                    <p:animEffect transition="in" filter="fade">
                                      <p:cBhvr>
                                        <p:cTn id="3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B2873-B7EA-29FA-A17C-8B2135BB81FF}"/>
              </a:ext>
            </a:extLst>
          </p:cNvPr>
          <p:cNvSpPr>
            <a:spLocks noGrp="1"/>
          </p:cNvSpPr>
          <p:nvPr>
            <p:ph type="title"/>
          </p:nvPr>
        </p:nvSpPr>
        <p:spPr>
          <a:xfrm>
            <a:off x="1167492" y="684671"/>
            <a:ext cx="9779183" cy="607345"/>
          </a:xfrm>
        </p:spPr>
        <p:txBody>
          <a:bodyPr/>
          <a:lstStyle/>
          <a:p>
            <a:pPr algn="ctr"/>
            <a:r>
              <a:rPr lang="en-US" dirty="0"/>
              <a:t>Logistic regression classification</a:t>
            </a:r>
          </a:p>
        </p:txBody>
      </p:sp>
      <p:sp>
        <p:nvSpPr>
          <p:cNvPr id="4" name="Date Placeholder 3">
            <a:extLst>
              <a:ext uri="{FF2B5EF4-FFF2-40B4-BE49-F238E27FC236}">
                <a16:creationId xmlns:a16="http://schemas.microsoft.com/office/drawing/2014/main" id="{15B5E6BC-2B99-0A53-DF45-752522F0CF40}"/>
              </a:ext>
            </a:extLst>
          </p:cNvPr>
          <p:cNvSpPr>
            <a:spLocks noGrp="1"/>
          </p:cNvSpPr>
          <p:nvPr>
            <p:ph type="dt" sz="half" idx="2"/>
          </p:nvPr>
        </p:nvSpPr>
        <p:spPr/>
        <p:txBody>
          <a:bodyPr/>
          <a:lstStyle/>
          <a:p>
            <a:pPr rtl="0"/>
            <a:r>
              <a:rPr lang="en-GB" dirty="0"/>
              <a:t>19/10/2024</a:t>
            </a:r>
            <a:endParaRPr lang="en-GB" noProof="0" dirty="0"/>
          </a:p>
        </p:txBody>
      </p:sp>
      <p:sp>
        <p:nvSpPr>
          <p:cNvPr id="5" name="Footer Placeholder 4">
            <a:extLst>
              <a:ext uri="{FF2B5EF4-FFF2-40B4-BE49-F238E27FC236}">
                <a16:creationId xmlns:a16="http://schemas.microsoft.com/office/drawing/2014/main" id="{9CB84077-933D-6481-AA8B-D297B2BED63E}"/>
              </a:ext>
            </a:extLst>
          </p:cNvPr>
          <p:cNvSpPr>
            <a:spLocks noGrp="1"/>
          </p:cNvSpPr>
          <p:nvPr>
            <p:ph type="ftr" sz="quarter" idx="3"/>
          </p:nvPr>
        </p:nvSpPr>
        <p:spPr/>
        <p:txBody>
          <a:bodyPr/>
          <a:lstStyle/>
          <a:p>
            <a:pPr rtl="0"/>
            <a:r>
              <a:rPr lang="en-GB" noProof="0" dirty="0"/>
              <a:t>Fraud Detection</a:t>
            </a:r>
          </a:p>
        </p:txBody>
      </p:sp>
      <p:sp>
        <p:nvSpPr>
          <p:cNvPr id="6" name="Slide Number Placeholder 5">
            <a:extLst>
              <a:ext uri="{FF2B5EF4-FFF2-40B4-BE49-F238E27FC236}">
                <a16:creationId xmlns:a16="http://schemas.microsoft.com/office/drawing/2014/main" id="{547A6C74-2F7E-774D-ABFD-4A61441CC4DB}"/>
              </a:ext>
            </a:extLst>
          </p:cNvPr>
          <p:cNvSpPr>
            <a:spLocks noGrp="1"/>
          </p:cNvSpPr>
          <p:nvPr>
            <p:ph type="sldNum" sz="quarter" idx="4"/>
          </p:nvPr>
        </p:nvSpPr>
        <p:spPr/>
        <p:txBody>
          <a:bodyPr/>
          <a:lstStyle/>
          <a:p>
            <a:pPr rtl="0"/>
            <a:fld id="{294A09A9-5501-47C1-A89A-A340965A2BE2}" type="slidenum">
              <a:rPr lang="en-GB" noProof="0" smtClean="0"/>
              <a:pPr rtl="0"/>
              <a:t>25</a:t>
            </a:fld>
            <a:endParaRPr lang="en-GB" noProof="0"/>
          </a:p>
        </p:txBody>
      </p:sp>
      <p:sp>
        <p:nvSpPr>
          <p:cNvPr id="17" name="Content Placeholder 16">
            <a:extLst>
              <a:ext uri="{FF2B5EF4-FFF2-40B4-BE49-F238E27FC236}">
                <a16:creationId xmlns:a16="http://schemas.microsoft.com/office/drawing/2014/main" id="{86D51E6E-CD04-BB82-4670-39DB13CB14ED}"/>
              </a:ext>
            </a:extLst>
          </p:cNvPr>
          <p:cNvSpPr>
            <a:spLocks noGrp="1"/>
          </p:cNvSpPr>
          <p:nvPr>
            <p:ph idx="1"/>
          </p:nvPr>
        </p:nvSpPr>
        <p:spPr>
          <a:xfrm>
            <a:off x="5967051" y="2278427"/>
            <a:ext cx="1793631" cy="1965327"/>
          </a:xfrm>
        </p:spPr>
        <p:txBody>
          <a:bodyPr/>
          <a:lstStyle/>
          <a:p>
            <a:r>
              <a:rPr lang="en-GB" dirty="0"/>
              <a:t>accuracy : </a:t>
            </a:r>
          </a:p>
          <a:p>
            <a:r>
              <a:rPr lang="en-GB" dirty="0"/>
              <a:t>F1 score :  </a:t>
            </a:r>
          </a:p>
          <a:p>
            <a:r>
              <a:rPr lang="en-GB" dirty="0"/>
              <a:t>Precision :</a:t>
            </a:r>
          </a:p>
          <a:p>
            <a:r>
              <a:rPr lang="en-GB" dirty="0"/>
              <a:t>Recall :</a:t>
            </a:r>
          </a:p>
          <a:p>
            <a:endParaRPr lang="en-GB" dirty="0"/>
          </a:p>
          <a:p>
            <a:endParaRPr lang="en-GB" dirty="0"/>
          </a:p>
          <a:p>
            <a:endParaRPr lang="en-GB" dirty="0"/>
          </a:p>
          <a:p>
            <a:endParaRPr lang="en-GB" dirty="0"/>
          </a:p>
        </p:txBody>
      </p:sp>
      <p:pic>
        <p:nvPicPr>
          <p:cNvPr id="8" name="Picture 7" descr="A diagram of a confusion matrix&#10;&#10;Description automatically generated">
            <a:extLst>
              <a:ext uri="{FF2B5EF4-FFF2-40B4-BE49-F238E27FC236}">
                <a16:creationId xmlns:a16="http://schemas.microsoft.com/office/drawing/2014/main" id="{713A327D-4CBD-2E64-2521-3EA1896073DF}"/>
              </a:ext>
            </a:extLst>
          </p:cNvPr>
          <p:cNvPicPr>
            <a:picLocks noChangeAspect="1"/>
          </p:cNvPicPr>
          <p:nvPr/>
        </p:nvPicPr>
        <p:blipFill>
          <a:blip r:embed="rId2"/>
          <a:stretch>
            <a:fillRect/>
          </a:stretch>
        </p:blipFill>
        <p:spPr>
          <a:xfrm>
            <a:off x="381000" y="1675922"/>
            <a:ext cx="4398445" cy="3298834"/>
          </a:xfrm>
          <a:prstGeom prst="rect">
            <a:avLst/>
          </a:prstGeom>
        </p:spPr>
      </p:pic>
      <p:sp>
        <p:nvSpPr>
          <p:cNvPr id="9" name="TextBox 8">
            <a:extLst>
              <a:ext uri="{FF2B5EF4-FFF2-40B4-BE49-F238E27FC236}">
                <a16:creationId xmlns:a16="http://schemas.microsoft.com/office/drawing/2014/main" id="{F2E3D37A-CBFA-5841-6AEC-4BE4A9B00BE8}"/>
              </a:ext>
            </a:extLst>
          </p:cNvPr>
          <p:cNvSpPr txBox="1"/>
          <p:nvPr/>
        </p:nvSpPr>
        <p:spPr>
          <a:xfrm>
            <a:off x="7678517" y="2266704"/>
            <a:ext cx="3519309" cy="2046714"/>
          </a:xfrm>
          <a:prstGeom prst="rect">
            <a:avLst/>
          </a:prstGeom>
          <a:noFill/>
        </p:spPr>
        <p:txBody>
          <a:bodyPr wrap="square" rtlCol="0">
            <a:spAutoFit/>
          </a:bodyPr>
          <a:lstStyle/>
          <a:p>
            <a:pPr>
              <a:spcBef>
                <a:spcPts val="600"/>
              </a:spcBef>
            </a:pPr>
            <a:r>
              <a:rPr lang="en-GB" sz="2800" dirty="0"/>
              <a:t>0.9478338460352126</a:t>
            </a:r>
          </a:p>
          <a:p>
            <a:pPr>
              <a:spcBef>
                <a:spcPts val="600"/>
              </a:spcBef>
            </a:pPr>
            <a:r>
              <a:rPr lang="en-GB" sz="2800" dirty="0"/>
              <a:t>0.9478238080584778</a:t>
            </a:r>
          </a:p>
          <a:p>
            <a:pPr>
              <a:spcBef>
                <a:spcPts val="600"/>
              </a:spcBef>
            </a:pPr>
            <a:r>
              <a:rPr lang="en-GB" sz="2800" dirty="0"/>
              <a:t>0.9480058533068113</a:t>
            </a:r>
          </a:p>
          <a:p>
            <a:pPr>
              <a:spcBef>
                <a:spcPts val="600"/>
              </a:spcBef>
            </a:pPr>
            <a:r>
              <a:rPr lang="en-GB" sz="2800" dirty="0"/>
              <a:t>0.9476418327128976</a:t>
            </a:r>
            <a:endParaRPr lang="en-US" sz="2800" dirty="0"/>
          </a:p>
        </p:txBody>
      </p:sp>
    </p:spTree>
    <p:extLst>
      <p:ext uri="{BB962C8B-B14F-4D97-AF65-F5344CB8AC3E}">
        <p14:creationId xmlns:p14="http://schemas.microsoft.com/office/powerpoint/2010/main" val="630913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anim calcmode="lin" valueType="num">
                                      <p:cBhvr>
                                        <p:cTn id="8" dur="500" fill="hold"/>
                                        <p:tgtEl>
                                          <p:spTgt spid="8"/>
                                        </p:tgtEl>
                                        <p:attrNameLst>
                                          <p:attrName>ppt_x</p:attrName>
                                        </p:attrNameLst>
                                      </p:cBhvr>
                                      <p:tavLst>
                                        <p:tav tm="0">
                                          <p:val>
                                            <p:strVal val="#ppt_x"/>
                                          </p:val>
                                        </p:tav>
                                        <p:tav tm="100000">
                                          <p:val>
                                            <p:strVal val="#ppt_x"/>
                                          </p:val>
                                        </p:tav>
                                      </p:tavLst>
                                    </p:anim>
                                    <p:anim calcmode="lin" valueType="num">
                                      <p:cBhvr>
                                        <p:cTn id="9" dur="50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7">
                                            <p:txEl>
                                              <p:pRg st="0" end="0"/>
                                            </p:txEl>
                                          </p:spTgt>
                                        </p:tgtEl>
                                        <p:attrNameLst>
                                          <p:attrName>style.visibility</p:attrName>
                                        </p:attrNameLst>
                                      </p:cBhvr>
                                      <p:to>
                                        <p:strVal val="visible"/>
                                      </p:to>
                                    </p:set>
                                    <p:animEffect transition="in" filter="fade">
                                      <p:cBhvr>
                                        <p:cTn id="12" dur="500"/>
                                        <p:tgtEl>
                                          <p:spTgt spid="17">
                                            <p:txEl>
                                              <p:pRg st="0" end="0"/>
                                            </p:txEl>
                                          </p:spTgt>
                                        </p:tgtEl>
                                      </p:cBhvr>
                                    </p:animEffect>
                                    <p:anim calcmode="lin" valueType="num">
                                      <p:cBhvr>
                                        <p:cTn id="13" dur="500" fill="hold"/>
                                        <p:tgtEl>
                                          <p:spTgt spid="17">
                                            <p:txEl>
                                              <p:pRg st="0" end="0"/>
                                            </p:txEl>
                                          </p:spTgt>
                                        </p:tgtEl>
                                        <p:attrNameLst>
                                          <p:attrName>ppt_x</p:attrName>
                                        </p:attrNameLst>
                                      </p:cBhvr>
                                      <p:tavLst>
                                        <p:tav tm="0">
                                          <p:val>
                                            <p:strVal val="#ppt_x"/>
                                          </p:val>
                                        </p:tav>
                                        <p:tav tm="100000">
                                          <p:val>
                                            <p:strVal val="#ppt_x"/>
                                          </p:val>
                                        </p:tav>
                                      </p:tavLst>
                                    </p:anim>
                                    <p:anim calcmode="lin" valueType="num">
                                      <p:cBhvr>
                                        <p:cTn id="14" dur="500" fill="hold"/>
                                        <p:tgtEl>
                                          <p:spTgt spid="17">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7">
                                            <p:txEl>
                                              <p:pRg st="1" end="1"/>
                                            </p:txEl>
                                          </p:spTgt>
                                        </p:tgtEl>
                                        <p:attrNameLst>
                                          <p:attrName>style.visibility</p:attrName>
                                        </p:attrNameLst>
                                      </p:cBhvr>
                                      <p:to>
                                        <p:strVal val="visible"/>
                                      </p:to>
                                    </p:set>
                                    <p:animEffect transition="in" filter="fade">
                                      <p:cBhvr>
                                        <p:cTn id="17" dur="500"/>
                                        <p:tgtEl>
                                          <p:spTgt spid="17">
                                            <p:txEl>
                                              <p:pRg st="1" end="1"/>
                                            </p:txEl>
                                          </p:spTgt>
                                        </p:tgtEl>
                                      </p:cBhvr>
                                    </p:animEffect>
                                    <p:anim calcmode="lin" valueType="num">
                                      <p:cBhvr>
                                        <p:cTn id="18" dur="500" fill="hold"/>
                                        <p:tgtEl>
                                          <p:spTgt spid="17">
                                            <p:txEl>
                                              <p:pRg st="1" end="1"/>
                                            </p:txEl>
                                          </p:spTgt>
                                        </p:tgtEl>
                                        <p:attrNameLst>
                                          <p:attrName>ppt_x</p:attrName>
                                        </p:attrNameLst>
                                      </p:cBhvr>
                                      <p:tavLst>
                                        <p:tav tm="0">
                                          <p:val>
                                            <p:strVal val="#ppt_x"/>
                                          </p:val>
                                        </p:tav>
                                        <p:tav tm="100000">
                                          <p:val>
                                            <p:strVal val="#ppt_x"/>
                                          </p:val>
                                        </p:tav>
                                      </p:tavLst>
                                    </p:anim>
                                    <p:anim calcmode="lin" valueType="num">
                                      <p:cBhvr>
                                        <p:cTn id="19" dur="500" fill="hold"/>
                                        <p:tgtEl>
                                          <p:spTgt spid="17">
                                            <p:txEl>
                                              <p:pRg st="1" end="1"/>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7">
                                            <p:txEl>
                                              <p:pRg st="2" end="2"/>
                                            </p:txEl>
                                          </p:spTgt>
                                        </p:tgtEl>
                                        <p:attrNameLst>
                                          <p:attrName>style.visibility</p:attrName>
                                        </p:attrNameLst>
                                      </p:cBhvr>
                                      <p:to>
                                        <p:strVal val="visible"/>
                                      </p:to>
                                    </p:set>
                                    <p:animEffect transition="in" filter="fade">
                                      <p:cBhvr>
                                        <p:cTn id="22" dur="500"/>
                                        <p:tgtEl>
                                          <p:spTgt spid="17">
                                            <p:txEl>
                                              <p:pRg st="2" end="2"/>
                                            </p:txEl>
                                          </p:spTgt>
                                        </p:tgtEl>
                                      </p:cBhvr>
                                    </p:animEffect>
                                    <p:anim calcmode="lin" valueType="num">
                                      <p:cBhvr>
                                        <p:cTn id="23" dur="500" fill="hold"/>
                                        <p:tgtEl>
                                          <p:spTgt spid="17">
                                            <p:txEl>
                                              <p:pRg st="2" end="2"/>
                                            </p:txEl>
                                          </p:spTgt>
                                        </p:tgtEl>
                                        <p:attrNameLst>
                                          <p:attrName>ppt_x</p:attrName>
                                        </p:attrNameLst>
                                      </p:cBhvr>
                                      <p:tavLst>
                                        <p:tav tm="0">
                                          <p:val>
                                            <p:strVal val="#ppt_x"/>
                                          </p:val>
                                        </p:tav>
                                        <p:tav tm="100000">
                                          <p:val>
                                            <p:strVal val="#ppt_x"/>
                                          </p:val>
                                        </p:tav>
                                      </p:tavLst>
                                    </p:anim>
                                    <p:anim calcmode="lin" valueType="num">
                                      <p:cBhvr>
                                        <p:cTn id="24" dur="500" fill="hold"/>
                                        <p:tgtEl>
                                          <p:spTgt spid="17">
                                            <p:txEl>
                                              <p:pRg st="2" end="2"/>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7">
                                            <p:txEl>
                                              <p:pRg st="3" end="3"/>
                                            </p:txEl>
                                          </p:spTgt>
                                        </p:tgtEl>
                                        <p:attrNameLst>
                                          <p:attrName>style.visibility</p:attrName>
                                        </p:attrNameLst>
                                      </p:cBhvr>
                                      <p:to>
                                        <p:strVal val="visible"/>
                                      </p:to>
                                    </p:set>
                                    <p:animEffect transition="in" filter="fade">
                                      <p:cBhvr>
                                        <p:cTn id="27" dur="500"/>
                                        <p:tgtEl>
                                          <p:spTgt spid="17">
                                            <p:txEl>
                                              <p:pRg st="3" end="3"/>
                                            </p:txEl>
                                          </p:spTgt>
                                        </p:tgtEl>
                                      </p:cBhvr>
                                    </p:animEffect>
                                    <p:anim calcmode="lin" valueType="num">
                                      <p:cBhvr>
                                        <p:cTn id="28" dur="500" fill="hold"/>
                                        <p:tgtEl>
                                          <p:spTgt spid="17">
                                            <p:txEl>
                                              <p:pRg st="3" end="3"/>
                                            </p:txEl>
                                          </p:spTgt>
                                        </p:tgtEl>
                                        <p:attrNameLst>
                                          <p:attrName>ppt_x</p:attrName>
                                        </p:attrNameLst>
                                      </p:cBhvr>
                                      <p:tavLst>
                                        <p:tav tm="0">
                                          <p:val>
                                            <p:strVal val="#ppt_x"/>
                                          </p:val>
                                        </p:tav>
                                        <p:tav tm="100000">
                                          <p:val>
                                            <p:strVal val="#ppt_x"/>
                                          </p:val>
                                        </p:tav>
                                      </p:tavLst>
                                    </p:anim>
                                    <p:anim calcmode="lin" valueType="num">
                                      <p:cBhvr>
                                        <p:cTn id="29" dur="500" fill="hold"/>
                                        <p:tgtEl>
                                          <p:spTgt spid="17">
                                            <p:txEl>
                                              <p:pRg st="3" end="3"/>
                                            </p:txEl>
                                          </p:spTgt>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500"/>
                                        <p:tgtEl>
                                          <p:spTgt spid="9"/>
                                        </p:tgtEl>
                                      </p:cBhvr>
                                    </p:animEffect>
                                    <p:anim calcmode="lin" valueType="num">
                                      <p:cBhvr>
                                        <p:cTn id="33" dur="500" fill="hold"/>
                                        <p:tgtEl>
                                          <p:spTgt spid="9"/>
                                        </p:tgtEl>
                                        <p:attrNameLst>
                                          <p:attrName>ppt_x</p:attrName>
                                        </p:attrNameLst>
                                      </p:cBhvr>
                                      <p:tavLst>
                                        <p:tav tm="0">
                                          <p:val>
                                            <p:strVal val="#ppt_x"/>
                                          </p:val>
                                        </p:tav>
                                        <p:tav tm="100000">
                                          <p:val>
                                            <p:strVal val="#ppt_x"/>
                                          </p:val>
                                        </p:tav>
                                      </p:tavLst>
                                    </p:anim>
                                    <p:anim calcmode="lin" valueType="num">
                                      <p:cBhvr>
                                        <p:cTn id="34" dur="5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uiExpand="1" build="p"/>
      <p:bldP spid="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A diagram of a confused matrix&#10;&#10;Description automatically generated">
            <a:extLst>
              <a:ext uri="{FF2B5EF4-FFF2-40B4-BE49-F238E27FC236}">
                <a16:creationId xmlns:a16="http://schemas.microsoft.com/office/drawing/2014/main" id="{2A551E3E-D755-282D-5360-5D3F5EDB55A2}"/>
              </a:ext>
            </a:extLst>
          </p:cNvPr>
          <p:cNvPicPr>
            <a:picLocks noChangeAspect="1"/>
          </p:cNvPicPr>
          <p:nvPr/>
        </p:nvPicPr>
        <p:blipFill>
          <a:blip r:embed="rId2"/>
          <a:stretch>
            <a:fillRect/>
          </a:stretch>
        </p:blipFill>
        <p:spPr>
          <a:xfrm>
            <a:off x="381000" y="1681516"/>
            <a:ext cx="4398445" cy="3298834"/>
          </a:xfrm>
          <a:prstGeom prst="rect">
            <a:avLst/>
          </a:prstGeom>
        </p:spPr>
      </p:pic>
      <p:sp>
        <p:nvSpPr>
          <p:cNvPr id="2" name="Title 1">
            <a:extLst>
              <a:ext uri="{FF2B5EF4-FFF2-40B4-BE49-F238E27FC236}">
                <a16:creationId xmlns:a16="http://schemas.microsoft.com/office/drawing/2014/main" id="{4ABB2873-B7EA-29FA-A17C-8B2135BB81FF}"/>
              </a:ext>
            </a:extLst>
          </p:cNvPr>
          <p:cNvSpPr>
            <a:spLocks noGrp="1"/>
          </p:cNvSpPr>
          <p:nvPr>
            <p:ph type="title"/>
          </p:nvPr>
        </p:nvSpPr>
        <p:spPr>
          <a:xfrm>
            <a:off x="1167492" y="684671"/>
            <a:ext cx="9779183" cy="607345"/>
          </a:xfrm>
        </p:spPr>
        <p:txBody>
          <a:bodyPr/>
          <a:lstStyle/>
          <a:p>
            <a:pPr algn="ctr"/>
            <a:r>
              <a:rPr lang="en-US" dirty="0"/>
              <a:t>Naive Bayes</a:t>
            </a:r>
          </a:p>
        </p:txBody>
      </p:sp>
      <p:sp>
        <p:nvSpPr>
          <p:cNvPr id="4" name="Date Placeholder 3">
            <a:extLst>
              <a:ext uri="{FF2B5EF4-FFF2-40B4-BE49-F238E27FC236}">
                <a16:creationId xmlns:a16="http://schemas.microsoft.com/office/drawing/2014/main" id="{15B5E6BC-2B99-0A53-DF45-752522F0CF40}"/>
              </a:ext>
            </a:extLst>
          </p:cNvPr>
          <p:cNvSpPr>
            <a:spLocks noGrp="1"/>
          </p:cNvSpPr>
          <p:nvPr>
            <p:ph type="dt" sz="half" idx="2"/>
          </p:nvPr>
        </p:nvSpPr>
        <p:spPr/>
        <p:txBody>
          <a:bodyPr/>
          <a:lstStyle/>
          <a:p>
            <a:pPr rtl="0"/>
            <a:r>
              <a:rPr lang="en-GB" dirty="0"/>
              <a:t>19/10/2024</a:t>
            </a:r>
            <a:endParaRPr lang="en-GB" noProof="0" dirty="0"/>
          </a:p>
        </p:txBody>
      </p:sp>
      <p:sp>
        <p:nvSpPr>
          <p:cNvPr id="5" name="Footer Placeholder 4">
            <a:extLst>
              <a:ext uri="{FF2B5EF4-FFF2-40B4-BE49-F238E27FC236}">
                <a16:creationId xmlns:a16="http://schemas.microsoft.com/office/drawing/2014/main" id="{9CB84077-933D-6481-AA8B-D297B2BED63E}"/>
              </a:ext>
            </a:extLst>
          </p:cNvPr>
          <p:cNvSpPr>
            <a:spLocks noGrp="1"/>
          </p:cNvSpPr>
          <p:nvPr>
            <p:ph type="ftr" sz="quarter" idx="3"/>
          </p:nvPr>
        </p:nvSpPr>
        <p:spPr/>
        <p:txBody>
          <a:bodyPr/>
          <a:lstStyle/>
          <a:p>
            <a:pPr rtl="0"/>
            <a:r>
              <a:rPr lang="en-GB" noProof="0" dirty="0"/>
              <a:t>Fraud Detection</a:t>
            </a:r>
          </a:p>
        </p:txBody>
      </p:sp>
      <p:sp>
        <p:nvSpPr>
          <p:cNvPr id="6" name="Slide Number Placeholder 5">
            <a:extLst>
              <a:ext uri="{FF2B5EF4-FFF2-40B4-BE49-F238E27FC236}">
                <a16:creationId xmlns:a16="http://schemas.microsoft.com/office/drawing/2014/main" id="{547A6C74-2F7E-774D-ABFD-4A61441CC4DB}"/>
              </a:ext>
            </a:extLst>
          </p:cNvPr>
          <p:cNvSpPr>
            <a:spLocks noGrp="1"/>
          </p:cNvSpPr>
          <p:nvPr>
            <p:ph type="sldNum" sz="quarter" idx="4"/>
          </p:nvPr>
        </p:nvSpPr>
        <p:spPr/>
        <p:txBody>
          <a:bodyPr/>
          <a:lstStyle/>
          <a:p>
            <a:pPr rtl="0"/>
            <a:fld id="{294A09A9-5501-47C1-A89A-A340965A2BE2}" type="slidenum">
              <a:rPr lang="en-GB" noProof="0" smtClean="0"/>
              <a:pPr rtl="0"/>
              <a:t>26</a:t>
            </a:fld>
            <a:endParaRPr lang="en-GB" noProof="0"/>
          </a:p>
        </p:txBody>
      </p:sp>
      <p:sp>
        <p:nvSpPr>
          <p:cNvPr id="17" name="Content Placeholder 16">
            <a:extLst>
              <a:ext uri="{FF2B5EF4-FFF2-40B4-BE49-F238E27FC236}">
                <a16:creationId xmlns:a16="http://schemas.microsoft.com/office/drawing/2014/main" id="{86D51E6E-CD04-BB82-4670-39DB13CB14ED}"/>
              </a:ext>
            </a:extLst>
          </p:cNvPr>
          <p:cNvSpPr>
            <a:spLocks noGrp="1"/>
          </p:cNvSpPr>
          <p:nvPr>
            <p:ph idx="1"/>
          </p:nvPr>
        </p:nvSpPr>
        <p:spPr>
          <a:xfrm>
            <a:off x="5967051" y="2278427"/>
            <a:ext cx="1793631" cy="1965327"/>
          </a:xfrm>
        </p:spPr>
        <p:txBody>
          <a:bodyPr/>
          <a:lstStyle/>
          <a:p>
            <a:r>
              <a:rPr lang="en-GB" dirty="0"/>
              <a:t>accuracy : </a:t>
            </a:r>
          </a:p>
          <a:p>
            <a:r>
              <a:rPr lang="en-GB" dirty="0"/>
              <a:t>F1 score :  </a:t>
            </a:r>
          </a:p>
          <a:p>
            <a:r>
              <a:rPr lang="en-GB" dirty="0"/>
              <a:t>Precision :</a:t>
            </a:r>
          </a:p>
          <a:p>
            <a:r>
              <a:rPr lang="en-GB" dirty="0"/>
              <a:t>Recall :</a:t>
            </a:r>
          </a:p>
          <a:p>
            <a:endParaRPr lang="en-GB" dirty="0"/>
          </a:p>
          <a:p>
            <a:endParaRPr lang="en-GB" dirty="0"/>
          </a:p>
          <a:p>
            <a:endParaRPr lang="en-GB" dirty="0"/>
          </a:p>
          <a:p>
            <a:endParaRPr lang="en-GB" dirty="0"/>
          </a:p>
        </p:txBody>
      </p:sp>
      <p:sp>
        <p:nvSpPr>
          <p:cNvPr id="9" name="TextBox 8">
            <a:extLst>
              <a:ext uri="{FF2B5EF4-FFF2-40B4-BE49-F238E27FC236}">
                <a16:creationId xmlns:a16="http://schemas.microsoft.com/office/drawing/2014/main" id="{F2E3D37A-CBFA-5841-6AEC-4BE4A9B00BE8}"/>
              </a:ext>
            </a:extLst>
          </p:cNvPr>
          <p:cNvSpPr txBox="1"/>
          <p:nvPr/>
        </p:nvSpPr>
        <p:spPr>
          <a:xfrm>
            <a:off x="7678517" y="2266704"/>
            <a:ext cx="3519309" cy="2046714"/>
          </a:xfrm>
          <a:prstGeom prst="rect">
            <a:avLst/>
          </a:prstGeom>
          <a:noFill/>
        </p:spPr>
        <p:txBody>
          <a:bodyPr wrap="square" rtlCol="0">
            <a:spAutoFit/>
          </a:bodyPr>
          <a:lstStyle/>
          <a:p>
            <a:pPr>
              <a:spcBef>
                <a:spcPts val="600"/>
              </a:spcBef>
            </a:pPr>
            <a:r>
              <a:rPr lang="en-GB" sz="2800" dirty="0"/>
              <a:t>0.7797894610945237</a:t>
            </a:r>
          </a:p>
          <a:p>
            <a:pPr>
              <a:spcBef>
                <a:spcPts val="600"/>
              </a:spcBef>
            </a:pPr>
            <a:r>
              <a:rPr lang="en-GB" sz="2800" dirty="0"/>
              <a:t>0.7893981746083407</a:t>
            </a:r>
          </a:p>
          <a:p>
            <a:pPr>
              <a:spcBef>
                <a:spcPts val="600"/>
              </a:spcBef>
            </a:pPr>
            <a:r>
              <a:rPr lang="en-GB" sz="2800" dirty="0"/>
              <a:t>0.7563932653134802</a:t>
            </a:r>
          </a:p>
          <a:p>
            <a:pPr>
              <a:spcBef>
                <a:spcPts val="600"/>
              </a:spcBef>
            </a:pPr>
            <a:r>
              <a:rPr lang="en-GB" sz="2800" dirty="0"/>
              <a:t>0.825414810670708</a:t>
            </a:r>
            <a:endParaRPr lang="en-US" sz="2800" dirty="0"/>
          </a:p>
        </p:txBody>
      </p:sp>
    </p:spTree>
    <p:extLst>
      <p:ext uri="{BB962C8B-B14F-4D97-AF65-F5344CB8AC3E}">
        <p14:creationId xmlns:p14="http://schemas.microsoft.com/office/powerpoint/2010/main" val="1633814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anim calcmode="lin" valueType="num">
                                      <p:cBhvr>
                                        <p:cTn id="13" dur="500" fill="hold"/>
                                        <p:tgtEl>
                                          <p:spTgt spid="9"/>
                                        </p:tgtEl>
                                        <p:attrNameLst>
                                          <p:attrName>ppt_x</p:attrName>
                                        </p:attrNameLst>
                                      </p:cBhvr>
                                      <p:tavLst>
                                        <p:tav tm="0">
                                          <p:val>
                                            <p:strVal val="#ppt_x"/>
                                          </p:val>
                                        </p:tav>
                                        <p:tav tm="100000">
                                          <p:val>
                                            <p:strVal val="#ppt_x"/>
                                          </p:val>
                                        </p:tav>
                                      </p:tavLst>
                                    </p:anim>
                                    <p:anim calcmode="lin" valueType="num">
                                      <p:cBhvr>
                                        <p:cTn id="14" dur="500" fill="hold"/>
                                        <p:tgtEl>
                                          <p:spTgt spid="9"/>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7">
                                            <p:txEl>
                                              <p:pRg st="0" end="0"/>
                                            </p:txEl>
                                          </p:spTgt>
                                        </p:tgtEl>
                                        <p:attrNameLst>
                                          <p:attrName>style.visibility</p:attrName>
                                        </p:attrNameLst>
                                      </p:cBhvr>
                                      <p:to>
                                        <p:strVal val="visible"/>
                                      </p:to>
                                    </p:set>
                                    <p:animEffect transition="in" filter="fade">
                                      <p:cBhvr>
                                        <p:cTn id="17" dur="500"/>
                                        <p:tgtEl>
                                          <p:spTgt spid="17">
                                            <p:txEl>
                                              <p:pRg st="0" end="0"/>
                                            </p:txEl>
                                          </p:spTgt>
                                        </p:tgtEl>
                                      </p:cBhvr>
                                    </p:animEffect>
                                    <p:anim calcmode="lin" valueType="num">
                                      <p:cBhvr>
                                        <p:cTn id="18" dur="500" fill="hold"/>
                                        <p:tgtEl>
                                          <p:spTgt spid="17">
                                            <p:txEl>
                                              <p:pRg st="0" end="0"/>
                                            </p:txEl>
                                          </p:spTgt>
                                        </p:tgtEl>
                                        <p:attrNameLst>
                                          <p:attrName>ppt_x</p:attrName>
                                        </p:attrNameLst>
                                      </p:cBhvr>
                                      <p:tavLst>
                                        <p:tav tm="0">
                                          <p:val>
                                            <p:strVal val="#ppt_x"/>
                                          </p:val>
                                        </p:tav>
                                        <p:tav tm="100000">
                                          <p:val>
                                            <p:strVal val="#ppt_x"/>
                                          </p:val>
                                        </p:tav>
                                      </p:tavLst>
                                    </p:anim>
                                    <p:anim calcmode="lin" valueType="num">
                                      <p:cBhvr>
                                        <p:cTn id="19" dur="500" fill="hold"/>
                                        <p:tgtEl>
                                          <p:spTgt spid="17">
                                            <p:txEl>
                                              <p:pRg st="0" end="0"/>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7">
                                            <p:txEl>
                                              <p:pRg st="1" end="1"/>
                                            </p:txEl>
                                          </p:spTgt>
                                        </p:tgtEl>
                                        <p:attrNameLst>
                                          <p:attrName>style.visibility</p:attrName>
                                        </p:attrNameLst>
                                      </p:cBhvr>
                                      <p:to>
                                        <p:strVal val="visible"/>
                                      </p:to>
                                    </p:set>
                                    <p:animEffect transition="in" filter="fade">
                                      <p:cBhvr>
                                        <p:cTn id="22" dur="500"/>
                                        <p:tgtEl>
                                          <p:spTgt spid="17">
                                            <p:txEl>
                                              <p:pRg st="1" end="1"/>
                                            </p:txEl>
                                          </p:spTgt>
                                        </p:tgtEl>
                                      </p:cBhvr>
                                    </p:animEffect>
                                    <p:anim calcmode="lin" valueType="num">
                                      <p:cBhvr>
                                        <p:cTn id="23" dur="500" fill="hold"/>
                                        <p:tgtEl>
                                          <p:spTgt spid="17">
                                            <p:txEl>
                                              <p:pRg st="1" end="1"/>
                                            </p:txEl>
                                          </p:spTgt>
                                        </p:tgtEl>
                                        <p:attrNameLst>
                                          <p:attrName>ppt_x</p:attrName>
                                        </p:attrNameLst>
                                      </p:cBhvr>
                                      <p:tavLst>
                                        <p:tav tm="0">
                                          <p:val>
                                            <p:strVal val="#ppt_x"/>
                                          </p:val>
                                        </p:tav>
                                        <p:tav tm="100000">
                                          <p:val>
                                            <p:strVal val="#ppt_x"/>
                                          </p:val>
                                        </p:tav>
                                      </p:tavLst>
                                    </p:anim>
                                    <p:anim calcmode="lin" valueType="num">
                                      <p:cBhvr>
                                        <p:cTn id="24" dur="500" fill="hold"/>
                                        <p:tgtEl>
                                          <p:spTgt spid="17">
                                            <p:txEl>
                                              <p:pRg st="1" end="1"/>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7">
                                            <p:txEl>
                                              <p:pRg st="2" end="2"/>
                                            </p:txEl>
                                          </p:spTgt>
                                        </p:tgtEl>
                                        <p:attrNameLst>
                                          <p:attrName>style.visibility</p:attrName>
                                        </p:attrNameLst>
                                      </p:cBhvr>
                                      <p:to>
                                        <p:strVal val="visible"/>
                                      </p:to>
                                    </p:set>
                                    <p:animEffect transition="in" filter="fade">
                                      <p:cBhvr>
                                        <p:cTn id="27" dur="500"/>
                                        <p:tgtEl>
                                          <p:spTgt spid="17">
                                            <p:txEl>
                                              <p:pRg st="2" end="2"/>
                                            </p:txEl>
                                          </p:spTgt>
                                        </p:tgtEl>
                                      </p:cBhvr>
                                    </p:animEffect>
                                    <p:anim calcmode="lin" valueType="num">
                                      <p:cBhvr>
                                        <p:cTn id="28" dur="500" fill="hold"/>
                                        <p:tgtEl>
                                          <p:spTgt spid="17">
                                            <p:txEl>
                                              <p:pRg st="2" end="2"/>
                                            </p:txEl>
                                          </p:spTgt>
                                        </p:tgtEl>
                                        <p:attrNameLst>
                                          <p:attrName>ppt_x</p:attrName>
                                        </p:attrNameLst>
                                      </p:cBhvr>
                                      <p:tavLst>
                                        <p:tav tm="0">
                                          <p:val>
                                            <p:strVal val="#ppt_x"/>
                                          </p:val>
                                        </p:tav>
                                        <p:tav tm="100000">
                                          <p:val>
                                            <p:strVal val="#ppt_x"/>
                                          </p:val>
                                        </p:tav>
                                      </p:tavLst>
                                    </p:anim>
                                    <p:anim calcmode="lin" valueType="num">
                                      <p:cBhvr>
                                        <p:cTn id="29" dur="500" fill="hold"/>
                                        <p:tgtEl>
                                          <p:spTgt spid="17">
                                            <p:txEl>
                                              <p:pRg st="2" end="2"/>
                                            </p:txEl>
                                          </p:spTgt>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7">
                                            <p:txEl>
                                              <p:pRg st="3" end="3"/>
                                            </p:txEl>
                                          </p:spTgt>
                                        </p:tgtEl>
                                        <p:attrNameLst>
                                          <p:attrName>style.visibility</p:attrName>
                                        </p:attrNameLst>
                                      </p:cBhvr>
                                      <p:to>
                                        <p:strVal val="visible"/>
                                      </p:to>
                                    </p:set>
                                    <p:animEffect transition="in" filter="fade">
                                      <p:cBhvr>
                                        <p:cTn id="32" dur="500"/>
                                        <p:tgtEl>
                                          <p:spTgt spid="17">
                                            <p:txEl>
                                              <p:pRg st="3" end="3"/>
                                            </p:txEl>
                                          </p:spTgt>
                                        </p:tgtEl>
                                      </p:cBhvr>
                                    </p:animEffect>
                                    <p:anim calcmode="lin" valueType="num">
                                      <p:cBhvr>
                                        <p:cTn id="33" dur="500" fill="hold"/>
                                        <p:tgtEl>
                                          <p:spTgt spid="17">
                                            <p:txEl>
                                              <p:pRg st="3" end="3"/>
                                            </p:txEl>
                                          </p:spTgt>
                                        </p:tgtEl>
                                        <p:attrNameLst>
                                          <p:attrName>ppt_x</p:attrName>
                                        </p:attrNameLst>
                                      </p:cBhvr>
                                      <p:tavLst>
                                        <p:tav tm="0">
                                          <p:val>
                                            <p:strVal val="#ppt_x"/>
                                          </p:val>
                                        </p:tav>
                                        <p:tav tm="100000">
                                          <p:val>
                                            <p:strVal val="#ppt_x"/>
                                          </p:val>
                                        </p:tav>
                                      </p:tavLst>
                                    </p:anim>
                                    <p:anim calcmode="lin" valueType="num">
                                      <p:cBhvr>
                                        <p:cTn id="34" dur="500" fill="hold"/>
                                        <p:tgtEl>
                                          <p:spTgt spid="17">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uiExpand="1" build="p"/>
      <p:bldP spid="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A1BA090-626F-5602-CA7C-7FAEFC3846B7}"/>
              </a:ext>
            </a:extLst>
          </p:cNvPr>
          <p:cNvPicPr>
            <a:picLocks noChangeAspect="1"/>
          </p:cNvPicPr>
          <p:nvPr/>
        </p:nvPicPr>
        <p:blipFill>
          <a:blip r:embed="rId2"/>
          <a:stretch>
            <a:fillRect/>
          </a:stretch>
        </p:blipFill>
        <p:spPr>
          <a:xfrm>
            <a:off x="381000" y="1675922"/>
            <a:ext cx="4398445" cy="3298834"/>
          </a:xfrm>
          <a:prstGeom prst="rect">
            <a:avLst/>
          </a:prstGeom>
        </p:spPr>
      </p:pic>
      <p:sp>
        <p:nvSpPr>
          <p:cNvPr id="2" name="Title 1">
            <a:extLst>
              <a:ext uri="{FF2B5EF4-FFF2-40B4-BE49-F238E27FC236}">
                <a16:creationId xmlns:a16="http://schemas.microsoft.com/office/drawing/2014/main" id="{4ABB2873-B7EA-29FA-A17C-8B2135BB81FF}"/>
              </a:ext>
            </a:extLst>
          </p:cNvPr>
          <p:cNvSpPr>
            <a:spLocks noGrp="1"/>
          </p:cNvSpPr>
          <p:nvPr>
            <p:ph type="title"/>
          </p:nvPr>
        </p:nvSpPr>
        <p:spPr>
          <a:xfrm>
            <a:off x="1167492" y="684671"/>
            <a:ext cx="9779183" cy="607345"/>
          </a:xfrm>
        </p:spPr>
        <p:txBody>
          <a:bodyPr/>
          <a:lstStyle/>
          <a:p>
            <a:pPr algn="ctr"/>
            <a:r>
              <a:rPr lang="en-US" dirty="0"/>
              <a:t>k nearest neighbor</a:t>
            </a:r>
          </a:p>
        </p:txBody>
      </p:sp>
      <p:sp>
        <p:nvSpPr>
          <p:cNvPr id="4" name="Date Placeholder 3">
            <a:extLst>
              <a:ext uri="{FF2B5EF4-FFF2-40B4-BE49-F238E27FC236}">
                <a16:creationId xmlns:a16="http://schemas.microsoft.com/office/drawing/2014/main" id="{15B5E6BC-2B99-0A53-DF45-752522F0CF40}"/>
              </a:ext>
            </a:extLst>
          </p:cNvPr>
          <p:cNvSpPr>
            <a:spLocks noGrp="1"/>
          </p:cNvSpPr>
          <p:nvPr>
            <p:ph type="dt" sz="half" idx="2"/>
          </p:nvPr>
        </p:nvSpPr>
        <p:spPr/>
        <p:txBody>
          <a:bodyPr/>
          <a:lstStyle/>
          <a:p>
            <a:pPr rtl="0"/>
            <a:r>
              <a:rPr lang="en-GB" dirty="0"/>
              <a:t>19/10/2024</a:t>
            </a:r>
            <a:endParaRPr lang="en-GB" noProof="0" dirty="0"/>
          </a:p>
        </p:txBody>
      </p:sp>
      <p:sp>
        <p:nvSpPr>
          <p:cNvPr id="5" name="Footer Placeholder 4">
            <a:extLst>
              <a:ext uri="{FF2B5EF4-FFF2-40B4-BE49-F238E27FC236}">
                <a16:creationId xmlns:a16="http://schemas.microsoft.com/office/drawing/2014/main" id="{9CB84077-933D-6481-AA8B-D297B2BED63E}"/>
              </a:ext>
            </a:extLst>
          </p:cNvPr>
          <p:cNvSpPr>
            <a:spLocks noGrp="1"/>
          </p:cNvSpPr>
          <p:nvPr>
            <p:ph type="ftr" sz="quarter" idx="3"/>
          </p:nvPr>
        </p:nvSpPr>
        <p:spPr/>
        <p:txBody>
          <a:bodyPr/>
          <a:lstStyle/>
          <a:p>
            <a:pPr rtl="0"/>
            <a:r>
              <a:rPr lang="en-GB" noProof="0" dirty="0"/>
              <a:t>Fraud Detection</a:t>
            </a:r>
          </a:p>
        </p:txBody>
      </p:sp>
      <p:sp>
        <p:nvSpPr>
          <p:cNvPr id="6" name="Slide Number Placeholder 5">
            <a:extLst>
              <a:ext uri="{FF2B5EF4-FFF2-40B4-BE49-F238E27FC236}">
                <a16:creationId xmlns:a16="http://schemas.microsoft.com/office/drawing/2014/main" id="{547A6C74-2F7E-774D-ABFD-4A61441CC4DB}"/>
              </a:ext>
            </a:extLst>
          </p:cNvPr>
          <p:cNvSpPr>
            <a:spLocks noGrp="1"/>
          </p:cNvSpPr>
          <p:nvPr>
            <p:ph type="sldNum" sz="quarter" idx="4"/>
          </p:nvPr>
        </p:nvSpPr>
        <p:spPr/>
        <p:txBody>
          <a:bodyPr/>
          <a:lstStyle/>
          <a:p>
            <a:pPr rtl="0"/>
            <a:fld id="{294A09A9-5501-47C1-A89A-A340965A2BE2}" type="slidenum">
              <a:rPr lang="en-GB" noProof="0" smtClean="0"/>
              <a:pPr rtl="0"/>
              <a:t>27</a:t>
            </a:fld>
            <a:endParaRPr lang="en-GB" noProof="0"/>
          </a:p>
        </p:txBody>
      </p:sp>
      <p:sp>
        <p:nvSpPr>
          <p:cNvPr id="17" name="Content Placeholder 16">
            <a:extLst>
              <a:ext uri="{FF2B5EF4-FFF2-40B4-BE49-F238E27FC236}">
                <a16:creationId xmlns:a16="http://schemas.microsoft.com/office/drawing/2014/main" id="{86D51E6E-CD04-BB82-4670-39DB13CB14ED}"/>
              </a:ext>
            </a:extLst>
          </p:cNvPr>
          <p:cNvSpPr>
            <a:spLocks noGrp="1"/>
          </p:cNvSpPr>
          <p:nvPr>
            <p:ph idx="1"/>
          </p:nvPr>
        </p:nvSpPr>
        <p:spPr>
          <a:xfrm>
            <a:off x="5967051" y="2278427"/>
            <a:ext cx="1793631" cy="1965327"/>
          </a:xfrm>
        </p:spPr>
        <p:txBody>
          <a:bodyPr/>
          <a:lstStyle/>
          <a:p>
            <a:r>
              <a:rPr lang="en-GB" dirty="0"/>
              <a:t>accuracy : </a:t>
            </a:r>
          </a:p>
          <a:p>
            <a:r>
              <a:rPr lang="en-GB" dirty="0"/>
              <a:t>F1 score :  </a:t>
            </a:r>
          </a:p>
          <a:p>
            <a:r>
              <a:rPr lang="en-GB" dirty="0"/>
              <a:t>Precision :</a:t>
            </a:r>
          </a:p>
          <a:p>
            <a:r>
              <a:rPr lang="en-GB" dirty="0"/>
              <a:t>Recall :</a:t>
            </a:r>
          </a:p>
          <a:p>
            <a:endParaRPr lang="en-GB" dirty="0"/>
          </a:p>
          <a:p>
            <a:endParaRPr lang="en-GB" dirty="0"/>
          </a:p>
          <a:p>
            <a:endParaRPr lang="en-GB" dirty="0"/>
          </a:p>
          <a:p>
            <a:endParaRPr lang="en-GB" dirty="0"/>
          </a:p>
        </p:txBody>
      </p:sp>
      <p:sp>
        <p:nvSpPr>
          <p:cNvPr id="9" name="TextBox 8">
            <a:extLst>
              <a:ext uri="{FF2B5EF4-FFF2-40B4-BE49-F238E27FC236}">
                <a16:creationId xmlns:a16="http://schemas.microsoft.com/office/drawing/2014/main" id="{F2E3D37A-CBFA-5841-6AEC-4BE4A9B00BE8}"/>
              </a:ext>
            </a:extLst>
          </p:cNvPr>
          <p:cNvSpPr txBox="1"/>
          <p:nvPr/>
        </p:nvSpPr>
        <p:spPr>
          <a:xfrm>
            <a:off x="7678517" y="2266704"/>
            <a:ext cx="3519309" cy="2046714"/>
          </a:xfrm>
          <a:prstGeom prst="rect">
            <a:avLst/>
          </a:prstGeom>
          <a:noFill/>
        </p:spPr>
        <p:txBody>
          <a:bodyPr wrap="square" rtlCol="0">
            <a:spAutoFit/>
          </a:bodyPr>
          <a:lstStyle/>
          <a:p>
            <a:pPr>
              <a:spcBef>
                <a:spcPts val="600"/>
              </a:spcBef>
            </a:pPr>
            <a:r>
              <a:rPr lang="en-GB" sz="2800" dirty="0"/>
              <a:t>0.9985454977509705</a:t>
            </a:r>
          </a:p>
          <a:p>
            <a:pPr>
              <a:spcBef>
                <a:spcPts val="600"/>
              </a:spcBef>
            </a:pPr>
            <a:r>
              <a:rPr lang="en-GB" sz="2800" dirty="0"/>
              <a:t>0.9985475765900933</a:t>
            </a:r>
          </a:p>
          <a:p>
            <a:pPr>
              <a:spcBef>
                <a:spcPts val="600"/>
              </a:spcBef>
            </a:pPr>
            <a:r>
              <a:rPr lang="en-GB" sz="2800" dirty="0"/>
              <a:t>0.9971220537928004</a:t>
            </a:r>
          </a:p>
          <a:p>
            <a:pPr>
              <a:spcBef>
                <a:spcPts val="600"/>
              </a:spcBef>
            </a:pPr>
            <a:r>
              <a:rPr lang="en-GB" sz="2800" dirty="0"/>
              <a:t>0.9999771811837616</a:t>
            </a:r>
            <a:endParaRPr lang="en-US" sz="2800" dirty="0"/>
          </a:p>
        </p:txBody>
      </p:sp>
    </p:spTree>
    <p:extLst>
      <p:ext uri="{BB962C8B-B14F-4D97-AF65-F5344CB8AC3E}">
        <p14:creationId xmlns:p14="http://schemas.microsoft.com/office/powerpoint/2010/main" val="42901162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Effect transition="in" filter="fade">
                                      <p:cBhvr>
                                        <p:cTn id="7" dur="500"/>
                                        <p:tgtEl>
                                          <p:spTgt spid="17">
                                            <p:txEl>
                                              <p:pRg st="0" end="0"/>
                                            </p:txEl>
                                          </p:spTgt>
                                        </p:tgtEl>
                                      </p:cBhvr>
                                    </p:animEffect>
                                    <p:anim calcmode="lin" valueType="num">
                                      <p:cBhvr>
                                        <p:cTn id="8" dur="500" fill="hold"/>
                                        <p:tgtEl>
                                          <p:spTgt spid="17">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17">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7">
                                            <p:txEl>
                                              <p:pRg st="1" end="1"/>
                                            </p:txEl>
                                          </p:spTgt>
                                        </p:tgtEl>
                                        <p:attrNameLst>
                                          <p:attrName>style.visibility</p:attrName>
                                        </p:attrNameLst>
                                      </p:cBhvr>
                                      <p:to>
                                        <p:strVal val="visible"/>
                                      </p:to>
                                    </p:set>
                                    <p:animEffect transition="in" filter="fade">
                                      <p:cBhvr>
                                        <p:cTn id="12" dur="500"/>
                                        <p:tgtEl>
                                          <p:spTgt spid="17">
                                            <p:txEl>
                                              <p:pRg st="1" end="1"/>
                                            </p:txEl>
                                          </p:spTgt>
                                        </p:tgtEl>
                                      </p:cBhvr>
                                    </p:animEffect>
                                    <p:anim calcmode="lin" valueType="num">
                                      <p:cBhvr>
                                        <p:cTn id="13" dur="500" fill="hold"/>
                                        <p:tgtEl>
                                          <p:spTgt spid="17">
                                            <p:txEl>
                                              <p:pRg st="1" end="1"/>
                                            </p:txEl>
                                          </p:spTgt>
                                        </p:tgtEl>
                                        <p:attrNameLst>
                                          <p:attrName>ppt_x</p:attrName>
                                        </p:attrNameLst>
                                      </p:cBhvr>
                                      <p:tavLst>
                                        <p:tav tm="0">
                                          <p:val>
                                            <p:strVal val="#ppt_x"/>
                                          </p:val>
                                        </p:tav>
                                        <p:tav tm="100000">
                                          <p:val>
                                            <p:strVal val="#ppt_x"/>
                                          </p:val>
                                        </p:tav>
                                      </p:tavLst>
                                    </p:anim>
                                    <p:anim calcmode="lin" valueType="num">
                                      <p:cBhvr>
                                        <p:cTn id="14" dur="500" fill="hold"/>
                                        <p:tgtEl>
                                          <p:spTgt spid="17">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7">
                                            <p:txEl>
                                              <p:pRg st="2" end="2"/>
                                            </p:txEl>
                                          </p:spTgt>
                                        </p:tgtEl>
                                        <p:attrNameLst>
                                          <p:attrName>style.visibility</p:attrName>
                                        </p:attrNameLst>
                                      </p:cBhvr>
                                      <p:to>
                                        <p:strVal val="visible"/>
                                      </p:to>
                                    </p:set>
                                    <p:animEffect transition="in" filter="fade">
                                      <p:cBhvr>
                                        <p:cTn id="17" dur="500"/>
                                        <p:tgtEl>
                                          <p:spTgt spid="17">
                                            <p:txEl>
                                              <p:pRg st="2" end="2"/>
                                            </p:txEl>
                                          </p:spTgt>
                                        </p:tgtEl>
                                      </p:cBhvr>
                                    </p:animEffect>
                                    <p:anim calcmode="lin" valueType="num">
                                      <p:cBhvr>
                                        <p:cTn id="18" dur="500" fill="hold"/>
                                        <p:tgtEl>
                                          <p:spTgt spid="17">
                                            <p:txEl>
                                              <p:pRg st="2" end="2"/>
                                            </p:txEl>
                                          </p:spTgt>
                                        </p:tgtEl>
                                        <p:attrNameLst>
                                          <p:attrName>ppt_x</p:attrName>
                                        </p:attrNameLst>
                                      </p:cBhvr>
                                      <p:tavLst>
                                        <p:tav tm="0">
                                          <p:val>
                                            <p:strVal val="#ppt_x"/>
                                          </p:val>
                                        </p:tav>
                                        <p:tav tm="100000">
                                          <p:val>
                                            <p:strVal val="#ppt_x"/>
                                          </p:val>
                                        </p:tav>
                                      </p:tavLst>
                                    </p:anim>
                                    <p:anim calcmode="lin" valueType="num">
                                      <p:cBhvr>
                                        <p:cTn id="19" dur="500" fill="hold"/>
                                        <p:tgtEl>
                                          <p:spTgt spid="17">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7">
                                            <p:txEl>
                                              <p:pRg st="3" end="3"/>
                                            </p:txEl>
                                          </p:spTgt>
                                        </p:tgtEl>
                                        <p:attrNameLst>
                                          <p:attrName>style.visibility</p:attrName>
                                        </p:attrNameLst>
                                      </p:cBhvr>
                                      <p:to>
                                        <p:strVal val="visible"/>
                                      </p:to>
                                    </p:set>
                                    <p:animEffect transition="in" filter="fade">
                                      <p:cBhvr>
                                        <p:cTn id="22" dur="500"/>
                                        <p:tgtEl>
                                          <p:spTgt spid="17">
                                            <p:txEl>
                                              <p:pRg st="3" end="3"/>
                                            </p:txEl>
                                          </p:spTgt>
                                        </p:tgtEl>
                                      </p:cBhvr>
                                    </p:animEffect>
                                    <p:anim calcmode="lin" valueType="num">
                                      <p:cBhvr>
                                        <p:cTn id="23" dur="500" fill="hold"/>
                                        <p:tgtEl>
                                          <p:spTgt spid="17">
                                            <p:txEl>
                                              <p:pRg st="3" end="3"/>
                                            </p:txEl>
                                          </p:spTgt>
                                        </p:tgtEl>
                                        <p:attrNameLst>
                                          <p:attrName>ppt_x</p:attrName>
                                        </p:attrNameLst>
                                      </p:cBhvr>
                                      <p:tavLst>
                                        <p:tav tm="0">
                                          <p:val>
                                            <p:strVal val="#ppt_x"/>
                                          </p:val>
                                        </p:tav>
                                        <p:tav tm="100000">
                                          <p:val>
                                            <p:strVal val="#ppt_x"/>
                                          </p:val>
                                        </p:tav>
                                      </p:tavLst>
                                    </p:anim>
                                    <p:anim calcmode="lin" valueType="num">
                                      <p:cBhvr>
                                        <p:cTn id="24" dur="500" fill="hold"/>
                                        <p:tgtEl>
                                          <p:spTgt spid="17">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anim calcmode="lin" valueType="num">
                                      <p:cBhvr>
                                        <p:cTn id="28" dur="500" fill="hold"/>
                                        <p:tgtEl>
                                          <p:spTgt spid="9"/>
                                        </p:tgtEl>
                                        <p:attrNameLst>
                                          <p:attrName>ppt_x</p:attrName>
                                        </p:attrNameLst>
                                      </p:cBhvr>
                                      <p:tavLst>
                                        <p:tav tm="0">
                                          <p:val>
                                            <p:strVal val="#ppt_x"/>
                                          </p:val>
                                        </p:tav>
                                        <p:tav tm="100000">
                                          <p:val>
                                            <p:strVal val="#ppt_x"/>
                                          </p:val>
                                        </p:tav>
                                      </p:tavLst>
                                    </p:anim>
                                    <p:anim calcmode="lin" valueType="num">
                                      <p:cBhvr>
                                        <p:cTn id="29" dur="500" fill="hold"/>
                                        <p:tgtEl>
                                          <p:spTgt spid="9"/>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500"/>
                                        <p:tgtEl>
                                          <p:spTgt spid="7"/>
                                        </p:tgtEl>
                                      </p:cBhvr>
                                    </p:animEffect>
                                    <p:anim calcmode="lin" valueType="num">
                                      <p:cBhvr>
                                        <p:cTn id="33" dur="500" fill="hold"/>
                                        <p:tgtEl>
                                          <p:spTgt spid="7"/>
                                        </p:tgtEl>
                                        <p:attrNameLst>
                                          <p:attrName>ppt_x</p:attrName>
                                        </p:attrNameLst>
                                      </p:cBhvr>
                                      <p:tavLst>
                                        <p:tav tm="0">
                                          <p:val>
                                            <p:strVal val="#ppt_x"/>
                                          </p:val>
                                        </p:tav>
                                        <p:tav tm="100000">
                                          <p:val>
                                            <p:strVal val="#ppt_x"/>
                                          </p:val>
                                        </p:tav>
                                      </p:tavLst>
                                    </p:anim>
                                    <p:anim calcmode="lin" valueType="num">
                                      <p:cBhvr>
                                        <p:cTn id="34" dur="5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uiExpand="1" build="p"/>
      <p:bldP spid="9"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diagram of a confusion matrix&#10;&#10;Description automatically generated">
            <a:extLst>
              <a:ext uri="{FF2B5EF4-FFF2-40B4-BE49-F238E27FC236}">
                <a16:creationId xmlns:a16="http://schemas.microsoft.com/office/drawing/2014/main" id="{73160F41-5B76-8603-A663-D6B1A60942D9}"/>
              </a:ext>
            </a:extLst>
          </p:cNvPr>
          <p:cNvPicPr>
            <a:picLocks noChangeAspect="1"/>
          </p:cNvPicPr>
          <p:nvPr/>
        </p:nvPicPr>
        <p:blipFill>
          <a:blip r:embed="rId2"/>
          <a:stretch>
            <a:fillRect/>
          </a:stretch>
        </p:blipFill>
        <p:spPr>
          <a:xfrm>
            <a:off x="381000" y="1675922"/>
            <a:ext cx="4398445" cy="3298834"/>
          </a:xfrm>
          <a:prstGeom prst="rect">
            <a:avLst/>
          </a:prstGeom>
        </p:spPr>
      </p:pic>
      <p:sp>
        <p:nvSpPr>
          <p:cNvPr id="2" name="Title 1">
            <a:extLst>
              <a:ext uri="{FF2B5EF4-FFF2-40B4-BE49-F238E27FC236}">
                <a16:creationId xmlns:a16="http://schemas.microsoft.com/office/drawing/2014/main" id="{4ABB2873-B7EA-29FA-A17C-8B2135BB81FF}"/>
              </a:ext>
            </a:extLst>
          </p:cNvPr>
          <p:cNvSpPr>
            <a:spLocks noGrp="1"/>
          </p:cNvSpPr>
          <p:nvPr>
            <p:ph type="title"/>
          </p:nvPr>
        </p:nvSpPr>
        <p:spPr>
          <a:xfrm>
            <a:off x="1167492" y="684671"/>
            <a:ext cx="9779183" cy="607345"/>
          </a:xfrm>
        </p:spPr>
        <p:txBody>
          <a:bodyPr/>
          <a:lstStyle/>
          <a:p>
            <a:pPr algn="ctr"/>
            <a:r>
              <a:rPr lang="en-GB" dirty="0"/>
              <a:t>Decision Tree Classifier</a:t>
            </a:r>
            <a:endParaRPr lang="en-US" dirty="0"/>
          </a:p>
        </p:txBody>
      </p:sp>
      <p:sp>
        <p:nvSpPr>
          <p:cNvPr id="4" name="Date Placeholder 3">
            <a:extLst>
              <a:ext uri="{FF2B5EF4-FFF2-40B4-BE49-F238E27FC236}">
                <a16:creationId xmlns:a16="http://schemas.microsoft.com/office/drawing/2014/main" id="{15B5E6BC-2B99-0A53-DF45-752522F0CF40}"/>
              </a:ext>
            </a:extLst>
          </p:cNvPr>
          <p:cNvSpPr>
            <a:spLocks noGrp="1"/>
          </p:cNvSpPr>
          <p:nvPr>
            <p:ph type="dt" sz="half" idx="2"/>
          </p:nvPr>
        </p:nvSpPr>
        <p:spPr/>
        <p:txBody>
          <a:bodyPr/>
          <a:lstStyle/>
          <a:p>
            <a:pPr rtl="0"/>
            <a:r>
              <a:rPr lang="en-GB" dirty="0"/>
              <a:t>19/10/2024</a:t>
            </a:r>
            <a:endParaRPr lang="en-GB" noProof="0" dirty="0"/>
          </a:p>
        </p:txBody>
      </p:sp>
      <p:sp>
        <p:nvSpPr>
          <p:cNvPr id="5" name="Footer Placeholder 4">
            <a:extLst>
              <a:ext uri="{FF2B5EF4-FFF2-40B4-BE49-F238E27FC236}">
                <a16:creationId xmlns:a16="http://schemas.microsoft.com/office/drawing/2014/main" id="{9CB84077-933D-6481-AA8B-D297B2BED63E}"/>
              </a:ext>
            </a:extLst>
          </p:cNvPr>
          <p:cNvSpPr>
            <a:spLocks noGrp="1"/>
          </p:cNvSpPr>
          <p:nvPr>
            <p:ph type="ftr" sz="quarter" idx="3"/>
          </p:nvPr>
        </p:nvSpPr>
        <p:spPr/>
        <p:txBody>
          <a:bodyPr/>
          <a:lstStyle/>
          <a:p>
            <a:pPr rtl="0"/>
            <a:r>
              <a:rPr lang="en-GB" noProof="0" dirty="0"/>
              <a:t>Fraud Detection</a:t>
            </a:r>
          </a:p>
        </p:txBody>
      </p:sp>
      <p:sp>
        <p:nvSpPr>
          <p:cNvPr id="6" name="Slide Number Placeholder 5">
            <a:extLst>
              <a:ext uri="{FF2B5EF4-FFF2-40B4-BE49-F238E27FC236}">
                <a16:creationId xmlns:a16="http://schemas.microsoft.com/office/drawing/2014/main" id="{547A6C74-2F7E-774D-ABFD-4A61441CC4DB}"/>
              </a:ext>
            </a:extLst>
          </p:cNvPr>
          <p:cNvSpPr>
            <a:spLocks noGrp="1"/>
          </p:cNvSpPr>
          <p:nvPr>
            <p:ph type="sldNum" sz="quarter" idx="4"/>
          </p:nvPr>
        </p:nvSpPr>
        <p:spPr/>
        <p:txBody>
          <a:bodyPr/>
          <a:lstStyle/>
          <a:p>
            <a:pPr rtl="0"/>
            <a:fld id="{294A09A9-5501-47C1-A89A-A340965A2BE2}" type="slidenum">
              <a:rPr lang="en-GB" noProof="0" smtClean="0"/>
              <a:pPr rtl="0"/>
              <a:t>28</a:t>
            </a:fld>
            <a:endParaRPr lang="en-GB" noProof="0"/>
          </a:p>
        </p:txBody>
      </p:sp>
      <p:sp>
        <p:nvSpPr>
          <p:cNvPr id="17" name="Content Placeholder 16">
            <a:extLst>
              <a:ext uri="{FF2B5EF4-FFF2-40B4-BE49-F238E27FC236}">
                <a16:creationId xmlns:a16="http://schemas.microsoft.com/office/drawing/2014/main" id="{86D51E6E-CD04-BB82-4670-39DB13CB14ED}"/>
              </a:ext>
            </a:extLst>
          </p:cNvPr>
          <p:cNvSpPr>
            <a:spLocks noGrp="1"/>
          </p:cNvSpPr>
          <p:nvPr>
            <p:ph idx="1"/>
          </p:nvPr>
        </p:nvSpPr>
        <p:spPr>
          <a:xfrm>
            <a:off x="5967051" y="2278427"/>
            <a:ext cx="1793631" cy="1965327"/>
          </a:xfrm>
        </p:spPr>
        <p:txBody>
          <a:bodyPr/>
          <a:lstStyle/>
          <a:p>
            <a:r>
              <a:rPr lang="en-GB" dirty="0"/>
              <a:t>accuracy : </a:t>
            </a:r>
          </a:p>
          <a:p>
            <a:r>
              <a:rPr lang="en-GB" dirty="0"/>
              <a:t>F1 score :  </a:t>
            </a:r>
          </a:p>
          <a:p>
            <a:r>
              <a:rPr lang="en-GB" dirty="0"/>
              <a:t>Precision :</a:t>
            </a:r>
          </a:p>
          <a:p>
            <a:r>
              <a:rPr lang="en-GB" dirty="0"/>
              <a:t>Recall :</a:t>
            </a:r>
          </a:p>
          <a:p>
            <a:endParaRPr lang="en-GB" dirty="0"/>
          </a:p>
          <a:p>
            <a:endParaRPr lang="en-GB" dirty="0"/>
          </a:p>
          <a:p>
            <a:endParaRPr lang="en-GB" dirty="0"/>
          </a:p>
          <a:p>
            <a:endParaRPr lang="en-GB" dirty="0"/>
          </a:p>
        </p:txBody>
      </p:sp>
      <p:sp>
        <p:nvSpPr>
          <p:cNvPr id="9" name="TextBox 8">
            <a:extLst>
              <a:ext uri="{FF2B5EF4-FFF2-40B4-BE49-F238E27FC236}">
                <a16:creationId xmlns:a16="http://schemas.microsoft.com/office/drawing/2014/main" id="{F2E3D37A-CBFA-5841-6AEC-4BE4A9B00BE8}"/>
              </a:ext>
            </a:extLst>
          </p:cNvPr>
          <p:cNvSpPr txBox="1"/>
          <p:nvPr/>
        </p:nvSpPr>
        <p:spPr>
          <a:xfrm>
            <a:off x="7678517" y="2266704"/>
            <a:ext cx="3519309" cy="2046714"/>
          </a:xfrm>
          <a:prstGeom prst="rect">
            <a:avLst/>
          </a:prstGeom>
          <a:noFill/>
        </p:spPr>
        <p:txBody>
          <a:bodyPr wrap="square" rtlCol="0">
            <a:spAutoFit/>
          </a:bodyPr>
          <a:lstStyle/>
          <a:p>
            <a:pPr>
              <a:spcBef>
                <a:spcPts val="600"/>
              </a:spcBef>
            </a:pPr>
            <a:r>
              <a:rPr lang="en-GB" sz="2800" dirty="0"/>
              <a:t>0.9994551026197172</a:t>
            </a:r>
          </a:p>
          <a:p>
            <a:pPr>
              <a:spcBef>
                <a:spcPts val="600"/>
              </a:spcBef>
            </a:pPr>
            <a:r>
              <a:rPr lang="en-GB" sz="2800" dirty="0"/>
              <a:t>0.9994552290732247</a:t>
            </a:r>
          </a:p>
          <a:p>
            <a:pPr>
              <a:spcBef>
                <a:spcPts val="600"/>
              </a:spcBef>
            </a:pPr>
            <a:r>
              <a:rPr lang="en-GB" sz="2800" dirty="0"/>
              <a:t>0.9992229478903193</a:t>
            </a:r>
          </a:p>
          <a:p>
            <a:pPr>
              <a:spcBef>
                <a:spcPts val="600"/>
              </a:spcBef>
            </a:pPr>
            <a:r>
              <a:rPr lang="en-GB" sz="2800" dirty="0"/>
              <a:t>0.9996876182742522</a:t>
            </a:r>
            <a:endParaRPr lang="en-US" sz="2800" dirty="0"/>
          </a:p>
        </p:txBody>
      </p:sp>
    </p:spTree>
    <p:extLst>
      <p:ext uri="{BB962C8B-B14F-4D97-AF65-F5344CB8AC3E}">
        <p14:creationId xmlns:p14="http://schemas.microsoft.com/office/powerpoint/2010/main" val="29010061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anim calcmode="lin" valueType="num">
                                      <p:cBhvr>
                                        <p:cTn id="8" dur="500" fill="hold"/>
                                        <p:tgtEl>
                                          <p:spTgt spid="7"/>
                                        </p:tgtEl>
                                        <p:attrNameLst>
                                          <p:attrName>ppt_x</p:attrName>
                                        </p:attrNameLst>
                                      </p:cBhvr>
                                      <p:tavLst>
                                        <p:tav tm="0">
                                          <p:val>
                                            <p:strVal val="#ppt_x"/>
                                          </p:val>
                                        </p:tav>
                                        <p:tav tm="100000">
                                          <p:val>
                                            <p:strVal val="#ppt_x"/>
                                          </p:val>
                                        </p:tav>
                                      </p:tavLst>
                                    </p:anim>
                                    <p:anim calcmode="lin" valueType="num">
                                      <p:cBhvr>
                                        <p:cTn id="9" dur="5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7">
                                            <p:txEl>
                                              <p:pRg st="0" end="0"/>
                                            </p:txEl>
                                          </p:spTgt>
                                        </p:tgtEl>
                                        <p:attrNameLst>
                                          <p:attrName>style.visibility</p:attrName>
                                        </p:attrNameLst>
                                      </p:cBhvr>
                                      <p:to>
                                        <p:strVal val="visible"/>
                                      </p:to>
                                    </p:set>
                                    <p:animEffect transition="in" filter="fade">
                                      <p:cBhvr>
                                        <p:cTn id="12" dur="500"/>
                                        <p:tgtEl>
                                          <p:spTgt spid="17">
                                            <p:txEl>
                                              <p:pRg st="0" end="0"/>
                                            </p:txEl>
                                          </p:spTgt>
                                        </p:tgtEl>
                                      </p:cBhvr>
                                    </p:animEffect>
                                    <p:anim calcmode="lin" valueType="num">
                                      <p:cBhvr>
                                        <p:cTn id="13" dur="500" fill="hold"/>
                                        <p:tgtEl>
                                          <p:spTgt spid="17">
                                            <p:txEl>
                                              <p:pRg st="0" end="0"/>
                                            </p:txEl>
                                          </p:spTgt>
                                        </p:tgtEl>
                                        <p:attrNameLst>
                                          <p:attrName>ppt_x</p:attrName>
                                        </p:attrNameLst>
                                      </p:cBhvr>
                                      <p:tavLst>
                                        <p:tav tm="0">
                                          <p:val>
                                            <p:strVal val="#ppt_x"/>
                                          </p:val>
                                        </p:tav>
                                        <p:tav tm="100000">
                                          <p:val>
                                            <p:strVal val="#ppt_x"/>
                                          </p:val>
                                        </p:tav>
                                      </p:tavLst>
                                    </p:anim>
                                    <p:anim calcmode="lin" valueType="num">
                                      <p:cBhvr>
                                        <p:cTn id="14" dur="500" fill="hold"/>
                                        <p:tgtEl>
                                          <p:spTgt spid="17">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7">
                                            <p:txEl>
                                              <p:pRg st="1" end="1"/>
                                            </p:txEl>
                                          </p:spTgt>
                                        </p:tgtEl>
                                        <p:attrNameLst>
                                          <p:attrName>style.visibility</p:attrName>
                                        </p:attrNameLst>
                                      </p:cBhvr>
                                      <p:to>
                                        <p:strVal val="visible"/>
                                      </p:to>
                                    </p:set>
                                    <p:animEffect transition="in" filter="fade">
                                      <p:cBhvr>
                                        <p:cTn id="17" dur="500"/>
                                        <p:tgtEl>
                                          <p:spTgt spid="17">
                                            <p:txEl>
                                              <p:pRg st="1" end="1"/>
                                            </p:txEl>
                                          </p:spTgt>
                                        </p:tgtEl>
                                      </p:cBhvr>
                                    </p:animEffect>
                                    <p:anim calcmode="lin" valueType="num">
                                      <p:cBhvr>
                                        <p:cTn id="18" dur="500" fill="hold"/>
                                        <p:tgtEl>
                                          <p:spTgt spid="17">
                                            <p:txEl>
                                              <p:pRg st="1" end="1"/>
                                            </p:txEl>
                                          </p:spTgt>
                                        </p:tgtEl>
                                        <p:attrNameLst>
                                          <p:attrName>ppt_x</p:attrName>
                                        </p:attrNameLst>
                                      </p:cBhvr>
                                      <p:tavLst>
                                        <p:tav tm="0">
                                          <p:val>
                                            <p:strVal val="#ppt_x"/>
                                          </p:val>
                                        </p:tav>
                                        <p:tav tm="100000">
                                          <p:val>
                                            <p:strVal val="#ppt_x"/>
                                          </p:val>
                                        </p:tav>
                                      </p:tavLst>
                                    </p:anim>
                                    <p:anim calcmode="lin" valueType="num">
                                      <p:cBhvr>
                                        <p:cTn id="19" dur="500" fill="hold"/>
                                        <p:tgtEl>
                                          <p:spTgt spid="17">
                                            <p:txEl>
                                              <p:pRg st="1" end="1"/>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7">
                                            <p:txEl>
                                              <p:pRg st="2" end="2"/>
                                            </p:txEl>
                                          </p:spTgt>
                                        </p:tgtEl>
                                        <p:attrNameLst>
                                          <p:attrName>style.visibility</p:attrName>
                                        </p:attrNameLst>
                                      </p:cBhvr>
                                      <p:to>
                                        <p:strVal val="visible"/>
                                      </p:to>
                                    </p:set>
                                    <p:animEffect transition="in" filter="fade">
                                      <p:cBhvr>
                                        <p:cTn id="22" dur="500"/>
                                        <p:tgtEl>
                                          <p:spTgt spid="17">
                                            <p:txEl>
                                              <p:pRg st="2" end="2"/>
                                            </p:txEl>
                                          </p:spTgt>
                                        </p:tgtEl>
                                      </p:cBhvr>
                                    </p:animEffect>
                                    <p:anim calcmode="lin" valueType="num">
                                      <p:cBhvr>
                                        <p:cTn id="23" dur="500" fill="hold"/>
                                        <p:tgtEl>
                                          <p:spTgt spid="17">
                                            <p:txEl>
                                              <p:pRg st="2" end="2"/>
                                            </p:txEl>
                                          </p:spTgt>
                                        </p:tgtEl>
                                        <p:attrNameLst>
                                          <p:attrName>ppt_x</p:attrName>
                                        </p:attrNameLst>
                                      </p:cBhvr>
                                      <p:tavLst>
                                        <p:tav tm="0">
                                          <p:val>
                                            <p:strVal val="#ppt_x"/>
                                          </p:val>
                                        </p:tav>
                                        <p:tav tm="100000">
                                          <p:val>
                                            <p:strVal val="#ppt_x"/>
                                          </p:val>
                                        </p:tav>
                                      </p:tavLst>
                                    </p:anim>
                                    <p:anim calcmode="lin" valueType="num">
                                      <p:cBhvr>
                                        <p:cTn id="24" dur="500" fill="hold"/>
                                        <p:tgtEl>
                                          <p:spTgt spid="17">
                                            <p:txEl>
                                              <p:pRg st="2" end="2"/>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7">
                                            <p:txEl>
                                              <p:pRg st="3" end="3"/>
                                            </p:txEl>
                                          </p:spTgt>
                                        </p:tgtEl>
                                        <p:attrNameLst>
                                          <p:attrName>style.visibility</p:attrName>
                                        </p:attrNameLst>
                                      </p:cBhvr>
                                      <p:to>
                                        <p:strVal val="visible"/>
                                      </p:to>
                                    </p:set>
                                    <p:animEffect transition="in" filter="fade">
                                      <p:cBhvr>
                                        <p:cTn id="27" dur="500"/>
                                        <p:tgtEl>
                                          <p:spTgt spid="17">
                                            <p:txEl>
                                              <p:pRg st="3" end="3"/>
                                            </p:txEl>
                                          </p:spTgt>
                                        </p:tgtEl>
                                      </p:cBhvr>
                                    </p:animEffect>
                                    <p:anim calcmode="lin" valueType="num">
                                      <p:cBhvr>
                                        <p:cTn id="28" dur="500" fill="hold"/>
                                        <p:tgtEl>
                                          <p:spTgt spid="17">
                                            <p:txEl>
                                              <p:pRg st="3" end="3"/>
                                            </p:txEl>
                                          </p:spTgt>
                                        </p:tgtEl>
                                        <p:attrNameLst>
                                          <p:attrName>ppt_x</p:attrName>
                                        </p:attrNameLst>
                                      </p:cBhvr>
                                      <p:tavLst>
                                        <p:tav tm="0">
                                          <p:val>
                                            <p:strVal val="#ppt_x"/>
                                          </p:val>
                                        </p:tav>
                                        <p:tav tm="100000">
                                          <p:val>
                                            <p:strVal val="#ppt_x"/>
                                          </p:val>
                                        </p:tav>
                                      </p:tavLst>
                                    </p:anim>
                                    <p:anim calcmode="lin" valueType="num">
                                      <p:cBhvr>
                                        <p:cTn id="29" dur="500" fill="hold"/>
                                        <p:tgtEl>
                                          <p:spTgt spid="17">
                                            <p:txEl>
                                              <p:pRg st="3" end="3"/>
                                            </p:txEl>
                                          </p:spTgt>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500"/>
                                        <p:tgtEl>
                                          <p:spTgt spid="9"/>
                                        </p:tgtEl>
                                      </p:cBhvr>
                                    </p:animEffect>
                                    <p:anim calcmode="lin" valueType="num">
                                      <p:cBhvr>
                                        <p:cTn id="33" dur="500" fill="hold"/>
                                        <p:tgtEl>
                                          <p:spTgt spid="9"/>
                                        </p:tgtEl>
                                        <p:attrNameLst>
                                          <p:attrName>ppt_x</p:attrName>
                                        </p:attrNameLst>
                                      </p:cBhvr>
                                      <p:tavLst>
                                        <p:tav tm="0">
                                          <p:val>
                                            <p:strVal val="#ppt_x"/>
                                          </p:val>
                                        </p:tav>
                                        <p:tav tm="100000">
                                          <p:val>
                                            <p:strVal val="#ppt_x"/>
                                          </p:val>
                                        </p:tav>
                                      </p:tavLst>
                                    </p:anim>
                                    <p:anim calcmode="lin" valueType="num">
                                      <p:cBhvr>
                                        <p:cTn id="34" dur="5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uiExpand="1" build="p"/>
      <p:bldP spid="9"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diagram of a confusion matrix&#10;&#10;Description automatically generated">
            <a:extLst>
              <a:ext uri="{FF2B5EF4-FFF2-40B4-BE49-F238E27FC236}">
                <a16:creationId xmlns:a16="http://schemas.microsoft.com/office/drawing/2014/main" id="{9D3CFA40-D5EF-09EB-59C0-9E60B350CB66}"/>
              </a:ext>
            </a:extLst>
          </p:cNvPr>
          <p:cNvPicPr>
            <a:picLocks noChangeAspect="1"/>
          </p:cNvPicPr>
          <p:nvPr/>
        </p:nvPicPr>
        <p:blipFill>
          <a:blip r:embed="rId2"/>
          <a:stretch>
            <a:fillRect/>
          </a:stretch>
        </p:blipFill>
        <p:spPr>
          <a:xfrm>
            <a:off x="381000" y="1675922"/>
            <a:ext cx="4398445" cy="3298834"/>
          </a:xfrm>
          <a:prstGeom prst="rect">
            <a:avLst/>
          </a:prstGeom>
        </p:spPr>
      </p:pic>
      <p:sp>
        <p:nvSpPr>
          <p:cNvPr id="2" name="Title 1">
            <a:extLst>
              <a:ext uri="{FF2B5EF4-FFF2-40B4-BE49-F238E27FC236}">
                <a16:creationId xmlns:a16="http://schemas.microsoft.com/office/drawing/2014/main" id="{4ABB2873-B7EA-29FA-A17C-8B2135BB81FF}"/>
              </a:ext>
            </a:extLst>
          </p:cNvPr>
          <p:cNvSpPr>
            <a:spLocks noGrp="1"/>
          </p:cNvSpPr>
          <p:nvPr>
            <p:ph type="title"/>
          </p:nvPr>
        </p:nvSpPr>
        <p:spPr>
          <a:xfrm>
            <a:off x="1167492" y="684671"/>
            <a:ext cx="9779183" cy="607345"/>
          </a:xfrm>
        </p:spPr>
        <p:txBody>
          <a:bodyPr/>
          <a:lstStyle/>
          <a:p>
            <a:pPr algn="ctr"/>
            <a:r>
              <a:rPr lang="en-US" dirty="0"/>
              <a:t>XGB</a:t>
            </a:r>
          </a:p>
        </p:txBody>
      </p:sp>
      <p:sp>
        <p:nvSpPr>
          <p:cNvPr id="4" name="Date Placeholder 3">
            <a:extLst>
              <a:ext uri="{FF2B5EF4-FFF2-40B4-BE49-F238E27FC236}">
                <a16:creationId xmlns:a16="http://schemas.microsoft.com/office/drawing/2014/main" id="{15B5E6BC-2B99-0A53-DF45-752522F0CF40}"/>
              </a:ext>
            </a:extLst>
          </p:cNvPr>
          <p:cNvSpPr>
            <a:spLocks noGrp="1"/>
          </p:cNvSpPr>
          <p:nvPr>
            <p:ph type="dt" sz="half" idx="2"/>
          </p:nvPr>
        </p:nvSpPr>
        <p:spPr/>
        <p:txBody>
          <a:bodyPr/>
          <a:lstStyle/>
          <a:p>
            <a:pPr rtl="0"/>
            <a:r>
              <a:rPr lang="en-GB" dirty="0"/>
              <a:t>19/10/2024</a:t>
            </a:r>
            <a:endParaRPr lang="en-GB" noProof="0" dirty="0"/>
          </a:p>
        </p:txBody>
      </p:sp>
      <p:sp>
        <p:nvSpPr>
          <p:cNvPr id="5" name="Footer Placeholder 4">
            <a:extLst>
              <a:ext uri="{FF2B5EF4-FFF2-40B4-BE49-F238E27FC236}">
                <a16:creationId xmlns:a16="http://schemas.microsoft.com/office/drawing/2014/main" id="{9CB84077-933D-6481-AA8B-D297B2BED63E}"/>
              </a:ext>
            </a:extLst>
          </p:cNvPr>
          <p:cNvSpPr>
            <a:spLocks noGrp="1"/>
          </p:cNvSpPr>
          <p:nvPr>
            <p:ph type="ftr" sz="quarter" idx="3"/>
          </p:nvPr>
        </p:nvSpPr>
        <p:spPr/>
        <p:txBody>
          <a:bodyPr/>
          <a:lstStyle/>
          <a:p>
            <a:pPr rtl="0"/>
            <a:r>
              <a:rPr lang="en-GB" noProof="0" dirty="0"/>
              <a:t>Fraud Detection</a:t>
            </a:r>
          </a:p>
        </p:txBody>
      </p:sp>
      <p:sp>
        <p:nvSpPr>
          <p:cNvPr id="6" name="Slide Number Placeholder 5">
            <a:extLst>
              <a:ext uri="{FF2B5EF4-FFF2-40B4-BE49-F238E27FC236}">
                <a16:creationId xmlns:a16="http://schemas.microsoft.com/office/drawing/2014/main" id="{547A6C74-2F7E-774D-ABFD-4A61441CC4DB}"/>
              </a:ext>
            </a:extLst>
          </p:cNvPr>
          <p:cNvSpPr>
            <a:spLocks noGrp="1"/>
          </p:cNvSpPr>
          <p:nvPr>
            <p:ph type="sldNum" sz="quarter" idx="4"/>
          </p:nvPr>
        </p:nvSpPr>
        <p:spPr/>
        <p:txBody>
          <a:bodyPr/>
          <a:lstStyle/>
          <a:p>
            <a:pPr rtl="0"/>
            <a:fld id="{294A09A9-5501-47C1-A89A-A340965A2BE2}" type="slidenum">
              <a:rPr lang="en-GB" noProof="0" smtClean="0"/>
              <a:pPr rtl="0"/>
              <a:t>29</a:t>
            </a:fld>
            <a:endParaRPr lang="en-GB" noProof="0"/>
          </a:p>
        </p:txBody>
      </p:sp>
      <p:sp>
        <p:nvSpPr>
          <p:cNvPr id="17" name="Content Placeholder 16">
            <a:extLst>
              <a:ext uri="{FF2B5EF4-FFF2-40B4-BE49-F238E27FC236}">
                <a16:creationId xmlns:a16="http://schemas.microsoft.com/office/drawing/2014/main" id="{86D51E6E-CD04-BB82-4670-39DB13CB14ED}"/>
              </a:ext>
            </a:extLst>
          </p:cNvPr>
          <p:cNvSpPr>
            <a:spLocks noGrp="1"/>
          </p:cNvSpPr>
          <p:nvPr>
            <p:ph idx="1"/>
          </p:nvPr>
        </p:nvSpPr>
        <p:spPr>
          <a:xfrm>
            <a:off x="5967051" y="2278427"/>
            <a:ext cx="1793631" cy="1965327"/>
          </a:xfrm>
        </p:spPr>
        <p:txBody>
          <a:bodyPr/>
          <a:lstStyle/>
          <a:p>
            <a:r>
              <a:rPr lang="en-GB" dirty="0"/>
              <a:t>accuracy : </a:t>
            </a:r>
          </a:p>
          <a:p>
            <a:r>
              <a:rPr lang="en-GB" dirty="0"/>
              <a:t>F1 score :  </a:t>
            </a:r>
          </a:p>
          <a:p>
            <a:r>
              <a:rPr lang="en-GB" dirty="0"/>
              <a:t>Precision :</a:t>
            </a:r>
          </a:p>
          <a:p>
            <a:r>
              <a:rPr lang="en-GB" dirty="0"/>
              <a:t>Recall :</a:t>
            </a:r>
          </a:p>
          <a:p>
            <a:endParaRPr lang="en-GB" dirty="0"/>
          </a:p>
          <a:p>
            <a:endParaRPr lang="en-GB" dirty="0"/>
          </a:p>
          <a:p>
            <a:endParaRPr lang="en-GB" dirty="0"/>
          </a:p>
          <a:p>
            <a:endParaRPr lang="en-GB" dirty="0"/>
          </a:p>
        </p:txBody>
      </p:sp>
      <p:sp>
        <p:nvSpPr>
          <p:cNvPr id="9" name="TextBox 8">
            <a:extLst>
              <a:ext uri="{FF2B5EF4-FFF2-40B4-BE49-F238E27FC236}">
                <a16:creationId xmlns:a16="http://schemas.microsoft.com/office/drawing/2014/main" id="{F2E3D37A-CBFA-5841-6AEC-4BE4A9B00BE8}"/>
              </a:ext>
            </a:extLst>
          </p:cNvPr>
          <p:cNvSpPr txBox="1"/>
          <p:nvPr/>
        </p:nvSpPr>
        <p:spPr>
          <a:xfrm>
            <a:off x="7678517" y="2266704"/>
            <a:ext cx="3519309" cy="2046714"/>
          </a:xfrm>
          <a:prstGeom prst="rect">
            <a:avLst/>
          </a:prstGeom>
          <a:noFill/>
        </p:spPr>
        <p:txBody>
          <a:bodyPr wrap="square" rtlCol="0">
            <a:spAutoFit/>
          </a:bodyPr>
          <a:lstStyle/>
          <a:p>
            <a:pPr>
              <a:spcBef>
                <a:spcPts val="600"/>
              </a:spcBef>
            </a:pPr>
            <a:r>
              <a:rPr lang="en-GB" sz="2800" dirty="0"/>
              <a:t>0.9996175882645235</a:t>
            </a:r>
          </a:p>
          <a:p>
            <a:pPr>
              <a:spcBef>
                <a:spcPts val="600"/>
              </a:spcBef>
            </a:pPr>
            <a:r>
              <a:rPr lang="en-GB" sz="2800" dirty="0"/>
              <a:t>0.9996177270807327</a:t>
            </a:r>
          </a:p>
          <a:p>
            <a:pPr>
              <a:spcBef>
                <a:spcPts val="600"/>
              </a:spcBef>
            </a:pPr>
            <a:r>
              <a:rPr lang="en-GB" sz="2800" dirty="0"/>
              <a:t>0.9992546027103212</a:t>
            </a:r>
          </a:p>
          <a:p>
            <a:pPr>
              <a:spcBef>
                <a:spcPts val="600"/>
              </a:spcBef>
            </a:pPr>
            <a:r>
              <a:rPr lang="en-GB" sz="2800" dirty="0"/>
              <a:t>0.9999811154624233</a:t>
            </a:r>
            <a:endParaRPr lang="en-US" sz="2800" dirty="0"/>
          </a:p>
        </p:txBody>
      </p:sp>
    </p:spTree>
    <p:extLst>
      <p:ext uri="{BB962C8B-B14F-4D97-AF65-F5344CB8AC3E}">
        <p14:creationId xmlns:p14="http://schemas.microsoft.com/office/powerpoint/2010/main" val="4306780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anim calcmode="lin" valueType="num">
                                      <p:cBhvr>
                                        <p:cTn id="8" dur="500" fill="hold"/>
                                        <p:tgtEl>
                                          <p:spTgt spid="7"/>
                                        </p:tgtEl>
                                        <p:attrNameLst>
                                          <p:attrName>ppt_x</p:attrName>
                                        </p:attrNameLst>
                                      </p:cBhvr>
                                      <p:tavLst>
                                        <p:tav tm="0">
                                          <p:val>
                                            <p:strVal val="#ppt_x"/>
                                          </p:val>
                                        </p:tav>
                                        <p:tav tm="100000">
                                          <p:val>
                                            <p:strVal val="#ppt_x"/>
                                          </p:val>
                                        </p:tav>
                                      </p:tavLst>
                                    </p:anim>
                                    <p:anim calcmode="lin" valueType="num">
                                      <p:cBhvr>
                                        <p:cTn id="9" dur="5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7">
                                            <p:txEl>
                                              <p:pRg st="0" end="0"/>
                                            </p:txEl>
                                          </p:spTgt>
                                        </p:tgtEl>
                                        <p:attrNameLst>
                                          <p:attrName>style.visibility</p:attrName>
                                        </p:attrNameLst>
                                      </p:cBhvr>
                                      <p:to>
                                        <p:strVal val="visible"/>
                                      </p:to>
                                    </p:set>
                                    <p:animEffect transition="in" filter="fade">
                                      <p:cBhvr>
                                        <p:cTn id="12" dur="500"/>
                                        <p:tgtEl>
                                          <p:spTgt spid="17">
                                            <p:txEl>
                                              <p:pRg st="0" end="0"/>
                                            </p:txEl>
                                          </p:spTgt>
                                        </p:tgtEl>
                                      </p:cBhvr>
                                    </p:animEffect>
                                    <p:anim calcmode="lin" valueType="num">
                                      <p:cBhvr>
                                        <p:cTn id="13" dur="500" fill="hold"/>
                                        <p:tgtEl>
                                          <p:spTgt spid="17">
                                            <p:txEl>
                                              <p:pRg st="0" end="0"/>
                                            </p:txEl>
                                          </p:spTgt>
                                        </p:tgtEl>
                                        <p:attrNameLst>
                                          <p:attrName>ppt_x</p:attrName>
                                        </p:attrNameLst>
                                      </p:cBhvr>
                                      <p:tavLst>
                                        <p:tav tm="0">
                                          <p:val>
                                            <p:strVal val="#ppt_x"/>
                                          </p:val>
                                        </p:tav>
                                        <p:tav tm="100000">
                                          <p:val>
                                            <p:strVal val="#ppt_x"/>
                                          </p:val>
                                        </p:tav>
                                      </p:tavLst>
                                    </p:anim>
                                    <p:anim calcmode="lin" valueType="num">
                                      <p:cBhvr>
                                        <p:cTn id="14" dur="500" fill="hold"/>
                                        <p:tgtEl>
                                          <p:spTgt spid="17">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7">
                                            <p:txEl>
                                              <p:pRg st="1" end="1"/>
                                            </p:txEl>
                                          </p:spTgt>
                                        </p:tgtEl>
                                        <p:attrNameLst>
                                          <p:attrName>style.visibility</p:attrName>
                                        </p:attrNameLst>
                                      </p:cBhvr>
                                      <p:to>
                                        <p:strVal val="visible"/>
                                      </p:to>
                                    </p:set>
                                    <p:animEffect transition="in" filter="fade">
                                      <p:cBhvr>
                                        <p:cTn id="17" dur="500"/>
                                        <p:tgtEl>
                                          <p:spTgt spid="17">
                                            <p:txEl>
                                              <p:pRg st="1" end="1"/>
                                            </p:txEl>
                                          </p:spTgt>
                                        </p:tgtEl>
                                      </p:cBhvr>
                                    </p:animEffect>
                                    <p:anim calcmode="lin" valueType="num">
                                      <p:cBhvr>
                                        <p:cTn id="18" dur="500" fill="hold"/>
                                        <p:tgtEl>
                                          <p:spTgt spid="17">
                                            <p:txEl>
                                              <p:pRg st="1" end="1"/>
                                            </p:txEl>
                                          </p:spTgt>
                                        </p:tgtEl>
                                        <p:attrNameLst>
                                          <p:attrName>ppt_x</p:attrName>
                                        </p:attrNameLst>
                                      </p:cBhvr>
                                      <p:tavLst>
                                        <p:tav tm="0">
                                          <p:val>
                                            <p:strVal val="#ppt_x"/>
                                          </p:val>
                                        </p:tav>
                                        <p:tav tm="100000">
                                          <p:val>
                                            <p:strVal val="#ppt_x"/>
                                          </p:val>
                                        </p:tav>
                                      </p:tavLst>
                                    </p:anim>
                                    <p:anim calcmode="lin" valueType="num">
                                      <p:cBhvr>
                                        <p:cTn id="19" dur="500" fill="hold"/>
                                        <p:tgtEl>
                                          <p:spTgt spid="17">
                                            <p:txEl>
                                              <p:pRg st="1" end="1"/>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7">
                                            <p:txEl>
                                              <p:pRg st="2" end="2"/>
                                            </p:txEl>
                                          </p:spTgt>
                                        </p:tgtEl>
                                        <p:attrNameLst>
                                          <p:attrName>style.visibility</p:attrName>
                                        </p:attrNameLst>
                                      </p:cBhvr>
                                      <p:to>
                                        <p:strVal val="visible"/>
                                      </p:to>
                                    </p:set>
                                    <p:animEffect transition="in" filter="fade">
                                      <p:cBhvr>
                                        <p:cTn id="22" dur="500"/>
                                        <p:tgtEl>
                                          <p:spTgt spid="17">
                                            <p:txEl>
                                              <p:pRg st="2" end="2"/>
                                            </p:txEl>
                                          </p:spTgt>
                                        </p:tgtEl>
                                      </p:cBhvr>
                                    </p:animEffect>
                                    <p:anim calcmode="lin" valueType="num">
                                      <p:cBhvr>
                                        <p:cTn id="23" dur="500" fill="hold"/>
                                        <p:tgtEl>
                                          <p:spTgt spid="17">
                                            <p:txEl>
                                              <p:pRg st="2" end="2"/>
                                            </p:txEl>
                                          </p:spTgt>
                                        </p:tgtEl>
                                        <p:attrNameLst>
                                          <p:attrName>ppt_x</p:attrName>
                                        </p:attrNameLst>
                                      </p:cBhvr>
                                      <p:tavLst>
                                        <p:tav tm="0">
                                          <p:val>
                                            <p:strVal val="#ppt_x"/>
                                          </p:val>
                                        </p:tav>
                                        <p:tav tm="100000">
                                          <p:val>
                                            <p:strVal val="#ppt_x"/>
                                          </p:val>
                                        </p:tav>
                                      </p:tavLst>
                                    </p:anim>
                                    <p:anim calcmode="lin" valueType="num">
                                      <p:cBhvr>
                                        <p:cTn id="24" dur="500" fill="hold"/>
                                        <p:tgtEl>
                                          <p:spTgt spid="17">
                                            <p:txEl>
                                              <p:pRg st="2" end="2"/>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7">
                                            <p:txEl>
                                              <p:pRg st="3" end="3"/>
                                            </p:txEl>
                                          </p:spTgt>
                                        </p:tgtEl>
                                        <p:attrNameLst>
                                          <p:attrName>style.visibility</p:attrName>
                                        </p:attrNameLst>
                                      </p:cBhvr>
                                      <p:to>
                                        <p:strVal val="visible"/>
                                      </p:to>
                                    </p:set>
                                    <p:animEffect transition="in" filter="fade">
                                      <p:cBhvr>
                                        <p:cTn id="27" dur="500"/>
                                        <p:tgtEl>
                                          <p:spTgt spid="17">
                                            <p:txEl>
                                              <p:pRg st="3" end="3"/>
                                            </p:txEl>
                                          </p:spTgt>
                                        </p:tgtEl>
                                      </p:cBhvr>
                                    </p:animEffect>
                                    <p:anim calcmode="lin" valueType="num">
                                      <p:cBhvr>
                                        <p:cTn id="28" dur="500" fill="hold"/>
                                        <p:tgtEl>
                                          <p:spTgt spid="17">
                                            <p:txEl>
                                              <p:pRg st="3" end="3"/>
                                            </p:txEl>
                                          </p:spTgt>
                                        </p:tgtEl>
                                        <p:attrNameLst>
                                          <p:attrName>ppt_x</p:attrName>
                                        </p:attrNameLst>
                                      </p:cBhvr>
                                      <p:tavLst>
                                        <p:tav tm="0">
                                          <p:val>
                                            <p:strVal val="#ppt_x"/>
                                          </p:val>
                                        </p:tav>
                                        <p:tav tm="100000">
                                          <p:val>
                                            <p:strVal val="#ppt_x"/>
                                          </p:val>
                                        </p:tav>
                                      </p:tavLst>
                                    </p:anim>
                                    <p:anim calcmode="lin" valueType="num">
                                      <p:cBhvr>
                                        <p:cTn id="29" dur="500" fill="hold"/>
                                        <p:tgtEl>
                                          <p:spTgt spid="17">
                                            <p:txEl>
                                              <p:pRg st="3" end="3"/>
                                            </p:txEl>
                                          </p:spTgt>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500"/>
                                        <p:tgtEl>
                                          <p:spTgt spid="9"/>
                                        </p:tgtEl>
                                      </p:cBhvr>
                                    </p:animEffect>
                                    <p:anim calcmode="lin" valueType="num">
                                      <p:cBhvr>
                                        <p:cTn id="33" dur="500" fill="hold"/>
                                        <p:tgtEl>
                                          <p:spTgt spid="9"/>
                                        </p:tgtEl>
                                        <p:attrNameLst>
                                          <p:attrName>ppt_x</p:attrName>
                                        </p:attrNameLst>
                                      </p:cBhvr>
                                      <p:tavLst>
                                        <p:tav tm="0">
                                          <p:val>
                                            <p:strVal val="#ppt_x"/>
                                          </p:val>
                                        </p:tav>
                                        <p:tav tm="100000">
                                          <p:val>
                                            <p:strVal val="#ppt_x"/>
                                          </p:val>
                                        </p:tav>
                                      </p:tavLst>
                                    </p:anim>
                                    <p:anim calcmode="lin" valueType="num">
                                      <p:cBhvr>
                                        <p:cTn id="34" dur="5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uiExpand="1" build="p"/>
      <p:bldP spid="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rtlCol="0"/>
          <a:lstStyle/>
          <a:p>
            <a:pPr rtl="0"/>
            <a:r>
              <a:rPr lang="en-GB"/>
              <a:t>Introduction</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pPr rtl="0"/>
            <a:r>
              <a:rPr lang="en-GB" dirty="0"/>
              <a:t>Fraud detection in financial transactions is crucial to safeguard against identity theft, credit card fraud, and money laundering. Modern systems leverage AI, machine learning, and data analytics to detect suspicious activity in real time. These technologies enhance accuracy, reduce false positives, and help combat evolving fraud tactics, ensuring financial security.</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381000" y="6356350"/>
            <a:ext cx="2743200" cy="365125"/>
          </a:xfrm>
        </p:spPr>
        <p:txBody>
          <a:bodyPr rtlCol="0"/>
          <a:lstStyle/>
          <a:p>
            <a:pPr rtl="0"/>
            <a:r>
              <a:rPr lang="en-GB" dirty="0"/>
              <a:t>19/10/2024</a:t>
            </a: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rtlCol="0"/>
          <a:lstStyle/>
          <a:p>
            <a:r>
              <a:rPr lang="en-GB" kern="1200" dirty="0">
                <a:solidFill>
                  <a:srgbClr val="44546A"/>
                </a:solidFill>
                <a:effectLst/>
                <a:latin typeface="Tenorite" panose="00000500000000000000" pitchFamily="2" charset="0"/>
                <a:ea typeface="+mn-ea"/>
                <a:cs typeface="+mn-cs"/>
              </a:rPr>
              <a:t>Fraud Detection</a:t>
            </a:r>
            <a:endParaRPr lang="en-US" sz="1000" dirty="0">
              <a:effectLst/>
            </a:endParaRP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rtlCol="0"/>
          <a:lstStyle/>
          <a:p>
            <a:pPr rtl="0"/>
            <a:fld id="{294A09A9-5501-47C1-A89A-A340965A2BE2}" type="slidenum">
              <a:rPr lang="en-GB" smtClean="0"/>
              <a:pPr/>
              <a:t>3</a:t>
            </a:fld>
            <a:endParaRPr lang="en-GB"/>
          </a:p>
        </p:txBody>
      </p:sp>
    </p:spTree>
    <p:extLst>
      <p:ext uri="{BB962C8B-B14F-4D97-AF65-F5344CB8AC3E}">
        <p14:creationId xmlns:p14="http://schemas.microsoft.com/office/powerpoint/2010/main" val="16397991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EC3962-CC25-DC30-9A20-E8DF90A728E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21BEBCF-B63A-2E65-5E5E-30F561718540}"/>
              </a:ext>
            </a:extLst>
          </p:cNvPr>
          <p:cNvSpPr>
            <a:spLocks noGrp="1"/>
          </p:cNvSpPr>
          <p:nvPr>
            <p:ph type="title"/>
          </p:nvPr>
        </p:nvSpPr>
        <p:spPr>
          <a:xfrm>
            <a:off x="1167492" y="381000"/>
            <a:ext cx="9779183" cy="664399"/>
          </a:xfrm>
        </p:spPr>
        <p:txBody>
          <a:bodyPr/>
          <a:lstStyle/>
          <a:p>
            <a:pPr algn="ctr"/>
            <a:r>
              <a:rPr lang="en-US" dirty="0"/>
              <a:t>Compare </a:t>
            </a:r>
            <a:endParaRPr lang="en-GB" dirty="0"/>
          </a:p>
        </p:txBody>
      </p:sp>
      <p:sp>
        <p:nvSpPr>
          <p:cNvPr id="4" name="Date Placeholder 3">
            <a:extLst>
              <a:ext uri="{FF2B5EF4-FFF2-40B4-BE49-F238E27FC236}">
                <a16:creationId xmlns:a16="http://schemas.microsoft.com/office/drawing/2014/main" id="{4E4F9E62-C0DE-3EC7-D913-3A713D4C5A84}"/>
              </a:ext>
            </a:extLst>
          </p:cNvPr>
          <p:cNvSpPr>
            <a:spLocks noGrp="1"/>
          </p:cNvSpPr>
          <p:nvPr>
            <p:ph type="dt" sz="half" idx="2"/>
          </p:nvPr>
        </p:nvSpPr>
        <p:spPr/>
        <p:txBody>
          <a:bodyPr/>
          <a:lstStyle/>
          <a:p>
            <a:pPr rtl="0"/>
            <a:r>
              <a:rPr lang="en-GB" dirty="0"/>
              <a:t>19/10/2024</a:t>
            </a:r>
            <a:endParaRPr lang="en-GB" noProof="0" dirty="0"/>
          </a:p>
        </p:txBody>
      </p:sp>
      <p:sp>
        <p:nvSpPr>
          <p:cNvPr id="5" name="Footer Placeholder 4">
            <a:extLst>
              <a:ext uri="{FF2B5EF4-FFF2-40B4-BE49-F238E27FC236}">
                <a16:creationId xmlns:a16="http://schemas.microsoft.com/office/drawing/2014/main" id="{6B89A546-3219-DB5C-56C8-CC10D4BFFB40}"/>
              </a:ext>
            </a:extLst>
          </p:cNvPr>
          <p:cNvSpPr>
            <a:spLocks noGrp="1"/>
          </p:cNvSpPr>
          <p:nvPr>
            <p:ph type="ftr" sz="quarter" idx="3"/>
          </p:nvPr>
        </p:nvSpPr>
        <p:spPr/>
        <p:txBody>
          <a:bodyPr/>
          <a:lstStyle/>
          <a:p>
            <a:pPr rtl="0"/>
            <a:r>
              <a:rPr lang="en-GB" noProof="0" dirty="0"/>
              <a:t>Fraud Detection</a:t>
            </a:r>
          </a:p>
        </p:txBody>
      </p:sp>
      <p:sp>
        <p:nvSpPr>
          <p:cNvPr id="6" name="Slide Number Placeholder 5">
            <a:extLst>
              <a:ext uri="{FF2B5EF4-FFF2-40B4-BE49-F238E27FC236}">
                <a16:creationId xmlns:a16="http://schemas.microsoft.com/office/drawing/2014/main" id="{F75AF055-3292-EAFB-A57B-DFFD7BAB2A8F}"/>
              </a:ext>
            </a:extLst>
          </p:cNvPr>
          <p:cNvSpPr>
            <a:spLocks noGrp="1"/>
          </p:cNvSpPr>
          <p:nvPr>
            <p:ph type="sldNum" sz="quarter" idx="4"/>
          </p:nvPr>
        </p:nvSpPr>
        <p:spPr/>
        <p:txBody>
          <a:bodyPr/>
          <a:lstStyle/>
          <a:p>
            <a:pPr rtl="0"/>
            <a:fld id="{294A09A9-5501-47C1-A89A-A340965A2BE2}" type="slidenum">
              <a:rPr lang="en-GB" noProof="0" smtClean="0"/>
              <a:pPr rtl="0"/>
              <a:t>30</a:t>
            </a:fld>
            <a:endParaRPr lang="en-GB" noProof="0"/>
          </a:p>
        </p:txBody>
      </p:sp>
      <p:graphicFrame>
        <p:nvGraphicFramePr>
          <p:cNvPr id="8" name="Content Placeholder 7">
            <a:extLst>
              <a:ext uri="{FF2B5EF4-FFF2-40B4-BE49-F238E27FC236}">
                <a16:creationId xmlns:a16="http://schemas.microsoft.com/office/drawing/2014/main" id="{58347434-494B-CFD9-D1A5-15724EACD80F}"/>
              </a:ext>
            </a:extLst>
          </p:cNvPr>
          <p:cNvGraphicFramePr>
            <a:graphicFrameLocks noGrp="1"/>
          </p:cNvGraphicFramePr>
          <p:nvPr>
            <p:ph idx="1"/>
            <p:extLst>
              <p:ext uri="{D42A27DB-BD31-4B8C-83A1-F6EECF244321}">
                <p14:modId xmlns:p14="http://schemas.microsoft.com/office/powerpoint/2010/main" val="2459523055"/>
              </p:ext>
            </p:extLst>
          </p:nvPr>
        </p:nvGraphicFramePr>
        <p:xfrm>
          <a:off x="413239" y="2047240"/>
          <a:ext cx="11365522" cy="2763520"/>
        </p:xfrm>
        <a:graphic>
          <a:graphicData uri="http://schemas.openxmlformats.org/drawingml/2006/table">
            <a:tbl>
              <a:tblPr firstRow="1" bandRow="1">
                <a:tableStyleId>{69012ECD-51FC-41F1-AA8D-1B2483CD663E}</a:tableStyleId>
              </a:tblPr>
              <a:tblGrid>
                <a:gridCol w="2124133">
                  <a:extLst>
                    <a:ext uri="{9D8B030D-6E8A-4147-A177-3AD203B41FA5}">
                      <a16:colId xmlns:a16="http://schemas.microsoft.com/office/drawing/2014/main" val="3697588731"/>
                    </a:ext>
                  </a:extLst>
                </a:gridCol>
                <a:gridCol w="2331222">
                  <a:extLst>
                    <a:ext uri="{9D8B030D-6E8A-4147-A177-3AD203B41FA5}">
                      <a16:colId xmlns:a16="http://schemas.microsoft.com/office/drawing/2014/main" val="1396208018"/>
                    </a:ext>
                  </a:extLst>
                </a:gridCol>
                <a:gridCol w="2321756">
                  <a:extLst>
                    <a:ext uri="{9D8B030D-6E8A-4147-A177-3AD203B41FA5}">
                      <a16:colId xmlns:a16="http://schemas.microsoft.com/office/drawing/2014/main" val="3207659722"/>
                    </a:ext>
                  </a:extLst>
                </a:gridCol>
                <a:gridCol w="2317022">
                  <a:extLst>
                    <a:ext uri="{9D8B030D-6E8A-4147-A177-3AD203B41FA5}">
                      <a16:colId xmlns:a16="http://schemas.microsoft.com/office/drawing/2014/main" val="1229468037"/>
                    </a:ext>
                  </a:extLst>
                </a:gridCol>
                <a:gridCol w="2271389">
                  <a:extLst>
                    <a:ext uri="{9D8B030D-6E8A-4147-A177-3AD203B41FA5}">
                      <a16:colId xmlns:a16="http://schemas.microsoft.com/office/drawing/2014/main" val="3917243957"/>
                    </a:ext>
                  </a:extLst>
                </a:gridCol>
              </a:tblGrid>
              <a:tr h="370840">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dirty="0"/>
                        <a:t>accuracy</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t>F1 score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dirty="0"/>
                        <a:t>Precision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dirty="0"/>
                        <a:t>Recall</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36101524"/>
                  </a:ext>
                </a:extLst>
              </a:tr>
              <a:tr h="370840">
                <a:tc>
                  <a:txBody>
                    <a:bodyPr/>
                    <a:lstStyle/>
                    <a:p>
                      <a:pPr algn="ctr"/>
                      <a:r>
                        <a:rPr lang="en-US" dirty="0"/>
                        <a:t>Naive Bayes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800" dirty="0"/>
                        <a:t>0.7797894610945237</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800" dirty="0"/>
                        <a:t>0.7893981746083407</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800" dirty="0"/>
                        <a:t>0.7563932653134802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800" dirty="0"/>
                        <a:t>0.825414810670708</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01588878"/>
                  </a:ext>
                </a:extLst>
              </a:tr>
              <a:tr h="370840">
                <a:tc>
                  <a:txBody>
                    <a:bodyPr/>
                    <a:lstStyle/>
                    <a:p>
                      <a:pPr algn="ctr"/>
                      <a:r>
                        <a:rPr lang="en-US" dirty="0"/>
                        <a:t>Logistic regression classification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800" dirty="0"/>
                        <a:t>0.9478338460352126</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800" dirty="0"/>
                        <a:t>0.9478238080584778</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800" dirty="0"/>
                        <a:t>0.9480058533068113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800" dirty="0"/>
                        <a:t>0.9476418327128976</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17007570"/>
                  </a:ext>
                </a:extLst>
              </a:tr>
              <a:tr h="370840">
                <a:tc>
                  <a:txBody>
                    <a:bodyPr/>
                    <a:lstStyle/>
                    <a:p>
                      <a:pPr algn="ctr"/>
                      <a:r>
                        <a:rPr lang="en-US" dirty="0"/>
                        <a:t>k nearest neighbor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800" dirty="0"/>
                        <a:t>0.9985454977509705</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800" dirty="0"/>
                        <a:t>0.9985475765900933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800" dirty="0"/>
                        <a:t>0.9971220537928004</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800" dirty="0"/>
                        <a:t>0.9999771811837616</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35356710"/>
                  </a:ext>
                </a:extLst>
              </a:tr>
              <a:tr h="370840">
                <a:tc>
                  <a:txBody>
                    <a:bodyPr/>
                    <a:lstStyle/>
                    <a:p>
                      <a:pPr algn="ctr"/>
                      <a:r>
                        <a:rPr lang="en-GB" dirty="0"/>
                        <a:t>Decision Tree Classifier</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800" dirty="0"/>
                        <a:t>0.9994551026197172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800" dirty="0"/>
                        <a:t>0.9994552290732247</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800" dirty="0"/>
                        <a:t>0.9992229478903193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800" dirty="0"/>
                        <a:t>0.9996876182742522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40487048"/>
                  </a:ext>
                </a:extLst>
              </a:tr>
              <a:tr h="370840">
                <a:tc>
                  <a:txBody>
                    <a:bodyPr/>
                    <a:lstStyle/>
                    <a:p>
                      <a:pPr algn="ctr"/>
                      <a:r>
                        <a:rPr lang="en-US" dirty="0"/>
                        <a:t>XGB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GB" sz="1800" dirty="0"/>
                        <a:t>0.9996175882645235</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GB" sz="1800" dirty="0"/>
                        <a:t>0.9996177270807327</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GB" sz="1800" dirty="0"/>
                        <a:t>0.9992546027103212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GB" sz="1800" dirty="0"/>
                        <a:t>0.9999811154624233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243678024"/>
                  </a:ext>
                </a:extLst>
              </a:tr>
            </a:tbl>
          </a:graphicData>
        </a:graphic>
      </p:graphicFrame>
    </p:spTree>
    <p:extLst>
      <p:ext uri="{BB962C8B-B14F-4D97-AF65-F5344CB8AC3E}">
        <p14:creationId xmlns:p14="http://schemas.microsoft.com/office/powerpoint/2010/main" val="25447892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anim calcmode="lin" valueType="num">
                                      <p:cBhvr>
                                        <p:cTn id="8" dur="500" fill="hold"/>
                                        <p:tgtEl>
                                          <p:spTgt spid="8"/>
                                        </p:tgtEl>
                                        <p:attrNameLst>
                                          <p:attrName>ppt_x</p:attrName>
                                        </p:attrNameLst>
                                      </p:cBhvr>
                                      <p:tavLst>
                                        <p:tav tm="0">
                                          <p:val>
                                            <p:strVal val="#ppt_x"/>
                                          </p:val>
                                        </p:tav>
                                        <p:tav tm="100000">
                                          <p:val>
                                            <p:strVal val="#ppt_x"/>
                                          </p:val>
                                        </p:tav>
                                      </p:tavLst>
                                    </p:anim>
                                    <p:anim calcmode="lin" valueType="num">
                                      <p:cBhvr>
                                        <p:cTn id="9" dur="5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1D1A6-39FB-C40E-B466-96AFDA9E6456}"/>
              </a:ext>
            </a:extLst>
          </p:cNvPr>
          <p:cNvSpPr>
            <a:spLocks noGrp="1"/>
          </p:cNvSpPr>
          <p:nvPr>
            <p:ph type="ctrTitle"/>
          </p:nvPr>
        </p:nvSpPr>
        <p:spPr>
          <a:xfrm>
            <a:off x="803701" y="2829206"/>
            <a:ext cx="6245912" cy="2387600"/>
          </a:xfrm>
        </p:spPr>
        <p:txBody>
          <a:bodyPr/>
          <a:lstStyle/>
          <a:p>
            <a:r>
              <a:rPr lang="en-GB" dirty="0"/>
              <a:t>Implement The model Using Microsoft Azure </a:t>
            </a:r>
            <a:br>
              <a:rPr lang="en-GB" dirty="0"/>
            </a:br>
            <a:endParaRPr lang="en-GB" dirty="0"/>
          </a:p>
        </p:txBody>
      </p:sp>
    </p:spTree>
    <p:extLst>
      <p:ext uri="{BB962C8B-B14F-4D97-AF65-F5344CB8AC3E}">
        <p14:creationId xmlns:p14="http://schemas.microsoft.com/office/powerpoint/2010/main" val="1898224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9EB3C-FD10-1620-E33D-6E33580EDC00}"/>
              </a:ext>
            </a:extLst>
          </p:cNvPr>
          <p:cNvSpPr>
            <a:spLocks noGrp="1"/>
          </p:cNvSpPr>
          <p:nvPr>
            <p:ph type="title"/>
          </p:nvPr>
        </p:nvSpPr>
        <p:spPr>
          <a:xfrm>
            <a:off x="3463791" y="164894"/>
            <a:ext cx="5264418" cy="673510"/>
          </a:xfrm>
        </p:spPr>
        <p:txBody>
          <a:bodyPr/>
          <a:lstStyle/>
          <a:p>
            <a:r>
              <a:rPr lang="en-GB" dirty="0"/>
              <a:t>Pipeline Designer</a:t>
            </a:r>
          </a:p>
        </p:txBody>
      </p:sp>
      <p:sp>
        <p:nvSpPr>
          <p:cNvPr id="8" name="Rectangle 7">
            <a:extLst>
              <a:ext uri="{FF2B5EF4-FFF2-40B4-BE49-F238E27FC236}">
                <a16:creationId xmlns:a16="http://schemas.microsoft.com/office/drawing/2014/main" id="{994533F7-A24D-3E20-5BB5-2AABD6A652FE}"/>
              </a:ext>
            </a:extLst>
          </p:cNvPr>
          <p:cNvSpPr/>
          <p:nvPr/>
        </p:nvSpPr>
        <p:spPr>
          <a:xfrm rot="5400000">
            <a:off x="2538313" y="2410043"/>
            <a:ext cx="1326905" cy="159976"/>
          </a:xfrm>
          <a:prstGeom prst="rect">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a:lstStyle/>
          <a:p>
            <a:endParaRPr lang="en-US"/>
          </a:p>
        </p:txBody>
      </p:sp>
      <p:sp>
        <p:nvSpPr>
          <p:cNvPr id="9" name="Freeform: Shape 8">
            <a:extLst>
              <a:ext uri="{FF2B5EF4-FFF2-40B4-BE49-F238E27FC236}">
                <a16:creationId xmlns:a16="http://schemas.microsoft.com/office/drawing/2014/main" id="{3E596B46-4A0C-A6FF-91E9-D51CA6F884BF}"/>
              </a:ext>
            </a:extLst>
          </p:cNvPr>
          <p:cNvSpPr/>
          <p:nvPr/>
        </p:nvSpPr>
        <p:spPr>
          <a:xfrm>
            <a:off x="2843147" y="1562608"/>
            <a:ext cx="1777515" cy="1066509"/>
          </a:xfrm>
          <a:custGeom>
            <a:avLst/>
            <a:gdLst>
              <a:gd name="connsiteX0" fmla="*/ 0 w 1777515"/>
              <a:gd name="connsiteY0" fmla="*/ 106651 h 1066509"/>
              <a:gd name="connsiteX1" fmla="*/ 106651 w 1777515"/>
              <a:gd name="connsiteY1" fmla="*/ 0 h 1066509"/>
              <a:gd name="connsiteX2" fmla="*/ 1670864 w 1777515"/>
              <a:gd name="connsiteY2" fmla="*/ 0 h 1066509"/>
              <a:gd name="connsiteX3" fmla="*/ 1777515 w 1777515"/>
              <a:gd name="connsiteY3" fmla="*/ 106651 h 1066509"/>
              <a:gd name="connsiteX4" fmla="*/ 1777515 w 1777515"/>
              <a:gd name="connsiteY4" fmla="*/ 959858 h 1066509"/>
              <a:gd name="connsiteX5" fmla="*/ 1670864 w 1777515"/>
              <a:gd name="connsiteY5" fmla="*/ 1066509 h 1066509"/>
              <a:gd name="connsiteX6" fmla="*/ 106651 w 1777515"/>
              <a:gd name="connsiteY6" fmla="*/ 1066509 h 1066509"/>
              <a:gd name="connsiteX7" fmla="*/ 0 w 1777515"/>
              <a:gd name="connsiteY7" fmla="*/ 959858 h 1066509"/>
              <a:gd name="connsiteX8" fmla="*/ 0 w 1777515"/>
              <a:gd name="connsiteY8" fmla="*/ 106651 h 10665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77515" h="1066509">
                <a:moveTo>
                  <a:pt x="0" y="106651"/>
                </a:moveTo>
                <a:cubicBezTo>
                  <a:pt x="0" y="47749"/>
                  <a:pt x="47749" y="0"/>
                  <a:pt x="106651" y="0"/>
                </a:cubicBezTo>
                <a:lnTo>
                  <a:pt x="1670864" y="0"/>
                </a:lnTo>
                <a:cubicBezTo>
                  <a:pt x="1729766" y="0"/>
                  <a:pt x="1777515" y="47749"/>
                  <a:pt x="1777515" y="106651"/>
                </a:cubicBezTo>
                <a:lnTo>
                  <a:pt x="1777515" y="959858"/>
                </a:lnTo>
                <a:cubicBezTo>
                  <a:pt x="1777515" y="1018760"/>
                  <a:pt x="1729766" y="1066509"/>
                  <a:pt x="1670864" y="1066509"/>
                </a:cubicBezTo>
                <a:lnTo>
                  <a:pt x="106651" y="1066509"/>
                </a:lnTo>
                <a:cubicBezTo>
                  <a:pt x="47749" y="1066509"/>
                  <a:pt x="0" y="1018760"/>
                  <a:pt x="0" y="959858"/>
                </a:cubicBezTo>
                <a:lnTo>
                  <a:pt x="0" y="106651"/>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9817" tIns="99817" rIns="99817" bIns="99817" numCol="1" spcCol="1270" anchor="ctr" anchorCtr="0">
            <a:noAutofit/>
          </a:bodyPr>
          <a:lstStyle/>
          <a:p>
            <a:pPr marL="0" lvl="0" indent="0" algn="ctr" defTabSz="800100">
              <a:lnSpc>
                <a:spcPct val="90000"/>
              </a:lnSpc>
              <a:spcBef>
                <a:spcPct val="0"/>
              </a:spcBef>
              <a:spcAft>
                <a:spcPct val="35000"/>
              </a:spcAft>
              <a:buNone/>
            </a:pPr>
            <a:r>
              <a:rPr lang="en-GB" sz="1800" kern="1200" dirty="0"/>
              <a:t>Load data</a:t>
            </a:r>
          </a:p>
        </p:txBody>
      </p:sp>
      <p:sp>
        <p:nvSpPr>
          <p:cNvPr id="10" name="Rectangle 9">
            <a:extLst>
              <a:ext uri="{FF2B5EF4-FFF2-40B4-BE49-F238E27FC236}">
                <a16:creationId xmlns:a16="http://schemas.microsoft.com/office/drawing/2014/main" id="{15A4A8A0-315B-9BD5-CDB8-B5B73C0404EF}"/>
              </a:ext>
            </a:extLst>
          </p:cNvPr>
          <p:cNvSpPr/>
          <p:nvPr/>
        </p:nvSpPr>
        <p:spPr>
          <a:xfrm rot="5400000">
            <a:off x="2538313" y="3743180"/>
            <a:ext cx="1326905" cy="159976"/>
          </a:xfrm>
          <a:prstGeom prst="rect">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a:lstStyle/>
          <a:p>
            <a:endParaRPr lang="en-US"/>
          </a:p>
        </p:txBody>
      </p:sp>
      <p:sp>
        <p:nvSpPr>
          <p:cNvPr id="11" name="Freeform: Shape 10">
            <a:extLst>
              <a:ext uri="{FF2B5EF4-FFF2-40B4-BE49-F238E27FC236}">
                <a16:creationId xmlns:a16="http://schemas.microsoft.com/office/drawing/2014/main" id="{511C7D09-5656-8767-39CB-B2203DBEB896}"/>
              </a:ext>
            </a:extLst>
          </p:cNvPr>
          <p:cNvSpPr/>
          <p:nvPr/>
        </p:nvSpPr>
        <p:spPr>
          <a:xfrm>
            <a:off x="2843147" y="2895744"/>
            <a:ext cx="1777515" cy="1066509"/>
          </a:xfrm>
          <a:custGeom>
            <a:avLst/>
            <a:gdLst>
              <a:gd name="connsiteX0" fmla="*/ 0 w 1777515"/>
              <a:gd name="connsiteY0" fmla="*/ 106651 h 1066509"/>
              <a:gd name="connsiteX1" fmla="*/ 106651 w 1777515"/>
              <a:gd name="connsiteY1" fmla="*/ 0 h 1066509"/>
              <a:gd name="connsiteX2" fmla="*/ 1670864 w 1777515"/>
              <a:gd name="connsiteY2" fmla="*/ 0 h 1066509"/>
              <a:gd name="connsiteX3" fmla="*/ 1777515 w 1777515"/>
              <a:gd name="connsiteY3" fmla="*/ 106651 h 1066509"/>
              <a:gd name="connsiteX4" fmla="*/ 1777515 w 1777515"/>
              <a:gd name="connsiteY4" fmla="*/ 959858 h 1066509"/>
              <a:gd name="connsiteX5" fmla="*/ 1670864 w 1777515"/>
              <a:gd name="connsiteY5" fmla="*/ 1066509 h 1066509"/>
              <a:gd name="connsiteX6" fmla="*/ 106651 w 1777515"/>
              <a:gd name="connsiteY6" fmla="*/ 1066509 h 1066509"/>
              <a:gd name="connsiteX7" fmla="*/ 0 w 1777515"/>
              <a:gd name="connsiteY7" fmla="*/ 959858 h 1066509"/>
              <a:gd name="connsiteX8" fmla="*/ 0 w 1777515"/>
              <a:gd name="connsiteY8" fmla="*/ 106651 h 10665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77515" h="1066509">
                <a:moveTo>
                  <a:pt x="0" y="106651"/>
                </a:moveTo>
                <a:cubicBezTo>
                  <a:pt x="0" y="47749"/>
                  <a:pt x="47749" y="0"/>
                  <a:pt x="106651" y="0"/>
                </a:cubicBezTo>
                <a:lnTo>
                  <a:pt x="1670864" y="0"/>
                </a:lnTo>
                <a:cubicBezTo>
                  <a:pt x="1729766" y="0"/>
                  <a:pt x="1777515" y="47749"/>
                  <a:pt x="1777515" y="106651"/>
                </a:cubicBezTo>
                <a:lnTo>
                  <a:pt x="1777515" y="959858"/>
                </a:lnTo>
                <a:cubicBezTo>
                  <a:pt x="1777515" y="1018760"/>
                  <a:pt x="1729766" y="1066509"/>
                  <a:pt x="1670864" y="1066509"/>
                </a:cubicBezTo>
                <a:lnTo>
                  <a:pt x="106651" y="1066509"/>
                </a:lnTo>
                <a:cubicBezTo>
                  <a:pt x="47749" y="1066509"/>
                  <a:pt x="0" y="1018760"/>
                  <a:pt x="0" y="959858"/>
                </a:cubicBezTo>
                <a:lnTo>
                  <a:pt x="0" y="106651"/>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9817" tIns="99817" rIns="99817" bIns="99817" numCol="1" spcCol="1270" anchor="ctr" anchorCtr="0">
            <a:noAutofit/>
          </a:bodyPr>
          <a:lstStyle/>
          <a:p>
            <a:pPr marL="0" lvl="0" indent="0" algn="ctr" defTabSz="800100">
              <a:lnSpc>
                <a:spcPct val="90000"/>
              </a:lnSpc>
              <a:spcBef>
                <a:spcPct val="0"/>
              </a:spcBef>
              <a:spcAft>
                <a:spcPct val="35000"/>
              </a:spcAft>
              <a:buNone/>
            </a:pPr>
            <a:r>
              <a:rPr lang="en-GB" sz="1800" kern="1200" dirty="0"/>
              <a:t>Drop columns</a:t>
            </a:r>
          </a:p>
        </p:txBody>
      </p:sp>
      <p:sp>
        <p:nvSpPr>
          <p:cNvPr id="12" name="Rectangle 11">
            <a:extLst>
              <a:ext uri="{FF2B5EF4-FFF2-40B4-BE49-F238E27FC236}">
                <a16:creationId xmlns:a16="http://schemas.microsoft.com/office/drawing/2014/main" id="{3E42D39A-AEF4-AD06-3FA0-6BF44A4E2D07}"/>
              </a:ext>
            </a:extLst>
          </p:cNvPr>
          <p:cNvSpPr/>
          <p:nvPr/>
        </p:nvSpPr>
        <p:spPr>
          <a:xfrm>
            <a:off x="3204881" y="4409748"/>
            <a:ext cx="2357863" cy="159976"/>
          </a:xfrm>
          <a:prstGeom prst="rect">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a:lstStyle/>
          <a:p>
            <a:endParaRPr lang="en-US"/>
          </a:p>
        </p:txBody>
      </p:sp>
      <p:sp>
        <p:nvSpPr>
          <p:cNvPr id="13" name="Freeform: Shape 12">
            <a:extLst>
              <a:ext uri="{FF2B5EF4-FFF2-40B4-BE49-F238E27FC236}">
                <a16:creationId xmlns:a16="http://schemas.microsoft.com/office/drawing/2014/main" id="{0D5741D2-E5B7-77C3-4AD2-F48EA7567FE4}"/>
              </a:ext>
            </a:extLst>
          </p:cNvPr>
          <p:cNvSpPr/>
          <p:nvPr/>
        </p:nvSpPr>
        <p:spPr>
          <a:xfrm>
            <a:off x="2843147" y="4228881"/>
            <a:ext cx="1777515" cy="1066509"/>
          </a:xfrm>
          <a:custGeom>
            <a:avLst/>
            <a:gdLst>
              <a:gd name="connsiteX0" fmla="*/ 0 w 1777515"/>
              <a:gd name="connsiteY0" fmla="*/ 106651 h 1066509"/>
              <a:gd name="connsiteX1" fmla="*/ 106651 w 1777515"/>
              <a:gd name="connsiteY1" fmla="*/ 0 h 1066509"/>
              <a:gd name="connsiteX2" fmla="*/ 1670864 w 1777515"/>
              <a:gd name="connsiteY2" fmla="*/ 0 h 1066509"/>
              <a:gd name="connsiteX3" fmla="*/ 1777515 w 1777515"/>
              <a:gd name="connsiteY3" fmla="*/ 106651 h 1066509"/>
              <a:gd name="connsiteX4" fmla="*/ 1777515 w 1777515"/>
              <a:gd name="connsiteY4" fmla="*/ 959858 h 1066509"/>
              <a:gd name="connsiteX5" fmla="*/ 1670864 w 1777515"/>
              <a:gd name="connsiteY5" fmla="*/ 1066509 h 1066509"/>
              <a:gd name="connsiteX6" fmla="*/ 106651 w 1777515"/>
              <a:gd name="connsiteY6" fmla="*/ 1066509 h 1066509"/>
              <a:gd name="connsiteX7" fmla="*/ 0 w 1777515"/>
              <a:gd name="connsiteY7" fmla="*/ 959858 h 1066509"/>
              <a:gd name="connsiteX8" fmla="*/ 0 w 1777515"/>
              <a:gd name="connsiteY8" fmla="*/ 106651 h 10665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77515" h="1066509">
                <a:moveTo>
                  <a:pt x="0" y="106651"/>
                </a:moveTo>
                <a:cubicBezTo>
                  <a:pt x="0" y="47749"/>
                  <a:pt x="47749" y="0"/>
                  <a:pt x="106651" y="0"/>
                </a:cubicBezTo>
                <a:lnTo>
                  <a:pt x="1670864" y="0"/>
                </a:lnTo>
                <a:cubicBezTo>
                  <a:pt x="1729766" y="0"/>
                  <a:pt x="1777515" y="47749"/>
                  <a:pt x="1777515" y="106651"/>
                </a:cubicBezTo>
                <a:lnTo>
                  <a:pt x="1777515" y="959858"/>
                </a:lnTo>
                <a:cubicBezTo>
                  <a:pt x="1777515" y="1018760"/>
                  <a:pt x="1729766" y="1066509"/>
                  <a:pt x="1670864" y="1066509"/>
                </a:cubicBezTo>
                <a:lnTo>
                  <a:pt x="106651" y="1066509"/>
                </a:lnTo>
                <a:cubicBezTo>
                  <a:pt x="47749" y="1066509"/>
                  <a:pt x="0" y="1018760"/>
                  <a:pt x="0" y="959858"/>
                </a:cubicBezTo>
                <a:lnTo>
                  <a:pt x="0" y="106651"/>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9817" tIns="99817" rIns="99817" bIns="99817" numCol="1" spcCol="1270" anchor="ctr" anchorCtr="0">
            <a:noAutofit/>
          </a:bodyPr>
          <a:lstStyle/>
          <a:p>
            <a:pPr marL="0" lvl="0" indent="0" algn="ctr" defTabSz="800100">
              <a:lnSpc>
                <a:spcPct val="90000"/>
              </a:lnSpc>
              <a:spcBef>
                <a:spcPct val="0"/>
              </a:spcBef>
              <a:spcAft>
                <a:spcPct val="35000"/>
              </a:spcAft>
              <a:buNone/>
            </a:pPr>
            <a:r>
              <a:rPr lang="en-GB" sz="1800" kern="1200" dirty="0"/>
              <a:t>Label Encoder</a:t>
            </a:r>
          </a:p>
        </p:txBody>
      </p:sp>
      <p:sp>
        <p:nvSpPr>
          <p:cNvPr id="14" name="Rectangle 13">
            <a:extLst>
              <a:ext uri="{FF2B5EF4-FFF2-40B4-BE49-F238E27FC236}">
                <a16:creationId xmlns:a16="http://schemas.microsoft.com/office/drawing/2014/main" id="{7862E99A-0897-492B-8F96-450AC1D541A2}"/>
              </a:ext>
            </a:extLst>
          </p:cNvPr>
          <p:cNvSpPr/>
          <p:nvPr/>
        </p:nvSpPr>
        <p:spPr>
          <a:xfrm rot="16200000">
            <a:off x="4902408" y="3743180"/>
            <a:ext cx="1326905" cy="159976"/>
          </a:xfrm>
          <a:prstGeom prst="rect">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a:lstStyle/>
          <a:p>
            <a:endParaRPr lang="en-US"/>
          </a:p>
        </p:txBody>
      </p:sp>
      <p:sp>
        <p:nvSpPr>
          <p:cNvPr id="15" name="Freeform: Shape 14">
            <a:extLst>
              <a:ext uri="{FF2B5EF4-FFF2-40B4-BE49-F238E27FC236}">
                <a16:creationId xmlns:a16="http://schemas.microsoft.com/office/drawing/2014/main" id="{D76297D5-BF0B-C125-B59C-738ADCBFAA7B}"/>
              </a:ext>
            </a:extLst>
          </p:cNvPr>
          <p:cNvSpPr/>
          <p:nvPr/>
        </p:nvSpPr>
        <p:spPr>
          <a:xfrm>
            <a:off x="5207242" y="4228881"/>
            <a:ext cx="1777515" cy="1066509"/>
          </a:xfrm>
          <a:custGeom>
            <a:avLst/>
            <a:gdLst>
              <a:gd name="connsiteX0" fmla="*/ 0 w 1777515"/>
              <a:gd name="connsiteY0" fmla="*/ 106651 h 1066509"/>
              <a:gd name="connsiteX1" fmla="*/ 106651 w 1777515"/>
              <a:gd name="connsiteY1" fmla="*/ 0 h 1066509"/>
              <a:gd name="connsiteX2" fmla="*/ 1670864 w 1777515"/>
              <a:gd name="connsiteY2" fmla="*/ 0 h 1066509"/>
              <a:gd name="connsiteX3" fmla="*/ 1777515 w 1777515"/>
              <a:gd name="connsiteY3" fmla="*/ 106651 h 1066509"/>
              <a:gd name="connsiteX4" fmla="*/ 1777515 w 1777515"/>
              <a:gd name="connsiteY4" fmla="*/ 959858 h 1066509"/>
              <a:gd name="connsiteX5" fmla="*/ 1670864 w 1777515"/>
              <a:gd name="connsiteY5" fmla="*/ 1066509 h 1066509"/>
              <a:gd name="connsiteX6" fmla="*/ 106651 w 1777515"/>
              <a:gd name="connsiteY6" fmla="*/ 1066509 h 1066509"/>
              <a:gd name="connsiteX7" fmla="*/ 0 w 1777515"/>
              <a:gd name="connsiteY7" fmla="*/ 959858 h 1066509"/>
              <a:gd name="connsiteX8" fmla="*/ 0 w 1777515"/>
              <a:gd name="connsiteY8" fmla="*/ 106651 h 10665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77515" h="1066509">
                <a:moveTo>
                  <a:pt x="0" y="106651"/>
                </a:moveTo>
                <a:cubicBezTo>
                  <a:pt x="0" y="47749"/>
                  <a:pt x="47749" y="0"/>
                  <a:pt x="106651" y="0"/>
                </a:cubicBezTo>
                <a:lnTo>
                  <a:pt x="1670864" y="0"/>
                </a:lnTo>
                <a:cubicBezTo>
                  <a:pt x="1729766" y="0"/>
                  <a:pt x="1777515" y="47749"/>
                  <a:pt x="1777515" y="106651"/>
                </a:cubicBezTo>
                <a:lnTo>
                  <a:pt x="1777515" y="959858"/>
                </a:lnTo>
                <a:cubicBezTo>
                  <a:pt x="1777515" y="1018760"/>
                  <a:pt x="1729766" y="1066509"/>
                  <a:pt x="1670864" y="1066509"/>
                </a:cubicBezTo>
                <a:lnTo>
                  <a:pt x="106651" y="1066509"/>
                </a:lnTo>
                <a:cubicBezTo>
                  <a:pt x="47749" y="1066509"/>
                  <a:pt x="0" y="1018760"/>
                  <a:pt x="0" y="959858"/>
                </a:cubicBezTo>
                <a:lnTo>
                  <a:pt x="0" y="106651"/>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9817" tIns="99817" rIns="99817" bIns="99817" numCol="1" spcCol="1270" anchor="ctr" anchorCtr="0">
            <a:noAutofit/>
          </a:bodyPr>
          <a:lstStyle/>
          <a:p>
            <a:pPr marL="0" lvl="0" indent="0" algn="ctr" defTabSz="800100">
              <a:lnSpc>
                <a:spcPct val="90000"/>
              </a:lnSpc>
              <a:spcBef>
                <a:spcPct val="0"/>
              </a:spcBef>
              <a:spcAft>
                <a:spcPct val="35000"/>
              </a:spcAft>
              <a:buNone/>
            </a:pPr>
            <a:r>
              <a:rPr lang="en-GB" sz="1800" kern="1200" dirty="0"/>
              <a:t>SMOTE</a:t>
            </a:r>
          </a:p>
        </p:txBody>
      </p:sp>
      <p:sp>
        <p:nvSpPr>
          <p:cNvPr id="16" name="Rectangle 15">
            <a:extLst>
              <a:ext uri="{FF2B5EF4-FFF2-40B4-BE49-F238E27FC236}">
                <a16:creationId xmlns:a16="http://schemas.microsoft.com/office/drawing/2014/main" id="{5AD3CE51-9B84-1BF5-1D91-6B4512C6510A}"/>
              </a:ext>
            </a:extLst>
          </p:cNvPr>
          <p:cNvSpPr/>
          <p:nvPr/>
        </p:nvSpPr>
        <p:spPr>
          <a:xfrm rot="16200000">
            <a:off x="4902408" y="2410043"/>
            <a:ext cx="1326905" cy="159976"/>
          </a:xfrm>
          <a:prstGeom prst="rect">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a:lstStyle/>
          <a:p>
            <a:endParaRPr lang="en-US"/>
          </a:p>
        </p:txBody>
      </p:sp>
      <p:sp>
        <p:nvSpPr>
          <p:cNvPr id="17" name="Freeform: Shape 16">
            <a:extLst>
              <a:ext uri="{FF2B5EF4-FFF2-40B4-BE49-F238E27FC236}">
                <a16:creationId xmlns:a16="http://schemas.microsoft.com/office/drawing/2014/main" id="{A9084655-993C-FAF5-AF51-8E671C7D1BC9}"/>
              </a:ext>
            </a:extLst>
          </p:cNvPr>
          <p:cNvSpPr/>
          <p:nvPr/>
        </p:nvSpPr>
        <p:spPr>
          <a:xfrm>
            <a:off x="5207242" y="2895744"/>
            <a:ext cx="1777515" cy="1066509"/>
          </a:xfrm>
          <a:custGeom>
            <a:avLst/>
            <a:gdLst>
              <a:gd name="connsiteX0" fmla="*/ 0 w 1777515"/>
              <a:gd name="connsiteY0" fmla="*/ 106651 h 1066509"/>
              <a:gd name="connsiteX1" fmla="*/ 106651 w 1777515"/>
              <a:gd name="connsiteY1" fmla="*/ 0 h 1066509"/>
              <a:gd name="connsiteX2" fmla="*/ 1670864 w 1777515"/>
              <a:gd name="connsiteY2" fmla="*/ 0 h 1066509"/>
              <a:gd name="connsiteX3" fmla="*/ 1777515 w 1777515"/>
              <a:gd name="connsiteY3" fmla="*/ 106651 h 1066509"/>
              <a:gd name="connsiteX4" fmla="*/ 1777515 w 1777515"/>
              <a:gd name="connsiteY4" fmla="*/ 959858 h 1066509"/>
              <a:gd name="connsiteX5" fmla="*/ 1670864 w 1777515"/>
              <a:gd name="connsiteY5" fmla="*/ 1066509 h 1066509"/>
              <a:gd name="connsiteX6" fmla="*/ 106651 w 1777515"/>
              <a:gd name="connsiteY6" fmla="*/ 1066509 h 1066509"/>
              <a:gd name="connsiteX7" fmla="*/ 0 w 1777515"/>
              <a:gd name="connsiteY7" fmla="*/ 959858 h 1066509"/>
              <a:gd name="connsiteX8" fmla="*/ 0 w 1777515"/>
              <a:gd name="connsiteY8" fmla="*/ 106651 h 10665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77515" h="1066509">
                <a:moveTo>
                  <a:pt x="0" y="106651"/>
                </a:moveTo>
                <a:cubicBezTo>
                  <a:pt x="0" y="47749"/>
                  <a:pt x="47749" y="0"/>
                  <a:pt x="106651" y="0"/>
                </a:cubicBezTo>
                <a:lnTo>
                  <a:pt x="1670864" y="0"/>
                </a:lnTo>
                <a:cubicBezTo>
                  <a:pt x="1729766" y="0"/>
                  <a:pt x="1777515" y="47749"/>
                  <a:pt x="1777515" y="106651"/>
                </a:cubicBezTo>
                <a:lnTo>
                  <a:pt x="1777515" y="959858"/>
                </a:lnTo>
                <a:cubicBezTo>
                  <a:pt x="1777515" y="1018760"/>
                  <a:pt x="1729766" y="1066509"/>
                  <a:pt x="1670864" y="1066509"/>
                </a:cubicBezTo>
                <a:lnTo>
                  <a:pt x="106651" y="1066509"/>
                </a:lnTo>
                <a:cubicBezTo>
                  <a:pt x="47749" y="1066509"/>
                  <a:pt x="0" y="1018760"/>
                  <a:pt x="0" y="959858"/>
                </a:cubicBezTo>
                <a:lnTo>
                  <a:pt x="0" y="106651"/>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9817" tIns="99817" rIns="99817" bIns="99817" numCol="1" spcCol="1270" anchor="ctr" anchorCtr="0">
            <a:noAutofit/>
          </a:bodyPr>
          <a:lstStyle/>
          <a:p>
            <a:pPr marL="0" lvl="0" indent="0" algn="ctr" defTabSz="800100">
              <a:lnSpc>
                <a:spcPct val="90000"/>
              </a:lnSpc>
              <a:spcBef>
                <a:spcPct val="0"/>
              </a:spcBef>
              <a:spcAft>
                <a:spcPct val="35000"/>
              </a:spcAft>
              <a:buNone/>
            </a:pPr>
            <a:r>
              <a:rPr lang="en-GB" sz="1800" kern="1200" dirty="0"/>
              <a:t>Normalization</a:t>
            </a:r>
          </a:p>
        </p:txBody>
      </p:sp>
      <p:sp>
        <p:nvSpPr>
          <p:cNvPr id="18" name="Rectangle 17">
            <a:extLst>
              <a:ext uri="{FF2B5EF4-FFF2-40B4-BE49-F238E27FC236}">
                <a16:creationId xmlns:a16="http://schemas.microsoft.com/office/drawing/2014/main" id="{9DCA1C57-6CA3-2F62-D543-31C56060D3F9}"/>
              </a:ext>
            </a:extLst>
          </p:cNvPr>
          <p:cNvSpPr/>
          <p:nvPr/>
        </p:nvSpPr>
        <p:spPr>
          <a:xfrm>
            <a:off x="5568976" y="1743475"/>
            <a:ext cx="2357863" cy="159976"/>
          </a:xfrm>
          <a:prstGeom prst="rect">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a:lstStyle/>
          <a:p>
            <a:endParaRPr lang="en-US"/>
          </a:p>
        </p:txBody>
      </p:sp>
      <p:sp>
        <p:nvSpPr>
          <p:cNvPr id="19" name="Freeform: Shape 18">
            <a:extLst>
              <a:ext uri="{FF2B5EF4-FFF2-40B4-BE49-F238E27FC236}">
                <a16:creationId xmlns:a16="http://schemas.microsoft.com/office/drawing/2014/main" id="{5B4C2FFB-F30A-F854-D284-1842D10938B7}"/>
              </a:ext>
            </a:extLst>
          </p:cNvPr>
          <p:cNvSpPr/>
          <p:nvPr/>
        </p:nvSpPr>
        <p:spPr>
          <a:xfrm>
            <a:off x="5207242" y="1562608"/>
            <a:ext cx="1777515" cy="1066509"/>
          </a:xfrm>
          <a:custGeom>
            <a:avLst/>
            <a:gdLst>
              <a:gd name="connsiteX0" fmla="*/ 0 w 1777515"/>
              <a:gd name="connsiteY0" fmla="*/ 106651 h 1066509"/>
              <a:gd name="connsiteX1" fmla="*/ 106651 w 1777515"/>
              <a:gd name="connsiteY1" fmla="*/ 0 h 1066509"/>
              <a:gd name="connsiteX2" fmla="*/ 1670864 w 1777515"/>
              <a:gd name="connsiteY2" fmla="*/ 0 h 1066509"/>
              <a:gd name="connsiteX3" fmla="*/ 1777515 w 1777515"/>
              <a:gd name="connsiteY3" fmla="*/ 106651 h 1066509"/>
              <a:gd name="connsiteX4" fmla="*/ 1777515 w 1777515"/>
              <a:gd name="connsiteY4" fmla="*/ 959858 h 1066509"/>
              <a:gd name="connsiteX5" fmla="*/ 1670864 w 1777515"/>
              <a:gd name="connsiteY5" fmla="*/ 1066509 h 1066509"/>
              <a:gd name="connsiteX6" fmla="*/ 106651 w 1777515"/>
              <a:gd name="connsiteY6" fmla="*/ 1066509 h 1066509"/>
              <a:gd name="connsiteX7" fmla="*/ 0 w 1777515"/>
              <a:gd name="connsiteY7" fmla="*/ 959858 h 1066509"/>
              <a:gd name="connsiteX8" fmla="*/ 0 w 1777515"/>
              <a:gd name="connsiteY8" fmla="*/ 106651 h 10665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77515" h="1066509">
                <a:moveTo>
                  <a:pt x="0" y="106651"/>
                </a:moveTo>
                <a:cubicBezTo>
                  <a:pt x="0" y="47749"/>
                  <a:pt x="47749" y="0"/>
                  <a:pt x="106651" y="0"/>
                </a:cubicBezTo>
                <a:lnTo>
                  <a:pt x="1670864" y="0"/>
                </a:lnTo>
                <a:cubicBezTo>
                  <a:pt x="1729766" y="0"/>
                  <a:pt x="1777515" y="47749"/>
                  <a:pt x="1777515" y="106651"/>
                </a:cubicBezTo>
                <a:lnTo>
                  <a:pt x="1777515" y="959858"/>
                </a:lnTo>
                <a:cubicBezTo>
                  <a:pt x="1777515" y="1018760"/>
                  <a:pt x="1729766" y="1066509"/>
                  <a:pt x="1670864" y="1066509"/>
                </a:cubicBezTo>
                <a:lnTo>
                  <a:pt x="106651" y="1066509"/>
                </a:lnTo>
                <a:cubicBezTo>
                  <a:pt x="47749" y="1066509"/>
                  <a:pt x="0" y="1018760"/>
                  <a:pt x="0" y="959858"/>
                </a:cubicBezTo>
                <a:lnTo>
                  <a:pt x="0" y="106651"/>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9817" tIns="99817" rIns="99817" bIns="99817" numCol="1" spcCol="1270" anchor="ctr" anchorCtr="0">
            <a:noAutofit/>
          </a:bodyPr>
          <a:lstStyle/>
          <a:p>
            <a:pPr marL="0" lvl="0" indent="0" algn="ctr" defTabSz="800100">
              <a:lnSpc>
                <a:spcPct val="90000"/>
              </a:lnSpc>
              <a:spcBef>
                <a:spcPct val="0"/>
              </a:spcBef>
              <a:spcAft>
                <a:spcPct val="35000"/>
              </a:spcAft>
              <a:buNone/>
            </a:pPr>
            <a:r>
              <a:rPr lang="en-GB" sz="1800" kern="1200" dirty="0"/>
              <a:t>Split Data</a:t>
            </a:r>
          </a:p>
        </p:txBody>
      </p:sp>
      <p:sp>
        <p:nvSpPr>
          <p:cNvPr id="20" name="Rectangle 19">
            <a:extLst>
              <a:ext uri="{FF2B5EF4-FFF2-40B4-BE49-F238E27FC236}">
                <a16:creationId xmlns:a16="http://schemas.microsoft.com/office/drawing/2014/main" id="{AE187482-0E08-F139-7C43-A4F259C5DC59}"/>
              </a:ext>
            </a:extLst>
          </p:cNvPr>
          <p:cNvSpPr/>
          <p:nvPr/>
        </p:nvSpPr>
        <p:spPr>
          <a:xfrm rot="5323846">
            <a:off x="7130457" y="2564000"/>
            <a:ext cx="1635219" cy="159976"/>
          </a:xfrm>
          <a:prstGeom prst="rect">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a:lstStyle/>
          <a:p>
            <a:endParaRPr lang="en-US"/>
          </a:p>
        </p:txBody>
      </p:sp>
      <p:sp>
        <p:nvSpPr>
          <p:cNvPr id="21" name="Freeform: Shape 20">
            <a:extLst>
              <a:ext uri="{FF2B5EF4-FFF2-40B4-BE49-F238E27FC236}">
                <a16:creationId xmlns:a16="http://schemas.microsoft.com/office/drawing/2014/main" id="{363D7A54-67B4-F006-80BD-342DD83A53BB}"/>
              </a:ext>
            </a:extLst>
          </p:cNvPr>
          <p:cNvSpPr/>
          <p:nvPr/>
        </p:nvSpPr>
        <p:spPr>
          <a:xfrm>
            <a:off x="7571337" y="1562608"/>
            <a:ext cx="1777515" cy="1066509"/>
          </a:xfrm>
          <a:custGeom>
            <a:avLst/>
            <a:gdLst>
              <a:gd name="connsiteX0" fmla="*/ 0 w 1777515"/>
              <a:gd name="connsiteY0" fmla="*/ 106651 h 1066509"/>
              <a:gd name="connsiteX1" fmla="*/ 106651 w 1777515"/>
              <a:gd name="connsiteY1" fmla="*/ 0 h 1066509"/>
              <a:gd name="connsiteX2" fmla="*/ 1670864 w 1777515"/>
              <a:gd name="connsiteY2" fmla="*/ 0 h 1066509"/>
              <a:gd name="connsiteX3" fmla="*/ 1777515 w 1777515"/>
              <a:gd name="connsiteY3" fmla="*/ 106651 h 1066509"/>
              <a:gd name="connsiteX4" fmla="*/ 1777515 w 1777515"/>
              <a:gd name="connsiteY4" fmla="*/ 959858 h 1066509"/>
              <a:gd name="connsiteX5" fmla="*/ 1670864 w 1777515"/>
              <a:gd name="connsiteY5" fmla="*/ 1066509 h 1066509"/>
              <a:gd name="connsiteX6" fmla="*/ 106651 w 1777515"/>
              <a:gd name="connsiteY6" fmla="*/ 1066509 h 1066509"/>
              <a:gd name="connsiteX7" fmla="*/ 0 w 1777515"/>
              <a:gd name="connsiteY7" fmla="*/ 959858 h 1066509"/>
              <a:gd name="connsiteX8" fmla="*/ 0 w 1777515"/>
              <a:gd name="connsiteY8" fmla="*/ 106651 h 10665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77515" h="1066509">
                <a:moveTo>
                  <a:pt x="0" y="106651"/>
                </a:moveTo>
                <a:cubicBezTo>
                  <a:pt x="0" y="47749"/>
                  <a:pt x="47749" y="0"/>
                  <a:pt x="106651" y="0"/>
                </a:cubicBezTo>
                <a:lnTo>
                  <a:pt x="1670864" y="0"/>
                </a:lnTo>
                <a:cubicBezTo>
                  <a:pt x="1729766" y="0"/>
                  <a:pt x="1777515" y="47749"/>
                  <a:pt x="1777515" y="106651"/>
                </a:cubicBezTo>
                <a:lnTo>
                  <a:pt x="1777515" y="959858"/>
                </a:lnTo>
                <a:cubicBezTo>
                  <a:pt x="1777515" y="1018760"/>
                  <a:pt x="1729766" y="1066509"/>
                  <a:pt x="1670864" y="1066509"/>
                </a:cubicBezTo>
                <a:lnTo>
                  <a:pt x="106651" y="1066509"/>
                </a:lnTo>
                <a:cubicBezTo>
                  <a:pt x="47749" y="1066509"/>
                  <a:pt x="0" y="1018760"/>
                  <a:pt x="0" y="959858"/>
                </a:cubicBezTo>
                <a:lnTo>
                  <a:pt x="0" y="106651"/>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9817" tIns="99817" rIns="99817" bIns="99817" numCol="1" spcCol="1270" anchor="ctr" anchorCtr="0">
            <a:noAutofit/>
          </a:bodyPr>
          <a:lstStyle/>
          <a:p>
            <a:pPr marL="0" lvl="0" indent="0" algn="ctr" defTabSz="800100">
              <a:lnSpc>
                <a:spcPct val="90000"/>
              </a:lnSpc>
              <a:spcBef>
                <a:spcPct val="0"/>
              </a:spcBef>
              <a:spcAft>
                <a:spcPct val="35000"/>
              </a:spcAft>
              <a:buNone/>
            </a:pPr>
            <a:r>
              <a:rPr lang="en-GB" sz="1800" kern="1200" dirty="0"/>
              <a:t>Train the model</a:t>
            </a:r>
          </a:p>
          <a:p>
            <a:pPr marL="0" lvl="0" indent="0" algn="ctr" defTabSz="800100">
              <a:lnSpc>
                <a:spcPct val="90000"/>
              </a:lnSpc>
              <a:spcBef>
                <a:spcPct val="0"/>
              </a:spcBef>
              <a:spcAft>
                <a:spcPct val="35000"/>
              </a:spcAft>
              <a:buNone/>
            </a:pPr>
            <a:r>
              <a:rPr lang="en-GB" sz="1800" kern="1200" dirty="0"/>
              <a:t>(Decision forest)</a:t>
            </a:r>
          </a:p>
        </p:txBody>
      </p:sp>
      <p:sp>
        <p:nvSpPr>
          <p:cNvPr id="22" name="Freeform: Shape 21">
            <a:extLst>
              <a:ext uri="{FF2B5EF4-FFF2-40B4-BE49-F238E27FC236}">
                <a16:creationId xmlns:a16="http://schemas.microsoft.com/office/drawing/2014/main" id="{D2E3F335-98BC-76F5-D1A5-5413B908D82D}"/>
              </a:ext>
            </a:extLst>
          </p:cNvPr>
          <p:cNvSpPr/>
          <p:nvPr/>
        </p:nvSpPr>
        <p:spPr>
          <a:xfrm>
            <a:off x="7610674" y="3200542"/>
            <a:ext cx="1777515" cy="1066509"/>
          </a:xfrm>
          <a:custGeom>
            <a:avLst/>
            <a:gdLst>
              <a:gd name="connsiteX0" fmla="*/ 0 w 1777515"/>
              <a:gd name="connsiteY0" fmla="*/ 106651 h 1066509"/>
              <a:gd name="connsiteX1" fmla="*/ 106651 w 1777515"/>
              <a:gd name="connsiteY1" fmla="*/ 0 h 1066509"/>
              <a:gd name="connsiteX2" fmla="*/ 1670864 w 1777515"/>
              <a:gd name="connsiteY2" fmla="*/ 0 h 1066509"/>
              <a:gd name="connsiteX3" fmla="*/ 1777515 w 1777515"/>
              <a:gd name="connsiteY3" fmla="*/ 106651 h 1066509"/>
              <a:gd name="connsiteX4" fmla="*/ 1777515 w 1777515"/>
              <a:gd name="connsiteY4" fmla="*/ 959858 h 1066509"/>
              <a:gd name="connsiteX5" fmla="*/ 1670864 w 1777515"/>
              <a:gd name="connsiteY5" fmla="*/ 1066509 h 1066509"/>
              <a:gd name="connsiteX6" fmla="*/ 106651 w 1777515"/>
              <a:gd name="connsiteY6" fmla="*/ 1066509 h 1066509"/>
              <a:gd name="connsiteX7" fmla="*/ 0 w 1777515"/>
              <a:gd name="connsiteY7" fmla="*/ 959858 h 1066509"/>
              <a:gd name="connsiteX8" fmla="*/ 0 w 1777515"/>
              <a:gd name="connsiteY8" fmla="*/ 106651 h 10665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77515" h="1066509">
                <a:moveTo>
                  <a:pt x="0" y="106651"/>
                </a:moveTo>
                <a:cubicBezTo>
                  <a:pt x="0" y="47749"/>
                  <a:pt x="47749" y="0"/>
                  <a:pt x="106651" y="0"/>
                </a:cubicBezTo>
                <a:lnTo>
                  <a:pt x="1670864" y="0"/>
                </a:lnTo>
                <a:cubicBezTo>
                  <a:pt x="1729766" y="0"/>
                  <a:pt x="1777515" y="47749"/>
                  <a:pt x="1777515" y="106651"/>
                </a:cubicBezTo>
                <a:lnTo>
                  <a:pt x="1777515" y="959858"/>
                </a:lnTo>
                <a:cubicBezTo>
                  <a:pt x="1777515" y="1018760"/>
                  <a:pt x="1729766" y="1066509"/>
                  <a:pt x="1670864" y="1066509"/>
                </a:cubicBezTo>
                <a:lnTo>
                  <a:pt x="106651" y="1066509"/>
                </a:lnTo>
                <a:cubicBezTo>
                  <a:pt x="47749" y="1066509"/>
                  <a:pt x="0" y="1018760"/>
                  <a:pt x="0" y="959858"/>
                </a:cubicBezTo>
                <a:lnTo>
                  <a:pt x="0" y="106651"/>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9817" tIns="99817" rIns="99817" bIns="99817" numCol="1" spcCol="1270" anchor="ctr" anchorCtr="0">
            <a:noAutofit/>
          </a:bodyPr>
          <a:lstStyle/>
          <a:p>
            <a:pPr marL="0" lvl="0" indent="0" algn="ctr" defTabSz="800100">
              <a:lnSpc>
                <a:spcPct val="90000"/>
              </a:lnSpc>
              <a:spcBef>
                <a:spcPct val="0"/>
              </a:spcBef>
              <a:spcAft>
                <a:spcPct val="35000"/>
              </a:spcAft>
              <a:buNone/>
            </a:pPr>
            <a:r>
              <a:rPr lang="en-GB" sz="1800" kern="1200" dirty="0"/>
              <a:t>Evaluation</a:t>
            </a:r>
          </a:p>
        </p:txBody>
      </p:sp>
      <p:sp>
        <p:nvSpPr>
          <p:cNvPr id="4" name="Date Placeholder 3">
            <a:extLst>
              <a:ext uri="{FF2B5EF4-FFF2-40B4-BE49-F238E27FC236}">
                <a16:creationId xmlns:a16="http://schemas.microsoft.com/office/drawing/2014/main" id="{65E08D24-0DF4-89D2-91DE-70BCE9740003}"/>
              </a:ext>
            </a:extLst>
          </p:cNvPr>
          <p:cNvSpPr>
            <a:spLocks noGrp="1"/>
          </p:cNvSpPr>
          <p:nvPr>
            <p:ph type="dt" sz="half" idx="2"/>
          </p:nvPr>
        </p:nvSpPr>
        <p:spPr/>
        <p:txBody>
          <a:bodyPr/>
          <a:lstStyle/>
          <a:p>
            <a:pPr rtl="0"/>
            <a:r>
              <a:rPr lang="en-GB" dirty="0"/>
              <a:t>19/10/2024</a:t>
            </a:r>
            <a:endParaRPr lang="en-GB" noProof="0" dirty="0"/>
          </a:p>
        </p:txBody>
      </p:sp>
      <p:sp>
        <p:nvSpPr>
          <p:cNvPr id="5" name="Footer Placeholder 4">
            <a:extLst>
              <a:ext uri="{FF2B5EF4-FFF2-40B4-BE49-F238E27FC236}">
                <a16:creationId xmlns:a16="http://schemas.microsoft.com/office/drawing/2014/main" id="{7B9E06F8-1DA3-035A-5F68-F89A3316F541}"/>
              </a:ext>
            </a:extLst>
          </p:cNvPr>
          <p:cNvSpPr>
            <a:spLocks noGrp="1"/>
          </p:cNvSpPr>
          <p:nvPr>
            <p:ph type="ftr" sz="quarter" idx="3"/>
          </p:nvPr>
        </p:nvSpPr>
        <p:spPr/>
        <p:txBody>
          <a:bodyPr/>
          <a:lstStyle/>
          <a:p>
            <a:pPr rtl="0"/>
            <a:r>
              <a:rPr lang="en-GB" noProof="0" dirty="0"/>
              <a:t>Fraud Detection</a:t>
            </a:r>
          </a:p>
        </p:txBody>
      </p:sp>
      <p:sp>
        <p:nvSpPr>
          <p:cNvPr id="6" name="Slide Number Placeholder 5">
            <a:extLst>
              <a:ext uri="{FF2B5EF4-FFF2-40B4-BE49-F238E27FC236}">
                <a16:creationId xmlns:a16="http://schemas.microsoft.com/office/drawing/2014/main" id="{68CCEF72-29C3-32BC-8809-9A60105559B1}"/>
              </a:ext>
            </a:extLst>
          </p:cNvPr>
          <p:cNvSpPr>
            <a:spLocks noGrp="1"/>
          </p:cNvSpPr>
          <p:nvPr>
            <p:ph type="sldNum" sz="quarter" idx="4"/>
          </p:nvPr>
        </p:nvSpPr>
        <p:spPr/>
        <p:txBody>
          <a:bodyPr/>
          <a:lstStyle/>
          <a:p>
            <a:pPr rtl="0"/>
            <a:fld id="{294A09A9-5501-47C1-A89A-A340965A2BE2}" type="slidenum">
              <a:rPr lang="en-GB" noProof="0" smtClean="0"/>
              <a:pPr rtl="0"/>
              <a:t>32</a:t>
            </a:fld>
            <a:endParaRPr lang="en-GB" noProof="0"/>
          </a:p>
        </p:txBody>
      </p:sp>
    </p:spTree>
    <p:extLst>
      <p:ext uri="{BB962C8B-B14F-4D97-AF65-F5344CB8AC3E}">
        <p14:creationId xmlns:p14="http://schemas.microsoft.com/office/powerpoint/2010/main" val="3456846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up)">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up)">
                                      <p:cBhvr>
                                        <p:cTn id="12" dur="500"/>
                                        <p:tgtEl>
                                          <p:spTgt spid="8"/>
                                        </p:tgtEl>
                                      </p:cBhvr>
                                    </p:animEffect>
                                  </p:childTnLst>
                                </p:cTn>
                              </p:par>
                            </p:childTnLst>
                          </p:cTn>
                        </p:par>
                        <p:par>
                          <p:cTn id="13" fill="hold">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wipe(up)">
                                      <p:cBhvr>
                                        <p:cTn id="16" dur="500"/>
                                        <p:tgtEl>
                                          <p:spTgt spid="11"/>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wipe(up)">
                                      <p:cBhvr>
                                        <p:cTn id="21" dur="500"/>
                                        <p:tgtEl>
                                          <p:spTgt spid="10"/>
                                        </p:tgtEl>
                                      </p:cBhvr>
                                    </p:animEffect>
                                  </p:childTnLst>
                                </p:cTn>
                              </p:par>
                            </p:childTnLst>
                          </p:cTn>
                        </p:par>
                        <p:par>
                          <p:cTn id="22" fill="hold">
                            <p:stCondLst>
                              <p:cond delay="500"/>
                            </p:stCondLst>
                            <p:childTnLst>
                              <p:par>
                                <p:cTn id="23" presetID="22" presetClass="entr" presetSubtype="8" fill="hold" grpId="0" nodeType="after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wipe(left)">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wipe(left)">
                                      <p:cBhvr>
                                        <p:cTn id="30" dur="500"/>
                                        <p:tgtEl>
                                          <p:spTgt spid="12"/>
                                        </p:tgtEl>
                                      </p:cBhvr>
                                    </p:animEffect>
                                  </p:childTnLst>
                                </p:cTn>
                              </p:par>
                            </p:childTnLst>
                          </p:cTn>
                        </p:par>
                        <p:par>
                          <p:cTn id="31" fill="hold">
                            <p:stCondLst>
                              <p:cond delay="500"/>
                            </p:stCondLst>
                            <p:childTnLst>
                              <p:par>
                                <p:cTn id="32" presetID="22" presetClass="entr" presetSubtype="4" fill="hold" grpId="0" nodeType="after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wipe(down)">
                                      <p:cBhvr>
                                        <p:cTn id="34" dur="500"/>
                                        <p:tgtEl>
                                          <p:spTgt spid="15"/>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grpId="0" nodeType="click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wipe(down)">
                                      <p:cBhvr>
                                        <p:cTn id="39" dur="500"/>
                                        <p:tgtEl>
                                          <p:spTgt spid="14"/>
                                        </p:tgtEl>
                                      </p:cBhvr>
                                    </p:animEffect>
                                  </p:childTnLst>
                                </p:cTn>
                              </p:par>
                            </p:childTnLst>
                          </p:cTn>
                        </p:par>
                        <p:par>
                          <p:cTn id="40" fill="hold">
                            <p:stCondLst>
                              <p:cond delay="500"/>
                            </p:stCondLst>
                            <p:childTnLst>
                              <p:par>
                                <p:cTn id="41" presetID="22" presetClass="entr" presetSubtype="4" fill="hold" grpId="0" nodeType="after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wipe(down)">
                                      <p:cBhvr>
                                        <p:cTn id="43" dur="500"/>
                                        <p:tgtEl>
                                          <p:spTgt spid="17"/>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4" fill="hold" grpId="0" nodeType="clickEffect">
                                  <p:stCondLst>
                                    <p:cond delay="0"/>
                                  </p:stCondLst>
                                  <p:childTnLst>
                                    <p:set>
                                      <p:cBhvr>
                                        <p:cTn id="47" dur="1" fill="hold">
                                          <p:stCondLst>
                                            <p:cond delay="0"/>
                                          </p:stCondLst>
                                        </p:cTn>
                                        <p:tgtEl>
                                          <p:spTgt spid="16"/>
                                        </p:tgtEl>
                                        <p:attrNameLst>
                                          <p:attrName>style.visibility</p:attrName>
                                        </p:attrNameLst>
                                      </p:cBhvr>
                                      <p:to>
                                        <p:strVal val="visible"/>
                                      </p:to>
                                    </p:set>
                                    <p:animEffect transition="in" filter="wipe(down)">
                                      <p:cBhvr>
                                        <p:cTn id="48" dur="500"/>
                                        <p:tgtEl>
                                          <p:spTgt spid="16"/>
                                        </p:tgtEl>
                                      </p:cBhvr>
                                    </p:animEffect>
                                  </p:childTnLst>
                                </p:cTn>
                              </p:par>
                            </p:childTnLst>
                          </p:cTn>
                        </p:par>
                        <p:par>
                          <p:cTn id="49" fill="hold">
                            <p:stCondLst>
                              <p:cond delay="500"/>
                            </p:stCondLst>
                            <p:childTnLst>
                              <p:par>
                                <p:cTn id="50" presetID="22" presetClass="entr" presetSubtype="4" fill="hold" grpId="0" nodeType="after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wipe(down)">
                                      <p:cBhvr>
                                        <p:cTn id="52" dur="500"/>
                                        <p:tgtEl>
                                          <p:spTgt spid="19"/>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8"/>
                                        </p:tgtEl>
                                        <p:attrNameLst>
                                          <p:attrName>style.visibility</p:attrName>
                                        </p:attrNameLst>
                                      </p:cBhvr>
                                      <p:to>
                                        <p:strVal val="visible"/>
                                      </p:to>
                                    </p:set>
                                    <p:animEffect transition="in" filter="wipe(left)">
                                      <p:cBhvr>
                                        <p:cTn id="57" dur="500"/>
                                        <p:tgtEl>
                                          <p:spTgt spid="18"/>
                                        </p:tgtEl>
                                      </p:cBhvr>
                                    </p:animEffect>
                                  </p:childTnLst>
                                </p:cTn>
                              </p:par>
                            </p:childTnLst>
                          </p:cTn>
                        </p:par>
                        <p:par>
                          <p:cTn id="58" fill="hold">
                            <p:stCondLst>
                              <p:cond delay="500"/>
                            </p:stCondLst>
                            <p:childTnLst>
                              <p:par>
                                <p:cTn id="59" presetID="22" presetClass="entr" presetSubtype="8" fill="hold" grpId="0" nodeType="afterEffect">
                                  <p:stCondLst>
                                    <p:cond delay="0"/>
                                  </p:stCondLst>
                                  <p:childTnLst>
                                    <p:set>
                                      <p:cBhvr>
                                        <p:cTn id="60" dur="1" fill="hold">
                                          <p:stCondLst>
                                            <p:cond delay="0"/>
                                          </p:stCondLst>
                                        </p:cTn>
                                        <p:tgtEl>
                                          <p:spTgt spid="21"/>
                                        </p:tgtEl>
                                        <p:attrNameLst>
                                          <p:attrName>style.visibility</p:attrName>
                                        </p:attrNameLst>
                                      </p:cBhvr>
                                      <p:to>
                                        <p:strVal val="visible"/>
                                      </p:to>
                                    </p:set>
                                    <p:animEffect transition="in" filter="wipe(left)">
                                      <p:cBhvr>
                                        <p:cTn id="61" dur="500"/>
                                        <p:tgtEl>
                                          <p:spTgt spid="21"/>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1" fill="hold" grpId="0" nodeType="clickEffect">
                                  <p:stCondLst>
                                    <p:cond delay="0"/>
                                  </p:stCondLst>
                                  <p:childTnLst>
                                    <p:set>
                                      <p:cBhvr>
                                        <p:cTn id="65" dur="1" fill="hold">
                                          <p:stCondLst>
                                            <p:cond delay="0"/>
                                          </p:stCondLst>
                                        </p:cTn>
                                        <p:tgtEl>
                                          <p:spTgt spid="20"/>
                                        </p:tgtEl>
                                        <p:attrNameLst>
                                          <p:attrName>style.visibility</p:attrName>
                                        </p:attrNameLst>
                                      </p:cBhvr>
                                      <p:to>
                                        <p:strVal val="visible"/>
                                      </p:to>
                                    </p:set>
                                    <p:animEffect transition="in" filter="wipe(up)">
                                      <p:cBhvr>
                                        <p:cTn id="66" dur="500"/>
                                        <p:tgtEl>
                                          <p:spTgt spid="20"/>
                                        </p:tgtEl>
                                      </p:cBhvr>
                                    </p:animEffect>
                                  </p:childTnLst>
                                </p:cTn>
                              </p:par>
                            </p:childTnLst>
                          </p:cTn>
                        </p:par>
                        <p:par>
                          <p:cTn id="67" fill="hold">
                            <p:stCondLst>
                              <p:cond delay="500"/>
                            </p:stCondLst>
                            <p:childTnLst>
                              <p:par>
                                <p:cTn id="68" presetID="22" presetClass="entr" presetSubtype="1" fill="hold" grpId="0" nodeType="afterEffect">
                                  <p:stCondLst>
                                    <p:cond delay="0"/>
                                  </p:stCondLst>
                                  <p:childTnLst>
                                    <p:set>
                                      <p:cBhvr>
                                        <p:cTn id="69" dur="1" fill="hold">
                                          <p:stCondLst>
                                            <p:cond delay="0"/>
                                          </p:stCondLst>
                                        </p:cTn>
                                        <p:tgtEl>
                                          <p:spTgt spid="22"/>
                                        </p:tgtEl>
                                        <p:attrNameLst>
                                          <p:attrName>style.visibility</p:attrName>
                                        </p:attrNameLst>
                                      </p:cBhvr>
                                      <p:to>
                                        <p:strVal val="visible"/>
                                      </p:to>
                                    </p:set>
                                    <p:animEffect transition="in" filter="wipe(up)">
                                      <p:cBhvr>
                                        <p:cTn id="70"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E847BE-210B-B709-C3E6-BB5F44994BD3}"/>
              </a:ext>
            </a:extLst>
          </p:cNvPr>
          <p:cNvSpPr>
            <a:spLocks noGrp="1"/>
          </p:cNvSpPr>
          <p:nvPr>
            <p:ph type="title"/>
          </p:nvPr>
        </p:nvSpPr>
        <p:spPr>
          <a:xfrm>
            <a:off x="3853678" y="334966"/>
            <a:ext cx="4484644" cy="875736"/>
          </a:xfrm>
        </p:spPr>
        <p:txBody>
          <a:bodyPr/>
          <a:lstStyle/>
          <a:p>
            <a:r>
              <a:rPr lang="en-GB" dirty="0"/>
              <a:t>Output samples </a:t>
            </a:r>
          </a:p>
        </p:txBody>
      </p:sp>
      <p:sp>
        <p:nvSpPr>
          <p:cNvPr id="4" name="Date Placeholder 3">
            <a:extLst>
              <a:ext uri="{FF2B5EF4-FFF2-40B4-BE49-F238E27FC236}">
                <a16:creationId xmlns:a16="http://schemas.microsoft.com/office/drawing/2014/main" id="{98664AB1-411A-5997-DB26-6A70C9842C0A}"/>
              </a:ext>
            </a:extLst>
          </p:cNvPr>
          <p:cNvSpPr>
            <a:spLocks noGrp="1"/>
          </p:cNvSpPr>
          <p:nvPr>
            <p:ph type="dt" sz="half" idx="2"/>
          </p:nvPr>
        </p:nvSpPr>
        <p:spPr/>
        <p:txBody>
          <a:bodyPr/>
          <a:lstStyle/>
          <a:p>
            <a:pPr rtl="0"/>
            <a:r>
              <a:rPr lang="en-GB" dirty="0"/>
              <a:t>19/10/2024</a:t>
            </a:r>
            <a:endParaRPr lang="en-GB" noProof="0" dirty="0"/>
          </a:p>
        </p:txBody>
      </p:sp>
      <p:sp>
        <p:nvSpPr>
          <p:cNvPr id="5" name="Footer Placeholder 4">
            <a:extLst>
              <a:ext uri="{FF2B5EF4-FFF2-40B4-BE49-F238E27FC236}">
                <a16:creationId xmlns:a16="http://schemas.microsoft.com/office/drawing/2014/main" id="{CEBF741C-80F0-22EF-B567-22F54AE5F586}"/>
              </a:ext>
            </a:extLst>
          </p:cNvPr>
          <p:cNvSpPr>
            <a:spLocks noGrp="1"/>
          </p:cNvSpPr>
          <p:nvPr>
            <p:ph type="ftr" sz="quarter" idx="3"/>
          </p:nvPr>
        </p:nvSpPr>
        <p:spPr/>
        <p:txBody>
          <a:bodyPr/>
          <a:lstStyle/>
          <a:p>
            <a:pPr rtl="0"/>
            <a:r>
              <a:rPr lang="en-GB" noProof="0" dirty="0"/>
              <a:t>Fraud Detection</a:t>
            </a:r>
          </a:p>
        </p:txBody>
      </p:sp>
      <p:sp>
        <p:nvSpPr>
          <p:cNvPr id="6" name="Slide Number Placeholder 5">
            <a:extLst>
              <a:ext uri="{FF2B5EF4-FFF2-40B4-BE49-F238E27FC236}">
                <a16:creationId xmlns:a16="http://schemas.microsoft.com/office/drawing/2014/main" id="{8AA6DD6C-715D-6AFC-76C2-E8211D511B11}"/>
              </a:ext>
            </a:extLst>
          </p:cNvPr>
          <p:cNvSpPr>
            <a:spLocks noGrp="1"/>
          </p:cNvSpPr>
          <p:nvPr>
            <p:ph type="sldNum" sz="quarter" idx="4"/>
          </p:nvPr>
        </p:nvSpPr>
        <p:spPr/>
        <p:txBody>
          <a:bodyPr/>
          <a:lstStyle/>
          <a:p>
            <a:pPr rtl="0"/>
            <a:fld id="{294A09A9-5501-47C1-A89A-A340965A2BE2}" type="slidenum">
              <a:rPr lang="en-GB" noProof="0" smtClean="0"/>
              <a:pPr rtl="0"/>
              <a:t>33</a:t>
            </a:fld>
            <a:endParaRPr lang="en-GB" noProof="0"/>
          </a:p>
        </p:txBody>
      </p:sp>
      <p:sp>
        <p:nvSpPr>
          <p:cNvPr id="20" name="TextBox 19">
            <a:extLst>
              <a:ext uri="{FF2B5EF4-FFF2-40B4-BE49-F238E27FC236}">
                <a16:creationId xmlns:a16="http://schemas.microsoft.com/office/drawing/2014/main" id="{F42DD3D6-F981-19BB-0B7B-C7754F9E6E55}"/>
              </a:ext>
            </a:extLst>
          </p:cNvPr>
          <p:cNvSpPr txBox="1"/>
          <p:nvPr/>
        </p:nvSpPr>
        <p:spPr>
          <a:xfrm>
            <a:off x="381000" y="2306198"/>
            <a:ext cx="3559278" cy="2954655"/>
          </a:xfrm>
          <a:prstGeom prst="rect">
            <a:avLst/>
          </a:prstGeom>
          <a:solidFill>
            <a:schemeClr val="accent1">
              <a:lumMod val="75000"/>
            </a:schemeClr>
          </a:solidFill>
          <a:ln>
            <a:solidFill>
              <a:schemeClr val="accent1">
                <a:lumMod val="75000"/>
              </a:schemeClr>
            </a:solidFill>
          </a:ln>
        </p:spPr>
        <p:txBody>
          <a:bodyPr wrap="square" rtlCol="0">
            <a:spAutoFit/>
          </a:bodyPr>
          <a:lstStyle/>
          <a:p>
            <a:r>
              <a:rPr lang="en-GB" sz="2400" dirty="0">
                <a:solidFill>
                  <a:schemeClr val="bg1"/>
                </a:solidFill>
              </a:rPr>
              <a:t>"</a:t>
            </a:r>
            <a:r>
              <a:rPr lang="en-GB" sz="2400" dirty="0">
                <a:solidFill>
                  <a:schemeClr val="bg1">
                    <a:lumMod val="85000"/>
                  </a:schemeClr>
                </a:solidFill>
              </a:rPr>
              <a:t>step": 1,                "type": "CASH_OUT",                "amount":  2806,                "oldbalanceOrg":  2806,                "newbalanceOrig":  0,                "oldbalanceDest": 26202,                "newbalanceDest": 0</a:t>
            </a:r>
            <a:endParaRPr lang="en-GB" dirty="0">
              <a:solidFill>
                <a:schemeClr val="bg1">
                  <a:lumMod val="85000"/>
                </a:schemeClr>
              </a:solidFill>
            </a:endParaRPr>
          </a:p>
          <a:p>
            <a:endParaRPr lang="en-GB" dirty="0">
              <a:solidFill>
                <a:schemeClr val="bg1">
                  <a:lumMod val="85000"/>
                </a:schemeClr>
              </a:solidFill>
            </a:endParaRPr>
          </a:p>
        </p:txBody>
      </p:sp>
      <p:sp>
        <p:nvSpPr>
          <p:cNvPr id="21" name="Arrow: Right 20">
            <a:extLst>
              <a:ext uri="{FF2B5EF4-FFF2-40B4-BE49-F238E27FC236}">
                <a16:creationId xmlns:a16="http://schemas.microsoft.com/office/drawing/2014/main" id="{0895D48C-5BF6-7034-0F40-60B38E816FE3}"/>
              </a:ext>
            </a:extLst>
          </p:cNvPr>
          <p:cNvSpPr/>
          <p:nvPr/>
        </p:nvSpPr>
        <p:spPr>
          <a:xfrm>
            <a:off x="4077740" y="3078290"/>
            <a:ext cx="2984091" cy="112087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TextBox 21">
            <a:extLst>
              <a:ext uri="{FF2B5EF4-FFF2-40B4-BE49-F238E27FC236}">
                <a16:creationId xmlns:a16="http://schemas.microsoft.com/office/drawing/2014/main" id="{1EE7BE92-DF58-5A2E-232B-947B021B264A}"/>
              </a:ext>
            </a:extLst>
          </p:cNvPr>
          <p:cNvSpPr txBox="1"/>
          <p:nvPr/>
        </p:nvSpPr>
        <p:spPr>
          <a:xfrm>
            <a:off x="7108723" y="2998839"/>
            <a:ext cx="4296696" cy="1200329"/>
          </a:xfrm>
          <a:prstGeom prst="rect">
            <a:avLst/>
          </a:prstGeom>
          <a:solidFill>
            <a:schemeClr val="accent2">
              <a:lumMod val="75000"/>
            </a:schemeClr>
          </a:solidFill>
        </p:spPr>
        <p:txBody>
          <a:bodyPr wrap="square" rtlCol="0">
            <a:spAutoFit/>
          </a:bodyPr>
          <a:lstStyle/>
          <a:p>
            <a:r>
              <a:rPr lang="en-GB" sz="2400" dirty="0"/>
              <a:t>"Scored Labels": 1.0</a:t>
            </a:r>
          </a:p>
          <a:p>
            <a:r>
              <a:rPr lang="en-GB" sz="2400" dirty="0"/>
              <a:t>"Scored Probabilities": 0.9921079429735234</a:t>
            </a:r>
          </a:p>
        </p:txBody>
      </p:sp>
      <p:sp>
        <p:nvSpPr>
          <p:cNvPr id="23" name="TextBox 22">
            <a:extLst>
              <a:ext uri="{FF2B5EF4-FFF2-40B4-BE49-F238E27FC236}">
                <a16:creationId xmlns:a16="http://schemas.microsoft.com/office/drawing/2014/main" id="{93D13DE1-FCD4-01B3-81F9-24A38ACF7513}"/>
              </a:ext>
            </a:extLst>
          </p:cNvPr>
          <p:cNvSpPr txBox="1"/>
          <p:nvPr/>
        </p:nvSpPr>
        <p:spPr>
          <a:xfrm>
            <a:off x="1216742" y="1632155"/>
            <a:ext cx="1887794" cy="646331"/>
          </a:xfrm>
          <a:prstGeom prst="rect">
            <a:avLst/>
          </a:prstGeom>
          <a:noFill/>
        </p:spPr>
        <p:txBody>
          <a:bodyPr wrap="square" rtlCol="0">
            <a:spAutoFit/>
          </a:bodyPr>
          <a:lstStyle/>
          <a:p>
            <a:r>
              <a:rPr lang="en-GB" sz="3600" dirty="0"/>
              <a:t>Json File </a:t>
            </a:r>
          </a:p>
        </p:txBody>
      </p:sp>
      <p:sp>
        <p:nvSpPr>
          <p:cNvPr id="26" name="TextBox 25">
            <a:extLst>
              <a:ext uri="{FF2B5EF4-FFF2-40B4-BE49-F238E27FC236}">
                <a16:creationId xmlns:a16="http://schemas.microsoft.com/office/drawing/2014/main" id="{76C9559F-5FB9-B2B5-1C53-1FFBAC633B7E}"/>
              </a:ext>
            </a:extLst>
          </p:cNvPr>
          <p:cNvSpPr txBox="1"/>
          <p:nvPr/>
        </p:nvSpPr>
        <p:spPr>
          <a:xfrm>
            <a:off x="8313174" y="2278486"/>
            <a:ext cx="1887794" cy="646331"/>
          </a:xfrm>
          <a:prstGeom prst="rect">
            <a:avLst/>
          </a:prstGeom>
          <a:noFill/>
        </p:spPr>
        <p:txBody>
          <a:bodyPr wrap="square" rtlCol="0">
            <a:spAutoFit/>
          </a:bodyPr>
          <a:lstStyle/>
          <a:p>
            <a:r>
              <a:rPr lang="en-GB" sz="3600" dirty="0"/>
              <a:t>Json File </a:t>
            </a:r>
          </a:p>
        </p:txBody>
      </p:sp>
      <p:sp>
        <p:nvSpPr>
          <p:cNvPr id="3" name="TextBox 2">
            <a:extLst>
              <a:ext uri="{FF2B5EF4-FFF2-40B4-BE49-F238E27FC236}">
                <a16:creationId xmlns:a16="http://schemas.microsoft.com/office/drawing/2014/main" id="{6D1BBF0E-A23C-52BF-A60F-D529979A797E}"/>
              </a:ext>
            </a:extLst>
          </p:cNvPr>
          <p:cNvSpPr txBox="1"/>
          <p:nvPr/>
        </p:nvSpPr>
        <p:spPr>
          <a:xfrm>
            <a:off x="8597648" y="4283158"/>
            <a:ext cx="1318846" cy="461665"/>
          </a:xfrm>
          <a:prstGeom prst="rect">
            <a:avLst/>
          </a:prstGeom>
          <a:noFill/>
        </p:spPr>
        <p:txBody>
          <a:bodyPr wrap="square" rtlCol="0">
            <a:spAutoFit/>
          </a:bodyPr>
          <a:lstStyle/>
          <a:p>
            <a:r>
              <a:rPr lang="en-GB" sz="2400" dirty="0"/>
              <a:t>(Fraud)</a:t>
            </a:r>
            <a:endParaRPr lang="en-US" sz="2400" dirty="0"/>
          </a:p>
        </p:txBody>
      </p:sp>
      <p:sp>
        <p:nvSpPr>
          <p:cNvPr id="7" name="TextBox 6">
            <a:extLst>
              <a:ext uri="{FF2B5EF4-FFF2-40B4-BE49-F238E27FC236}">
                <a16:creationId xmlns:a16="http://schemas.microsoft.com/office/drawing/2014/main" id="{9850F5FE-784E-545B-0FEE-76C259D38C93}"/>
              </a:ext>
            </a:extLst>
          </p:cNvPr>
          <p:cNvSpPr txBox="1"/>
          <p:nvPr/>
        </p:nvSpPr>
        <p:spPr>
          <a:xfrm>
            <a:off x="4580604" y="2844225"/>
            <a:ext cx="1887793" cy="584775"/>
          </a:xfrm>
          <a:prstGeom prst="rect">
            <a:avLst/>
          </a:prstGeom>
          <a:noFill/>
        </p:spPr>
        <p:txBody>
          <a:bodyPr wrap="square" rtlCol="0">
            <a:spAutoFit/>
          </a:bodyPr>
          <a:lstStyle/>
          <a:p>
            <a:r>
              <a:rPr lang="en-US" sz="3200" dirty="0"/>
              <a:t>Endpoint</a:t>
            </a:r>
          </a:p>
        </p:txBody>
      </p:sp>
    </p:spTree>
    <p:extLst>
      <p:ext uri="{BB962C8B-B14F-4D97-AF65-F5344CB8AC3E}">
        <p14:creationId xmlns:p14="http://schemas.microsoft.com/office/powerpoint/2010/main" val="29156151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anim calcmode="lin" valueType="num">
                                      <p:cBhvr>
                                        <p:cTn id="8" dur="500" fill="hold"/>
                                        <p:tgtEl>
                                          <p:spTgt spid="23"/>
                                        </p:tgtEl>
                                        <p:attrNameLst>
                                          <p:attrName>ppt_x</p:attrName>
                                        </p:attrNameLst>
                                      </p:cBhvr>
                                      <p:tavLst>
                                        <p:tav tm="0">
                                          <p:val>
                                            <p:strVal val="#ppt_x"/>
                                          </p:val>
                                        </p:tav>
                                        <p:tav tm="100000">
                                          <p:val>
                                            <p:strVal val="#ppt_x"/>
                                          </p:val>
                                        </p:tav>
                                      </p:tavLst>
                                    </p:anim>
                                    <p:anim calcmode="lin" valueType="num">
                                      <p:cBhvr>
                                        <p:cTn id="9" dur="500" fill="hold"/>
                                        <p:tgtEl>
                                          <p:spTgt spid="2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anim calcmode="lin" valueType="num">
                                      <p:cBhvr>
                                        <p:cTn id="13" dur="500" fill="hold"/>
                                        <p:tgtEl>
                                          <p:spTgt spid="20"/>
                                        </p:tgtEl>
                                        <p:attrNameLst>
                                          <p:attrName>ppt_x</p:attrName>
                                        </p:attrNameLst>
                                      </p:cBhvr>
                                      <p:tavLst>
                                        <p:tav tm="0">
                                          <p:val>
                                            <p:strVal val="#ppt_x"/>
                                          </p:val>
                                        </p:tav>
                                        <p:tav tm="100000">
                                          <p:val>
                                            <p:strVal val="#ppt_x"/>
                                          </p:val>
                                        </p:tav>
                                      </p:tavLst>
                                    </p:anim>
                                    <p:anim calcmode="lin" valueType="num">
                                      <p:cBhvr>
                                        <p:cTn id="14" dur="5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left)">
                                      <p:cBhvr>
                                        <p:cTn id="19" dur="500"/>
                                        <p:tgtEl>
                                          <p:spTgt spid="7"/>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wipe(left)">
                                      <p:cBhvr>
                                        <p:cTn id="22" dur="500"/>
                                        <p:tgtEl>
                                          <p:spTgt spid="21"/>
                                        </p:tgtEl>
                                      </p:cBhvr>
                                    </p:animEffect>
                                  </p:childTnLst>
                                </p:cTn>
                              </p:par>
                            </p:childTnLst>
                          </p:cTn>
                        </p:par>
                        <p:par>
                          <p:cTn id="23" fill="hold">
                            <p:stCondLst>
                              <p:cond delay="500"/>
                            </p:stCondLst>
                            <p:childTnLst>
                              <p:par>
                                <p:cTn id="24" presetID="42" presetClass="entr" presetSubtype="0" fill="hold" grpId="0" nodeType="afterEffect">
                                  <p:stCondLst>
                                    <p:cond delay="0"/>
                                  </p:stCondLst>
                                  <p:childTnLst>
                                    <p:set>
                                      <p:cBhvr>
                                        <p:cTn id="25" dur="1" fill="hold">
                                          <p:stCondLst>
                                            <p:cond delay="0"/>
                                          </p:stCondLst>
                                        </p:cTn>
                                        <p:tgtEl>
                                          <p:spTgt spid="26"/>
                                        </p:tgtEl>
                                        <p:attrNameLst>
                                          <p:attrName>style.visibility</p:attrName>
                                        </p:attrNameLst>
                                      </p:cBhvr>
                                      <p:to>
                                        <p:strVal val="visible"/>
                                      </p:to>
                                    </p:set>
                                    <p:animEffect transition="in" filter="fade">
                                      <p:cBhvr>
                                        <p:cTn id="26" dur="500"/>
                                        <p:tgtEl>
                                          <p:spTgt spid="26"/>
                                        </p:tgtEl>
                                      </p:cBhvr>
                                    </p:animEffect>
                                    <p:anim calcmode="lin" valueType="num">
                                      <p:cBhvr>
                                        <p:cTn id="27" dur="500" fill="hold"/>
                                        <p:tgtEl>
                                          <p:spTgt spid="26"/>
                                        </p:tgtEl>
                                        <p:attrNameLst>
                                          <p:attrName>ppt_x</p:attrName>
                                        </p:attrNameLst>
                                      </p:cBhvr>
                                      <p:tavLst>
                                        <p:tav tm="0">
                                          <p:val>
                                            <p:strVal val="#ppt_x"/>
                                          </p:val>
                                        </p:tav>
                                        <p:tav tm="100000">
                                          <p:val>
                                            <p:strVal val="#ppt_x"/>
                                          </p:val>
                                        </p:tav>
                                      </p:tavLst>
                                    </p:anim>
                                    <p:anim calcmode="lin" valueType="num">
                                      <p:cBhvr>
                                        <p:cTn id="28" dur="500" fill="hold"/>
                                        <p:tgtEl>
                                          <p:spTgt spid="26"/>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fade">
                                      <p:cBhvr>
                                        <p:cTn id="31" dur="500"/>
                                        <p:tgtEl>
                                          <p:spTgt spid="22"/>
                                        </p:tgtEl>
                                      </p:cBhvr>
                                    </p:animEffect>
                                    <p:anim calcmode="lin" valueType="num">
                                      <p:cBhvr>
                                        <p:cTn id="32" dur="500" fill="hold"/>
                                        <p:tgtEl>
                                          <p:spTgt spid="22"/>
                                        </p:tgtEl>
                                        <p:attrNameLst>
                                          <p:attrName>ppt_x</p:attrName>
                                        </p:attrNameLst>
                                      </p:cBhvr>
                                      <p:tavLst>
                                        <p:tav tm="0">
                                          <p:val>
                                            <p:strVal val="#ppt_x"/>
                                          </p:val>
                                        </p:tav>
                                        <p:tav tm="100000">
                                          <p:val>
                                            <p:strVal val="#ppt_x"/>
                                          </p:val>
                                        </p:tav>
                                      </p:tavLst>
                                    </p:anim>
                                    <p:anim calcmode="lin" valueType="num">
                                      <p:cBhvr>
                                        <p:cTn id="33" dur="500" fill="hold"/>
                                        <p:tgtEl>
                                          <p:spTgt spid="22"/>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3"/>
                                        </p:tgtEl>
                                        <p:attrNameLst>
                                          <p:attrName>style.visibility</p:attrName>
                                        </p:attrNameLst>
                                      </p:cBhvr>
                                      <p:to>
                                        <p:strVal val="visible"/>
                                      </p:to>
                                    </p:set>
                                    <p:animEffect transition="in" filter="fade">
                                      <p:cBhvr>
                                        <p:cTn id="36" dur="500"/>
                                        <p:tgtEl>
                                          <p:spTgt spid="3"/>
                                        </p:tgtEl>
                                      </p:cBhvr>
                                    </p:animEffect>
                                    <p:anim calcmode="lin" valueType="num">
                                      <p:cBhvr>
                                        <p:cTn id="37" dur="500" fill="hold"/>
                                        <p:tgtEl>
                                          <p:spTgt spid="3"/>
                                        </p:tgtEl>
                                        <p:attrNameLst>
                                          <p:attrName>ppt_x</p:attrName>
                                        </p:attrNameLst>
                                      </p:cBhvr>
                                      <p:tavLst>
                                        <p:tav tm="0">
                                          <p:val>
                                            <p:strVal val="#ppt_x"/>
                                          </p:val>
                                        </p:tav>
                                        <p:tav tm="100000">
                                          <p:val>
                                            <p:strVal val="#ppt_x"/>
                                          </p:val>
                                        </p:tav>
                                      </p:tavLst>
                                    </p:anim>
                                    <p:anim calcmode="lin" valueType="num">
                                      <p:cBhvr>
                                        <p:cTn id="38" dur="5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23" grpId="0"/>
      <p:bldP spid="26" grpId="0"/>
      <p:bldP spid="3" grpId="0"/>
      <p:bldP spid="7"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788575-421C-ED72-3A5A-382C62663D7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2B14AF3-ECA4-AC50-4960-F349AFF27540}"/>
              </a:ext>
            </a:extLst>
          </p:cNvPr>
          <p:cNvSpPr>
            <a:spLocks noGrp="1"/>
          </p:cNvSpPr>
          <p:nvPr>
            <p:ph type="title"/>
          </p:nvPr>
        </p:nvSpPr>
        <p:spPr>
          <a:xfrm>
            <a:off x="3124200" y="184704"/>
            <a:ext cx="5968181" cy="875736"/>
          </a:xfrm>
        </p:spPr>
        <p:txBody>
          <a:bodyPr/>
          <a:lstStyle/>
          <a:p>
            <a:r>
              <a:rPr lang="en-GB" dirty="0"/>
              <a:t>Output samples </a:t>
            </a:r>
          </a:p>
        </p:txBody>
      </p:sp>
      <p:sp>
        <p:nvSpPr>
          <p:cNvPr id="4" name="Date Placeholder 3">
            <a:extLst>
              <a:ext uri="{FF2B5EF4-FFF2-40B4-BE49-F238E27FC236}">
                <a16:creationId xmlns:a16="http://schemas.microsoft.com/office/drawing/2014/main" id="{565DB50B-5D26-6E34-9C46-C1473E38EAB9}"/>
              </a:ext>
            </a:extLst>
          </p:cNvPr>
          <p:cNvSpPr>
            <a:spLocks noGrp="1"/>
          </p:cNvSpPr>
          <p:nvPr>
            <p:ph type="dt" sz="half" idx="2"/>
          </p:nvPr>
        </p:nvSpPr>
        <p:spPr/>
        <p:txBody>
          <a:bodyPr/>
          <a:lstStyle/>
          <a:p>
            <a:pPr rtl="0"/>
            <a:r>
              <a:rPr lang="en-GB" dirty="0"/>
              <a:t>19/10/2024</a:t>
            </a:r>
            <a:endParaRPr lang="en-GB" noProof="0" dirty="0"/>
          </a:p>
        </p:txBody>
      </p:sp>
      <p:sp>
        <p:nvSpPr>
          <p:cNvPr id="5" name="Footer Placeholder 4">
            <a:extLst>
              <a:ext uri="{FF2B5EF4-FFF2-40B4-BE49-F238E27FC236}">
                <a16:creationId xmlns:a16="http://schemas.microsoft.com/office/drawing/2014/main" id="{71036586-2997-DE0D-0D21-4FEFF5B2044F}"/>
              </a:ext>
            </a:extLst>
          </p:cNvPr>
          <p:cNvSpPr>
            <a:spLocks noGrp="1"/>
          </p:cNvSpPr>
          <p:nvPr>
            <p:ph type="ftr" sz="quarter" idx="3"/>
          </p:nvPr>
        </p:nvSpPr>
        <p:spPr/>
        <p:txBody>
          <a:bodyPr/>
          <a:lstStyle/>
          <a:p>
            <a:pPr rtl="0"/>
            <a:r>
              <a:rPr lang="en-GB" noProof="0" dirty="0"/>
              <a:t>Fraud Detection</a:t>
            </a:r>
          </a:p>
        </p:txBody>
      </p:sp>
      <p:sp>
        <p:nvSpPr>
          <p:cNvPr id="6" name="Slide Number Placeholder 5">
            <a:extLst>
              <a:ext uri="{FF2B5EF4-FFF2-40B4-BE49-F238E27FC236}">
                <a16:creationId xmlns:a16="http://schemas.microsoft.com/office/drawing/2014/main" id="{9D607C8F-37B5-204B-A0C2-D7B1BD5AD64C}"/>
              </a:ext>
            </a:extLst>
          </p:cNvPr>
          <p:cNvSpPr>
            <a:spLocks noGrp="1"/>
          </p:cNvSpPr>
          <p:nvPr>
            <p:ph type="sldNum" sz="quarter" idx="4"/>
          </p:nvPr>
        </p:nvSpPr>
        <p:spPr/>
        <p:txBody>
          <a:bodyPr/>
          <a:lstStyle/>
          <a:p>
            <a:pPr rtl="0"/>
            <a:fld id="{294A09A9-5501-47C1-A89A-A340965A2BE2}" type="slidenum">
              <a:rPr lang="en-GB" noProof="0" smtClean="0"/>
              <a:pPr rtl="0"/>
              <a:t>34</a:t>
            </a:fld>
            <a:endParaRPr lang="en-GB" noProof="0"/>
          </a:p>
        </p:txBody>
      </p:sp>
      <p:sp>
        <p:nvSpPr>
          <p:cNvPr id="20" name="TextBox 19">
            <a:extLst>
              <a:ext uri="{FF2B5EF4-FFF2-40B4-BE49-F238E27FC236}">
                <a16:creationId xmlns:a16="http://schemas.microsoft.com/office/drawing/2014/main" id="{E7AD9411-F7E7-622A-798B-E6EAB9CEE109}"/>
              </a:ext>
            </a:extLst>
          </p:cNvPr>
          <p:cNvSpPr txBox="1"/>
          <p:nvPr/>
        </p:nvSpPr>
        <p:spPr>
          <a:xfrm>
            <a:off x="381000" y="2306198"/>
            <a:ext cx="3559278" cy="2677656"/>
          </a:xfrm>
          <a:prstGeom prst="rect">
            <a:avLst/>
          </a:prstGeom>
          <a:solidFill>
            <a:schemeClr val="accent1">
              <a:lumMod val="75000"/>
            </a:schemeClr>
          </a:solidFill>
          <a:ln>
            <a:solidFill>
              <a:schemeClr val="accent1">
                <a:lumMod val="75000"/>
              </a:schemeClr>
            </a:solidFill>
          </a:ln>
        </p:spPr>
        <p:txBody>
          <a:bodyPr wrap="square" rtlCol="0">
            <a:spAutoFit/>
          </a:bodyPr>
          <a:lstStyle/>
          <a:p>
            <a:r>
              <a:rPr lang="en-GB" sz="2400" dirty="0">
                <a:solidFill>
                  <a:schemeClr val="bg1"/>
                </a:solidFill>
              </a:rPr>
              <a:t> "step": 1,                "type": "PAYMENT",                "amount": 4024.36,                "oldbalanceOrg": 2671,                "newbalanceOrig": 0,                "oldbalanceDest": 0,                "newbalanceDest": 0</a:t>
            </a:r>
            <a:endParaRPr lang="en-GB" dirty="0">
              <a:solidFill>
                <a:schemeClr val="bg1">
                  <a:lumMod val="85000"/>
                </a:schemeClr>
              </a:solidFill>
            </a:endParaRPr>
          </a:p>
        </p:txBody>
      </p:sp>
      <p:sp>
        <p:nvSpPr>
          <p:cNvPr id="21" name="Arrow: Right 20">
            <a:extLst>
              <a:ext uri="{FF2B5EF4-FFF2-40B4-BE49-F238E27FC236}">
                <a16:creationId xmlns:a16="http://schemas.microsoft.com/office/drawing/2014/main" id="{72542F6F-369C-9467-4DB7-F2298A2698F7}"/>
              </a:ext>
            </a:extLst>
          </p:cNvPr>
          <p:cNvSpPr/>
          <p:nvPr/>
        </p:nvSpPr>
        <p:spPr>
          <a:xfrm>
            <a:off x="4089462" y="3078289"/>
            <a:ext cx="2984091" cy="112087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TextBox 21">
            <a:extLst>
              <a:ext uri="{FF2B5EF4-FFF2-40B4-BE49-F238E27FC236}">
                <a16:creationId xmlns:a16="http://schemas.microsoft.com/office/drawing/2014/main" id="{665404D1-402D-255B-2416-F2F7A0BBE8B3}"/>
              </a:ext>
            </a:extLst>
          </p:cNvPr>
          <p:cNvSpPr txBox="1"/>
          <p:nvPr/>
        </p:nvSpPr>
        <p:spPr>
          <a:xfrm>
            <a:off x="7108722" y="3223230"/>
            <a:ext cx="4702277" cy="830997"/>
          </a:xfrm>
          <a:prstGeom prst="rect">
            <a:avLst/>
          </a:prstGeom>
          <a:solidFill>
            <a:schemeClr val="accent2">
              <a:lumMod val="75000"/>
            </a:schemeClr>
          </a:solidFill>
        </p:spPr>
        <p:txBody>
          <a:bodyPr wrap="square" rtlCol="0">
            <a:spAutoFit/>
          </a:bodyPr>
          <a:lstStyle/>
          <a:p>
            <a:r>
              <a:rPr lang="en-GB" sz="2400" dirty="0"/>
              <a:t>"Scored Labels": 0.0 </a:t>
            </a:r>
          </a:p>
          <a:p>
            <a:r>
              <a:rPr lang="en-GB" sz="2400" dirty="0"/>
              <a:t>"Scored Probabilities": 0.0</a:t>
            </a:r>
          </a:p>
        </p:txBody>
      </p:sp>
      <p:sp>
        <p:nvSpPr>
          <p:cNvPr id="23" name="TextBox 22">
            <a:extLst>
              <a:ext uri="{FF2B5EF4-FFF2-40B4-BE49-F238E27FC236}">
                <a16:creationId xmlns:a16="http://schemas.microsoft.com/office/drawing/2014/main" id="{3702C78D-1727-CD30-E476-70D81BA95700}"/>
              </a:ext>
            </a:extLst>
          </p:cNvPr>
          <p:cNvSpPr txBox="1"/>
          <p:nvPr/>
        </p:nvSpPr>
        <p:spPr>
          <a:xfrm>
            <a:off x="1175711" y="1659867"/>
            <a:ext cx="1887794" cy="646331"/>
          </a:xfrm>
          <a:prstGeom prst="rect">
            <a:avLst/>
          </a:prstGeom>
          <a:noFill/>
        </p:spPr>
        <p:txBody>
          <a:bodyPr wrap="square" rtlCol="0">
            <a:spAutoFit/>
          </a:bodyPr>
          <a:lstStyle/>
          <a:p>
            <a:r>
              <a:rPr lang="en-GB" sz="3600" dirty="0"/>
              <a:t>Json File </a:t>
            </a:r>
          </a:p>
        </p:txBody>
      </p:sp>
      <p:sp>
        <p:nvSpPr>
          <p:cNvPr id="26" name="TextBox 25">
            <a:extLst>
              <a:ext uri="{FF2B5EF4-FFF2-40B4-BE49-F238E27FC236}">
                <a16:creationId xmlns:a16="http://schemas.microsoft.com/office/drawing/2014/main" id="{A09B4494-2FB4-876B-62F1-2325017DA2C9}"/>
              </a:ext>
            </a:extLst>
          </p:cNvPr>
          <p:cNvSpPr txBox="1"/>
          <p:nvPr/>
        </p:nvSpPr>
        <p:spPr>
          <a:xfrm>
            <a:off x="8515963" y="2576899"/>
            <a:ext cx="1887794" cy="646331"/>
          </a:xfrm>
          <a:prstGeom prst="rect">
            <a:avLst/>
          </a:prstGeom>
          <a:noFill/>
        </p:spPr>
        <p:txBody>
          <a:bodyPr wrap="square" rtlCol="0">
            <a:spAutoFit/>
          </a:bodyPr>
          <a:lstStyle/>
          <a:p>
            <a:r>
              <a:rPr lang="en-GB" sz="3600" dirty="0"/>
              <a:t>Json File </a:t>
            </a:r>
          </a:p>
        </p:txBody>
      </p:sp>
      <p:sp>
        <p:nvSpPr>
          <p:cNvPr id="3" name="TextBox 2">
            <a:extLst>
              <a:ext uri="{FF2B5EF4-FFF2-40B4-BE49-F238E27FC236}">
                <a16:creationId xmlns:a16="http://schemas.microsoft.com/office/drawing/2014/main" id="{13EA8D63-18CA-6EFA-A23B-81F6879EF9B1}"/>
              </a:ext>
            </a:extLst>
          </p:cNvPr>
          <p:cNvSpPr txBox="1"/>
          <p:nvPr/>
        </p:nvSpPr>
        <p:spPr>
          <a:xfrm>
            <a:off x="8630998" y="4166303"/>
            <a:ext cx="1657723" cy="461665"/>
          </a:xfrm>
          <a:prstGeom prst="rect">
            <a:avLst/>
          </a:prstGeom>
          <a:noFill/>
        </p:spPr>
        <p:txBody>
          <a:bodyPr wrap="square" rtlCol="0">
            <a:spAutoFit/>
          </a:bodyPr>
          <a:lstStyle/>
          <a:p>
            <a:r>
              <a:rPr lang="en-GB" sz="2400" dirty="0"/>
              <a:t>(not fraud)</a:t>
            </a:r>
            <a:endParaRPr lang="en-US" sz="2400" dirty="0"/>
          </a:p>
        </p:txBody>
      </p:sp>
      <p:sp>
        <p:nvSpPr>
          <p:cNvPr id="7" name="TextBox 6">
            <a:extLst>
              <a:ext uri="{FF2B5EF4-FFF2-40B4-BE49-F238E27FC236}">
                <a16:creationId xmlns:a16="http://schemas.microsoft.com/office/drawing/2014/main" id="{5A1EBD24-C2B2-E113-B65B-DCC27D777695}"/>
              </a:ext>
            </a:extLst>
          </p:cNvPr>
          <p:cNvSpPr txBox="1"/>
          <p:nvPr/>
        </p:nvSpPr>
        <p:spPr>
          <a:xfrm>
            <a:off x="4637610" y="2844225"/>
            <a:ext cx="1887793" cy="584775"/>
          </a:xfrm>
          <a:prstGeom prst="rect">
            <a:avLst/>
          </a:prstGeom>
          <a:noFill/>
        </p:spPr>
        <p:txBody>
          <a:bodyPr wrap="square" rtlCol="0">
            <a:spAutoFit/>
          </a:bodyPr>
          <a:lstStyle/>
          <a:p>
            <a:r>
              <a:rPr lang="en-US" sz="3200" dirty="0"/>
              <a:t>Endpoint</a:t>
            </a:r>
          </a:p>
        </p:txBody>
      </p:sp>
    </p:spTree>
    <p:extLst>
      <p:ext uri="{BB962C8B-B14F-4D97-AF65-F5344CB8AC3E}">
        <p14:creationId xmlns:p14="http://schemas.microsoft.com/office/powerpoint/2010/main" val="2398864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anim calcmode="lin" valueType="num">
                                      <p:cBhvr>
                                        <p:cTn id="8" dur="500" fill="hold"/>
                                        <p:tgtEl>
                                          <p:spTgt spid="23"/>
                                        </p:tgtEl>
                                        <p:attrNameLst>
                                          <p:attrName>ppt_x</p:attrName>
                                        </p:attrNameLst>
                                      </p:cBhvr>
                                      <p:tavLst>
                                        <p:tav tm="0">
                                          <p:val>
                                            <p:strVal val="#ppt_x"/>
                                          </p:val>
                                        </p:tav>
                                        <p:tav tm="100000">
                                          <p:val>
                                            <p:strVal val="#ppt_x"/>
                                          </p:val>
                                        </p:tav>
                                      </p:tavLst>
                                    </p:anim>
                                    <p:anim calcmode="lin" valueType="num">
                                      <p:cBhvr>
                                        <p:cTn id="9" dur="500" fill="hold"/>
                                        <p:tgtEl>
                                          <p:spTgt spid="2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anim calcmode="lin" valueType="num">
                                      <p:cBhvr>
                                        <p:cTn id="13" dur="500" fill="hold"/>
                                        <p:tgtEl>
                                          <p:spTgt spid="20"/>
                                        </p:tgtEl>
                                        <p:attrNameLst>
                                          <p:attrName>ppt_x</p:attrName>
                                        </p:attrNameLst>
                                      </p:cBhvr>
                                      <p:tavLst>
                                        <p:tav tm="0">
                                          <p:val>
                                            <p:strVal val="#ppt_x"/>
                                          </p:val>
                                        </p:tav>
                                        <p:tav tm="100000">
                                          <p:val>
                                            <p:strVal val="#ppt_x"/>
                                          </p:val>
                                        </p:tav>
                                      </p:tavLst>
                                    </p:anim>
                                    <p:anim calcmode="lin" valueType="num">
                                      <p:cBhvr>
                                        <p:cTn id="14" dur="5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left)">
                                      <p:cBhvr>
                                        <p:cTn id="19" dur="500"/>
                                        <p:tgtEl>
                                          <p:spTgt spid="7"/>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wipe(left)">
                                      <p:cBhvr>
                                        <p:cTn id="22" dur="500"/>
                                        <p:tgtEl>
                                          <p:spTgt spid="21"/>
                                        </p:tgtEl>
                                      </p:cBhvr>
                                    </p:animEffect>
                                  </p:childTnLst>
                                </p:cTn>
                              </p:par>
                            </p:childTnLst>
                          </p:cTn>
                        </p:par>
                        <p:par>
                          <p:cTn id="23" fill="hold">
                            <p:stCondLst>
                              <p:cond delay="500"/>
                            </p:stCondLst>
                            <p:childTnLst>
                              <p:par>
                                <p:cTn id="24" presetID="42" presetClass="entr" presetSubtype="0" fill="hold" grpId="0" nodeType="afterEffect">
                                  <p:stCondLst>
                                    <p:cond delay="0"/>
                                  </p:stCondLst>
                                  <p:childTnLst>
                                    <p:set>
                                      <p:cBhvr>
                                        <p:cTn id="25" dur="1" fill="hold">
                                          <p:stCondLst>
                                            <p:cond delay="0"/>
                                          </p:stCondLst>
                                        </p:cTn>
                                        <p:tgtEl>
                                          <p:spTgt spid="26"/>
                                        </p:tgtEl>
                                        <p:attrNameLst>
                                          <p:attrName>style.visibility</p:attrName>
                                        </p:attrNameLst>
                                      </p:cBhvr>
                                      <p:to>
                                        <p:strVal val="visible"/>
                                      </p:to>
                                    </p:set>
                                    <p:animEffect transition="in" filter="fade">
                                      <p:cBhvr>
                                        <p:cTn id="26" dur="500"/>
                                        <p:tgtEl>
                                          <p:spTgt spid="26"/>
                                        </p:tgtEl>
                                      </p:cBhvr>
                                    </p:animEffect>
                                    <p:anim calcmode="lin" valueType="num">
                                      <p:cBhvr>
                                        <p:cTn id="27" dur="500" fill="hold"/>
                                        <p:tgtEl>
                                          <p:spTgt spid="26"/>
                                        </p:tgtEl>
                                        <p:attrNameLst>
                                          <p:attrName>ppt_x</p:attrName>
                                        </p:attrNameLst>
                                      </p:cBhvr>
                                      <p:tavLst>
                                        <p:tav tm="0">
                                          <p:val>
                                            <p:strVal val="#ppt_x"/>
                                          </p:val>
                                        </p:tav>
                                        <p:tav tm="100000">
                                          <p:val>
                                            <p:strVal val="#ppt_x"/>
                                          </p:val>
                                        </p:tav>
                                      </p:tavLst>
                                    </p:anim>
                                    <p:anim calcmode="lin" valueType="num">
                                      <p:cBhvr>
                                        <p:cTn id="28" dur="500" fill="hold"/>
                                        <p:tgtEl>
                                          <p:spTgt spid="26"/>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fade">
                                      <p:cBhvr>
                                        <p:cTn id="31" dur="500"/>
                                        <p:tgtEl>
                                          <p:spTgt spid="22"/>
                                        </p:tgtEl>
                                      </p:cBhvr>
                                    </p:animEffect>
                                    <p:anim calcmode="lin" valueType="num">
                                      <p:cBhvr>
                                        <p:cTn id="32" dur="500" fill="hold"/>
                                        <p:tgtEl>
                                          <p:spTgt spid="22"/>
                                        </p:tgtEl>
                                        <p:attrNameLst>
                                          <p:attrName>ppt_x</p:attrName>
                                        </p:attrNameLst>
                                      </p:cBhvr>
                                      <p:tavLst>
                                        <p:tav tm="0">
                                          <p:val>
                                            <p:strVal val="#ppt_x"/>
                                          </p:val>
                                        </p:tav>
                                        <p:tav tm="100000">
                                          <p:val>
                                            <p:strVal val="#ppt_x"/>
                                          </p:val>
                                        </p:tav>
                                      </p:tavLst>
                                    </p:anim>
                                    <p:anim calcmode="lin" valueType="num">
                                      <p:cBhvr>
                                        <p:cTn id="33" dur="500" fill="hold"/>
                                        <p:tgtEl>
                                          <p:spTgt spid="22"/>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3"/>
                                        </p:tgtEl>
                                        <p:attrNameLst>
                                          <p:attrName>style.visibility</p:attrName>
                                        </p:attrNameLst>
                                      </p:cBhvr>
                                      <p:to>
                                        <p:strVal val="visible"/>
                                      </p:to>
                                    </p:set>
                                    <p:animEffect transition="in" filter="fade">
                                      <p:cBhvr>
                                        <p:cTn id="36" dur="500"/>
                                        <p:tgtEl>
                                          <p:spTgt spid="3"/>
                                        </p:tgtEl>
                                      </p:cBhvr>
                                    </p:animEffect>
                                    <p:anim calcmode="lin" valueType="num">
                                      <p:cBhvr>
                                        <p:cTn id="37" dur="500" fill="hold"/>
                                        <p:tgtEl>
                                          <p:spTgt spid="3"/>
                                        </p:tgtEl>
                                        <p:attrNameLst>
                                          <p:attrName>ppt_x</p:attrName>
                                        </p:attrNameLst>
                                      </p:cBhvr>
                                      <p:tavLst>
                                        <p:tav tm="0">
                                          <p:val>
                                            <p:strVal val="#ppt_x"/>
                                          </p:val>
                                        </p:tav>
                                        <p:tav tm="100000">
                                          <p:val>
                                            <p:strVal val="#ppt_x"/>
                                          </p:val>
                                        </p:tav>
                                      </p:tavLst>
                                    </p:anim>
                                    <p:anim calcmode="lin" valueType="num">
                                      <p:cBhvr>
                                        <p:cTn id="38" dur="5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23" grpId="0"/>
      <p:bldP spid="26" grpId="0"/>
      <p:bldP spid="3" grpId="0"/>
      <p:bldP spid="7"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08942-15C1-569B-9F2D-B73AEE83FD34}"/>
              </a:ext>
            </a:extLst>
          </p:cNvPr>
          <p:cNvSpPr>
            <a:spLocks noGrp="1"/>
          </p:cNvSpPr>
          <p:nvPr>
            <p:ph type="ctrTitle"/>
          </p:nvPr>
        </p:nvSpPr>
        <p:spPr>
          <a:xfrm>
            <a:off x="593441" y="2235200"/>
            <a:ext cx="6921050" cy="2387600"/>
          </a:xfrm>
        </p:spPr>
        <p:txBody>
          <a:bodyPr/>
          <a:lstStyle/>
          <a:p>
            <a:r>
              <a:rPr lang="en-GB" dirty="0"/>
              <a:t>Who knows what is that reasons for being fraud</a:t>
            </a:r>
          </a:p>
        </p:txBody>
      </p:sp>
    </p:spTree>
    <p:extLst>
      <p:ext uri="{BB962C8B-B14F-4D97-AF65-F5344CB8AC3E}">
        <p14:creationId xmlns:p14="http://schemas.microsoft.com/office/powerpoint/2010/main" val="690206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EC3962-CC25-DC30-9A20-E8DF90A728E1}"/>
            </a:ext>
          </a:extLst>
        </p:cNvPr>
        <p:cNvGrpSpPr/>
        <p:nvPr/>
      </p:nvGrpSpPr>
      <p:grpSpPr>
        <a:xfrm>
          <a:off x="0" y="0"/>
          <a:ext cx="0" cy="0"/>
          <a:chOff x="0" y="0"/>
          <a:chExt cx="0" cy="0"/>
        </a:xfrm>
      </p:grpSpPr>
      <p:sp>
        <p:nvSpPr>
          <p:cNvPr id="4" name="Date Placeholder 3">
            <a:extLst>
              <a:ext uri="{FF2B5EF4-FFF2-40B4-BE49-F238E27FC236}">
                <a16:creationId xmlns:a16="http://schemas.microsoft.com/office/drawing/2014/main" id="{4E4F9E62-C0DE-3EC7-D913-3A713D4C5A84}"/>
              </a:ext>
            </a:extLst>
          </p:cNvPr>
          <p:cNvSpPr>
            <a:spLocks noGrp="1"/>
          </p:cNvSpPr>
          <p:nvPr>
            <p:ph type="dt" sz="half" idx="2"/>
          </p:nvPr>
        </p:nvSpPr>
        <p:spPr/>
        <p:txBody>
          <a:bodyPr/>
          <a:lstStyle/>
          <a:p>
            <a:pPr rtl="0"/>
            <a:r>
              <a:rPr lang="en-GB" dirty="0"/>
              <a:t>19/10/2024</a:t>
            </a:r>
            <a:endParaRPr lang="en-GB" noProof="0" dirty="0"/>
          </a:p>
        </p:txBody>
      </p:sp>
      <p:sp>
        <p:nvSpPr>
          <p:cNvPr id="5" name="Footer Placeholder 4">
            <a:extLst>
              <a:ext uri="{FF2B5EF4-FFF2-40B4-BE49-F238E27FC236}">
                <a16:creationId xmlns:a16="http://schemas.microsoft.com/office/drawing/2014/main" id="{6B89A546-3219-DB5C-56C8-CC10D4BFFB40}"/>
              </a:ext>
            </a:extLst>
          </p:cNvPr>
          <p:cNvSpPr>
            <a:spLocks noGrp="1"/>
          </p:cNvSpPr>
          <p:nvPr>
            <p:ph type="ftr" sz="quarter" idx="3"/>
          </p:nvPr>
        </p:nvSpPr>
        <p:spPr/>
        <p:txBody>
          <a:bodyPr/>
          <a:lstStyle/>
          <a:p>
            <a:pPr rtl="0"/>
            <a:r>
              <a:rPr lang="en-GB" noProof="0" dirty="0"/>
              <a:t>Fraud Detection</a:t>
            </a:r>
          </a:p>
        </p:txBody>
      </p:sp>
      <p:sp>
        <p:nvSpPr>
          <p:cNvPr id="6" name="Slide Number Placeholder 5">
            <a:extLst>
              <a:ext uri="{FF2B5EF4-FFF2-40B4-BE49-F238E27FC236}">
                <a16:creationId xmlns:a16="http://schemas.microsoft.com/office/drawing/2014/main" id="{F75AF055-3292-EAFB-A57B-DFFD7BAB2A8F}"/>
              </a:ext>
            </a:extLst>
          </p:cNvPr>
          <p:cNvSpPr>
            <a:spLocks noGrp="1"/>
          </p:cNvSpPr>
          <p:nvPr>
            <p:ph type="sldNum" sz="quarter" idx="4"/>
          </p:nvPr>
        </p:nvSpPr>
        <p:spPr/>
        <p:txBody>
          <a:bodyPr/>
          <a:lstStyle/>
          <a:p>
            <a:pPr rtl="0"/>
            <a:fld id="{294A09A9-5501-47C1-A89A-A340965A2BE2}" type="slidenum">
              <a:rPr lang="en-GB" noProof="0" smtClean="0"/>
              <a:pPr rtl="0"/>
              <a:t>36</a:t>
            </a:fld>
            <a:endParaRPr lang="en-GB" noProof="0"/>
          </a:p>
        </p:txBody>
      </p:sp>
      <p:pic>
        <p:nvPicPr>
          <p:cNvPr id="9" name="Picture 4" descr="GitHub - shap/shap: A game theoretic ...">
            <a:extLst>
              <a:ext uri="{FF2B5EF4-FFF2-40B4-BE49-F238E27FC236}">
                <a16:creationId xmlns:a16="http://schemas.microsoft.com/office/drawing/2014/main" id="{292CE525-BEF4-8D4B-2882-9CD13272F3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8600" y="1165591"/>
            <a:ext cx="3213842" cy="3213842"/>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A54BEEC1-6D47-8D4D-F298-888DA3C405B5}"/>
              </a:ext>
            </a:extLst>
          </p:cNvPr>
          <p:cNvSpPr txBox="1"/>
          <p:nvPr/>
        </p:nvSpPr>
        <p:spPr>
          <a:xfrm>
            <a:off x="4585071" y="4379433"/>
            <a:ext cx="2120900" cy="1015663"/>
          </a:xfrm>
          <a:prstGeom prst="rect">
            <a:avLst/>
          </a:prstGeom>
          <a:noFill/>
        </p:spPr>
        <p:txBody>
          <a:bodyPr wrap="square" rtlCol="0">
            <a:spAutoFit/>
          </a:bodyPr>
          <a:lstStyle/>
          <a:p>
            <a:r>
              <a:rPr lang="en-US" sz="6000" dirty="0"/>
              <a:t>SHAP</a:t>
            </a:r>
          </a:p>
        </p:txBody>
      </p:sp>
    </p:spTree>
    <p:extLst>
      <p:ext uri="{BB962C8B-B14F-4D97-AF65-F5344CB8AC3E}">
        <p14:creationId xmlns:p14="http://schemas.microsoft.com/office/powerpoint/2010/main" val="2323590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anim calcmode="lin" valueType="num">
                                      <p:cBhvr>
                                        <p:cTn id="8" dur="500" fill="hold"/>
                                        <p:tgtEl>
                                          <p:spTgt spid="9"/>
                                        </p:tgtEl>
                                        <p:attrNameLst>
                                          <p:attrName>ppt_x</p:attrName>
                                        </p:attrNameLst>
                                      </p:cBhvr>
                                      <p:tavLst>
                                        <p:tav tm="0">
                                          <p:val>
                                            <p:strVal val="#ppt_x"/>
                                          </p:val>
                                        </p:tav>
                                        <p:tav tm="100000">
                                          <p:val>
                                            <p:strVal val="#ppt_x"/>
                                          </p:val>
                                        </p:tav>
                                      </p:tavLst>
                                    </p:anim>
                                    <p:anim calcmode="lin" valueType="num">
                                      <p:cBhvr>
                                        <p:cTn id="9" dur="500" fill="hold"/>
                                        <p:tgtEl>
                                          <p:spTgt spid="9"/>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anim calcmode="lin" valueType="num">
                                      <p:cBhvr>
                                        <p:cTn id="13" dur="500" fill="hold"/>
                                        <p:tgtEl>
                                          <p:spTgt spid="10"/>
                                        </p:tgtEl>
                                        <p:attrNameLst>
                                          <p:attrName>ppt_x</p:attrName>
                                        </p:attrNameLst>
                                      </p:cBhvr>
                                      <p:tavLst>
                                        <p:tav tm="0">
                                          <p:val>
                                            <p:strVal val="#ppt_x"/>
                                          </p:val>
                                        </p:tav>
                                        <p:tav tm="100000">
                                          <p:val>
                                            <p:strVal val="#ppt_x"/>
                                          </p:val>
                                        </p:tav>
                                      </p:tavLst>
                                    </p:anim>
                                    <p:anim calcmode="lin" valueType="num">
                                      <p:cBhvr>
                                        <p:cTn id="14" dur="5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1D39904-89BE-0DF0-5657-A35B3E2D0BC7}"/>
              </a:ext>
            </a:extLst>
          </p:cNvPr>
          <p:cNvSpPr>
            <a:spLocks noGrp="1"/>
          </p:cNvSpPr>
          <p:nvPr>
            <p:ph type="dt" sz="half" idx="2"/>
          </p:nvPr>
        </p:nvSpPr>
        <p:spPr/>
        <p:txBody>
          <a:bodyPr/>
          <a:lstStyle/>
          <a:p>
            <a:pPr rtl="0"/>
            <a:r>
              <a:rPr lang="en-GB" dirty="0"/>
              <a:t>19/10/2024</a:t>
            </a:r>
            <a:endParaRPr lang="en-GB" noProof="0" dirty="0"/>
          </a:p>
        </p:txBody>
      </p:sp>
      <p:sp>
        <p:nvSpPr>
          <p:cNvPr id="5" name="Footer Placeholder 4">
            <a:extLst>
              <a:ext uri="{FF2B5EF4-FFF2-40B4-BE49-F238E27FC236}">
                <a16:creationId xmlns:a16="http://schemas.microsoft.com/office/drawing/2014/main" id="{77BA97B5-8900-D3FD-F556-C1AEDF67F670}"/>
              </a:ext>
            </a:extLst>
          </p:cNvPr>
          <p:cNvSpPr>
            <a:spLocks noGrp="1"/>
          </p:cNvSpPr>
          <p:nvPr>
            <p:ph type="ftr" sz="quarter" idx="3"/>
          </p:nvPr>
        </p:nvSpPr>
        <p:spPr/>
        <p:txBody>
          <a:bodyPr/>
          <a:lstStyle/>
          <a:p>
            <a:r>
              <a:rPr lang="en-GB" dirty="0"/>
              <a:t>Fraud Detection</a:t>
            </a:r>
          </a:p>
        </p:txBody>
      </p:sp>
      <p:sp>
        <p:nvSpPr>
          <p:cNvPr id="6" name="Slide Number Placeholder 5">
            <a:extLst>
              <a:ext uri="{FF2B5EF4-FFF2-40B4-BE49-F238E27FC236}">
                <a16:creationId xmlns:a16="http://schemas.microsoft.com/office/drawing/2014/main" id="{D8A8244A-A9BA-930C-CFF8-F78C007FB89A}"/>
              </a:ext>
            </a:extLst>
          </p:cNvPr>
          <p:cNvSpPr>
            <a:spLocks noGrp="1"/>
          </p:cNvSpPr>
          <p:nvPr>
            <p:ph type="sldNum" sz="quarter" idx="4"/>
          </p:nvPr>
        </p:nvSpPr>
        <p:spPr/>
        <p:txBody>
          <a:bodyPr/>
          <a:lstStyle/>
          <a:p>
            <a:pPr rtl="0"/>
            <a:fld id="{294A09A9-5501-47C1-A89A-A340965A2BE2}" type="slidenum">
              <a:rPr lang="en-GB" noProof="0" smtClean="0"/>
              <a:pPr rtl="0"/>
              <a:t>37</a:t>
            </a:fld>
            <a:endParaRPr lang="en-GB" noProof="0"/>
          </a:p>
        </p:txBody>
      </p:sp>
      <p:pic>
        <p:nvPicPr>
          <p:cNvPr id="7" name="Picture 2">
            <a:extLst>
              <a:ext uri="{FF2B5EF4-FFF2-40B4-BE49-F238E27FC236}">
                <a16:creationId xmlns:a16="http://schemas.microsoft.com/office/drawing/2014/main" id="{D84CEE34-8849-93C5-FA56-2066B5AFCB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0923" y="466935"/>
            <a:ext cx="9085385" cy="5455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0125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1D39904-89BE-0DF0-5657-A35B3E2D0BC7}"/>
              </a:ext>
            </a:extLst>
          </p:cNvPr>
          <p:cNvSpPr>
            <a:spLocks noGrp="1"/>
          </p:cNvSpPr>
          <p:nvPr>
            <p:ph type="dt" sz="half" idx="2"/>
          </p:nvPr>
        </p:nvSpPr>
        <p:spPr/>
        <p:txBody>
          <a:bodyPr/>
          <a:lstStyle/>
          <a:p>
            <a:pPr rtl="0"/>
            <a:r>
              <a:rPr lang="en-GB"/>
              <a:t>19/10/2024</a:t>
            </a:r>
            <a:endParaRPr lang="en-GB" noProof="0" dirty="0"/>
          </a:p>
        </p:txBody>
      </p:sp>
      <p:sp>
        <p:nvSpPr>
          <p:cNvPr id="5" name="Footer Placeholder 4">
            <a:extLst>
              <a:ext uri="{FF2B5EF4-FFF2-40B4-BE49-F238E27FC236}">
                <a16:creationId xmlns:a16="http://schemas.microsoft.com/office/drawing/2014/main" id="{77BA97B5-8900-D3FD-F556-C1AEDF67F670}"/>
              </a:ext>
            </a:extLst>
          </p:cNvPr>
          <p:cNvSpPr>
            <a:spLocks noGrp="1"/>
          </p:cNvSpPr>
          <p:nvPr>
            <p:ph type="ftr" sz="quarter" idx="3"/>
          </p:nvPr>
        </p:nvSpPr>
        <p:spPr/>
        <p:txBody>
          <a:bodyPr/>
          <a:lstStyle/>
          <a:p>
            <a:r>
              <a:rPr lang="en-GB"/>
              <a:t>Fraud Detection</a:t>
            </a:r>
            <a:endParaRPr lang="en-GB" dirty="0"/>
          </a:p>
        </p:txBody>
      </p:sp>
      <p:sp>
        <p:nvSpPr>
          <p:cNvPr id="6" name="Slide Number Placeholder 5">
            <a:extLst>
              <a:ext uri="{FF2B5EF4-FFF2-40B4-BE49-F238E27FC236}">
                <a16:creationId xmlns:a16="http://schemas.microsoft.com/office/drawing/2014/main" id="{D8A8244A-A9BA-930C-CFF8-F78C007FB89A}"/>
              </a:ext>
            </a:extLst>
          </p:cNvPr>
          <p:cNvSpPr>
            <a:spLocks noGrp="1"/>
          </p:cNvSpPr>
          <p:nvPr>
            <p:ph type="sldNum" sz="quarter" idx="4"/>
          </p:nvPr>
        </p:nvSpPr>
        <p:spPr/>
        <p:txBody>
          <a:bodyPr/>
          <a:lstStyle/>
          <a:p>
            <a:pPr rtl="0"/>
            <a:fld id="{294A09A9-5501-47C1-A89A-A340965A2BE2}" type="slidenum">
              <a:rPr lang="en-GB" noProof="0" smtClean="0"/>
              <a:pPr rtl="0"/>
              <a:t>38</a:t>
            </a:fld>
            <a:endParaRPr lang="en-GB" noProof="0"/>
          </a:p>
        </p:txBody>
      </p:sp>
      <p:pic>
        <p:nvPicPr>
          <p:cNvPr id="3074" name="Picture 2">
            <a:extLst>
              <a:ext uri="{FF2B5EF4-FFF2-40B4-BE49-F238E27FC236}">
                <a16:creationId xmlns:a16="http://schemas.microsoft.com/office/drawing/2014/main" id="{76FA9C85-EA22-5953-598C-1F05506089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8009" y="553722"/>
            <a:ext cx="8815981" cy="57505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6928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EC3962-CC25-DC30-9A20-E8DF90A728E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21BEBCF-B63A-2E65-5E5E-30F561718540}"/>
              </a:ext>
            </a:extLst>
          </p:cNvPr>
          <p:cNvSpPr>
            <a:spLocks noGrp="1"/>
          </p:cNvSpPr>
          <p:nvPr>
            <p:ph type="title"/>
          </p:nvPr>
        </p:nvSpPr>
        <p:spPr>
          <a:xfrm>
            <a:off x="1202954" y="136525"/>
            <a:ext cx="9779183" cy="710101"/>
          </a:xfrm>
        </p:spPr>
        <p:txBody>
          <a:bodyPr/>
          <a:lstStyle/>
          <a:p>
            <a:r>
              <a:rPr lang="en-US" dirty="0"/>
              <a:t>Mapping features </a:t>
            </a:r>
            <a:endParaRPr lang="en-GB" dirty="0"/>
          </a:p>
        </p:txBody>
      </p:sp>
      <p:sp>
        <p:nvSpPr>
          <p:cNvPr id="4" name="Date Placeholder 3">
            <a:extLst>
              <a:ext uri="{FF2B5EF4-FFF2-40B4-BE49-F238E27FC236}">
                <a16:creationId xmlns:a16="http://schemas.microsoft.com/office/drawing/2014/main" id="{4E4F9E62-C0DE-3EC7-D913-3A713D4C5A84}"/>
              </a:ext>
            </a:extLst>
          </p:cNvPr>
          <p:cNvSpPr>
            <a:spLocks noGrp="1"/>
          </p:cNvSpPr>
          <p:nvPr>
            <p:ph type="dt" sz="half" idx="2"/>
          </p:nvPr>
        </p:nvSpPr>
        <p:spPr/>
        <p:txBody>
          <a:bodyPr/>
          <a:lstStyle/>
          <a:p>
            <a:pPr rtl="0"/>
            <a:r>
              <a:rPr lang="en-GB" dirty="0"/>
              <a:t>19/10/2024</a:t>
            </a:r>
            <a:endParaRPr lang="en-GB" noProof="0" dirty="0"/>
          </a:p>
        </p:txBody>
      </p:sp>
      <p:sp>
        <p:nvSpPr>
          <p:cNvPr id="5" name="Footer Placeholder 4">
            <a:extLst>
              <a:ext uri="{FF2B5EF4-FFF2-40B4-BE49-F238E27FC236}">
                <a16:creationId xmlns:a16="http://schemas.microsoft.com/office/drawing/2014/main" id="{6B89A546-3219-DB5C-56C8-CC10D4BFFB40}"/>
              </a:ext>
            </a:extLst>
          </p:cNvPr>
          <p:cNvSpPr>
            <a:spLocks noGrp="1"/>
          </p:cNvSpPr>
          <p:nvPr>
            <p:ph type="ftr" sz="quarter" idx="3"/>
          </p:nvPr>
        </p:nvSpPr>
        <p:spPr/>
        <p:txBody>
          <a:bodyPr/>
          <a:lstStyle/>
          <a:p>
            <a:pPr rtl="0"/>
            <a:r>
              <a:rPr lang="en-GB" noProof="0" dirty="0"/>
              <a:t>Fraud Detection</a:t>
            </a:r>
          </a:p>
        </p:txBody>
      </p:sp>
      <p:sp>
        <p:nvSpPr>
          <p:cNvPr id="6" name="Slide Number Placeholder 5">
            <a:extLst>
              <a:ext uri="{FF2B5EF4-FFF2-40B4-BE49-F238E27FC236}">
                <a16:creationId xmlns:a16="http://schemas.microsoft.com/office/drawing/2014/main" id="{F75AF055-3292-EAFB-A57B-DFFD7BAB2A8F}"/>
              </a:ext>
            </a:extLst>
          </p:cNvPr>
          <p:cNvSpPr>
            <a:spLocks noGrp="1"/>
          </p:cNvSpPr>
          <p:nvPr>
            <p:ph type="sldNum" sz="quarter" idx="4"/>
          </p:nvPr>
        </p:nvSpPr>
        <p:spPr/>
        <p:txBody>
          <a:bodyPr/>
          <a:lstStyle/>
          <a:p>
            <a:pPr rtl="0"/>
            <a:fld id="{294A09A9-5501-47C1-A89A-A340965A2BE2}" type="slidenum">
              <a:rPr lang="en-GB" noProof="0" smtClean="0"/>
              <a:pPr rtl="0"/>
              <a:t>39</a:t>
            </a:fld>
            <a:endParaRPr lang="en-GB" noProof="0"/>
          </a:p>
        </p:txBody>
      </p:sp>
      <p:sp>
        <p:nvSpPr>
          <p:cNvPr id="7" name="Content Placeholder 6">
            <a:extLst>
              <a:ext uri="{FF2B5EF4-FFF2-40B4-BE49-F238E27FC236}">
                <a16:creationId xmlns:a16="http://schemas.microsoft.com/office/drawing/2014/main" id="{BDB514EB-07E4-7F66-6F2C-B348F8BB2428}"/>
              </a:ext>
            </a:extLst>
          </p:cNvPr>
          <p:cNvSpPr>
            <a:spLocks noGrp="1"/>
          </p:cNvSpPr>
          <p:nvPr>
            <p:ph idx="1"/>
          </p:nvPr>
        </p:nvSpPr>
        <p:spPr>
          <a:xfrm>
            <a:off x="770792" y="1018761"/>
            <a:ext cx="10643506" cy="4702101"/>
          </a:xfrm>
        </p:spPr>
        <p:txBody>
          <a:bodyPr/>
          <a:lstStyle/>
          <a:p>
            <a:r>
              <a:rPr lang="en-US" dirty="0"/>
              <a:t>step = Anomalous Timing of Transactions</a:t>
            </a:r>
          </a:p>
          <a:p>
            <a:r>
              <a:rPr lang="en-US" dirty="0"/>
              <a:t>type = High-Risk Transaction Type</a:t>
            </a:r>
          </a:p>
          <a:p>
            <a:r>
              <a:rPr lang="en-US" dirty="0"/>
              <a:t>amount = Unusual Transaction Amount</a:t>
            </a:r>
          </a:p>
          <a:p>
            <a:r>
              <a:rPr lang="en-US" dirty="0" err="1"/>
              <a:t>nameOrig</a:t>
            </a:r>
            <a:r>
              <a:rPr lang="en-US" dirty="0"/>
              <a:t> = Suspicious Originating Account</a:t>
            </a:r>
          </a:p>
          <a:p>
            <a:r>
              <a:rPr lang="en-US" dirty="0" err="1"/>
              <a:t>oldbalanceOrg</a:t>
            </a:r>
            <a:r>
              <a:rPr lang="en-US" dirty="0"/>
              <a:t> = Dramatic Balance Decrease</a:t>
            </a:r>
          </a:p>
          <a:p>
            <a:r>
              <a:rPr lang="en-US" dirty="0" err="1"/>
              <a:t>newbalanceOrig</a:t>
            </a:r>
            <a:r>
              <a:rPr lang="en-US" dirty="0"/>
              <a:t> = Dangerously Low Balance Post-Transaction</a:t>
            </a:r>
          </a:p>
          <a:p>
            <a:r>
              <a:rPr lang="en-US" dirty="0" err="1"/>
              <a:t>nameDest</a:t>
            </a:r>
            <a:r>
              <a:rPr lang="en-US" dirty="0"/>
              <a:t> = Transactions to Unverified Accounts</a:t>
            </a:r>
          </a:p>
          <a:p>
            <a:r>
              <a:rPr lang="en-US" dirty="0" err="1"/>
              <a:t>oldbalanceDest</a:t>
            </a:r>
            <a:r>
              <a:rPr lang="en-US" dirty="0"/>
              <a:t> = Low Initial Balance in Destination Account</a:t>
            </a:r>
          </a:p>
          <a:p>
            <a:r>
              <a:rPr lang="en-US" dirty="0" err="1"/>
              <a:t>newbalanceDest</a:t>
            </a:r>
            <a:r>
              <a:rPr lang="en-US" dirty="0"/>
              <a:t> = Significant Increase in Destination Balance</a:t>
            </a:r>
          </a:p>
        </p:txBody>
      </p:sp>
    </p:spTree>
    <p:extLst>
      <p:ext uri="{BB962C8B-B14F-4D97-AF65-F5344CB8AC3E}">
        <p14:creationId xmlns:p14="http://schemas.microsoft.com/office/powerpoint/2010/main" val="999935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825909" y="3077496"/>
            <a:ext cx="5968065" cy="939775"/>
          </a:xfrm>
        </p:spPr>
        <p:txBody>
          <a:bodyPr rtlCol="0"/>
          <a:lstStyle/>
          <a:p>
            <a:pPr rtl="0"/>
            <a:r>
              <a:rPr lang="en-GB" dirty="0"/>
              <a:t>Data Source </a:t>
            </a:r>
          </a:p>
        </p:txBody>
      </p:sp>
    </p:spTree>
    <p:extLst>
      <p:ext uri="{BB962C8B-B14F-4D97-AF65-F5344CB8AC3E}">
        <p14:creationId xmlns:p14="http://schemas.microsoft.com/office/powerpoint/2010/main" val="34467973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08942-15C1-569B-9F2D-B73AEE83FD34}"/>
              </a:ext>
            </a:extLst>
          </p:cNvPr>
          <p:cNvSpPr>
            <a:spLocks noGrp="1"/>
          </p:cNvSpPr>
          <p:nvPr>
            <p:ph type="ctrTitle"/>
          </p:nvPr>
        </p:nvSpPr>
        <p:spPr>
          <a:xfrm>
            <a:off x="593441" y="2235200"/>
            <a:ext cx="6921050" cy="2387600"/>
          </a:xfrm>
        </p:spPr>
        <p:txBody>
          <a:bodyPr/>
          <a:lstStyle/>
          <a:p>
            <a:r>
              <a:rPr lang="en-GB" dirty="0"/>
              <a:t>NLP</a:t>
            </a:r>
          </a:p>
        </p:txBody>
      </p:sp>
    </p:spTree>
    <p:extLst>
      <p:ext uri="{BB962C8B-B14F-4D97-AF65-F5344CB8AC3E}">
        <p14:creationId xmlns:p14="http://schemas.microsoft.com/office/powerpoint/2010/main" val="2596167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EC3962-CC25-DC30-9A20-E8DF90A728E1}"/>
            </a:ext>
          </a:extLst>
        </p:cNvPr>
        <p:cNvGrpSpPr/>
        <p:nvPr/>
      </p:nvGrpSpPr>
      <p:grpSpPr>
        <a:xfrm>
          <a:off x="0" y="0"/>
          <a:ext cx="0" cy="0"/>
          <a:chOff x="0" y="0"/>
          <a:chExt cx="0" cy="0"/>
        </a:xfrm>
      </p:grpSpPr>
      <p:sp>
        <p:nvSpPr>
          <p:cNvPr id="4" name="Date Placeholder 3">
            <a:extLst>
              <a:ext uri="{FF2B5EF4-FFF2-40B4-BE49-F238E27FC236}">
                <a16:creationId xmlns:a16="http://schemas.microsoft.com/office/drawing/2014/main" id="{4E4F9E62-C0DE-3EC7-D913-3A713D4C5A84}"/>
              </a:ext>
            </a:extLst>
          </p:cNvPr>
          <p:cNvSpPr>
            <a:spLocks noGrp="1"/>
          </p:cNvSpPr>
          <p:nvPr>
            <p:ph type="dt" sz="half" idx="2"/>
          </p:nvPr>
        </p:nvSpPr>
        <p:spPr/>
        <p:txBody>
          <a:bodyPr/>
          <a:lstStyle/>
          <a:p>
            <a:pPr rtl="0"/>
            <a:r>
              <a:rPr lang="en-GB" dirty="0"/>
              <a:t>19/10/2024</a:t>
            </a:r>
            <a:endParaRPr lang="en-GB" noProof="0" dirty="0"/>
          </a:p>
        </p:txBody>
      </p:sp>
      <p:sp>
        <p:nvSpPr>
          <p:cNvPr id="5" name="Footer Placeholder 4">
            <a:extLst>
              <a:ext uri="{FF2B5EF4-FFF2-40B4-BE49-F238E27FC236}">
                <a16:creationId xmlns:a16="http://schemas.microsoft.com/office/drawing/2014/main" id="{6B89A546-3219-DB5C-56C8-CC10D4BFFB40}"/>
              </a:ext>
            </a:extLst>
          </p:cNvPr>
          <p:cNvSpPr>
            <a:spLocks noGrp="1"/>
          </p:cNvSpPr>
          <p:nvPr>
            <p:ph type="ftr" sz="quarter" idx="3"/>
          </p:nvPr>
        </p:nvSpPr>
        <p:spPr/>
        <p:txBody>
          <a:bodyPr/>
          <a:lstStyle/>
          <a:p>
            <a:pPr rtl="0"/>
            <a:r>
              <a:rPr lang="en-GB" noProof="0" dirty="0"/>
              <a:t>Fraud Detection</a:t>
            </a:r>
          </a:p>
        </p:txBody>
      </p:sp>
      <p:sp>
        <p:nvSpPr>
          <p:cNvPr id="6" name="Slide Number Placeholder 5">
            <a:extLst>
              <a:ext uri="{FF2B5EF4-FFF2-40B4-BE49-F238E27FC236}">
                <a16:creationId xmlns:a16="http://schemas.microsoft.com/office/drawing/2014/main" id="{F75AF055-3292-EAFB-A57B-DFFD7BAB2A8F}"/>
              </a:ext>
            </a:extLst>
          </p:cNvPr>
          <p:cNvSpPr>
            <a:spLocks noGrp="1"/>
          </p:cNvSpPr>
          <p:nvPr>
            <p:ph type="sldNum" sz="quarter" idx="4"/>
          </p:nvPr>
        </p:nvSpPr>
        <p:spPr/>
        <p:txBody>
          <a:bodyPr/>
          <a:lstStyle/>
          <a:p>
            <a:pPr rtl="0"/>
            <a:fld id="{294A09A9-5501-47C1-A89A-A340965A2BE2}" type="slidenum">
              <a:rPr lang="en-GB" noProof="0" smtClean="0"/>
              <a:pPr rtl="0"/>
              <a:t>41</a:t>
            </a:fld>
            <a:endParaRPr lang="en-GB" noProof="0"/>
          </a:p>
        </p:txBody>
      </p:sp>
      <p:pic>
        <p:nvPicPr>
          <p:cNvPr id="3" name="Picture 2" descr="A blue and purple logo&#10;&#10;Description automatically generated">
            <a:extLst>
              <a:ext uri="{FF2B5EF4-FFF2-40B4-BE49-F238E27FC236}">
                <a16:creationId xmlns:a16="http://schemas.microsoft.com/office/drawing/2014/main" id="{0094D88C-5615-8E24-683C-6665D5AC829A}"/>
              </a:ext>
            </a:extLst>
          </p:cNvPr>
          <p:cNvPicPr>
            <a:picLocks noChangeAspect="1"/>
          </p:cNvPicPr>
          <p:nvPr/>
        </p:nvPicPr>
        <p:blipFill>
          <a:blip r:embed="rId2"/>
          <a:stretch>
            <a:fillRect/>
          </a:stretch>
        </p:blipFill>
        <p:spPr>
          <a:xfrm>
            <a:off x="1828800" y="1852136"/>
            <a:ext cx="8534400" cy="3153728"/>
          </a:xfrm>
          <a:prstGeom prst="rect">
            <a:avLst/>
          </a:prstGeom>
        </p:spPr>
      </p:pic>
    </p:spTree>
    <p:extLst>
      <p:ext uri="{BB962C8B-B14F-4D97-AF65-F5344CB8AC3E}">
        <p14:creationId xmlns:p14="http://schemas.microsoft.com/office/powerpoint/2010/main" val="3584885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anim calcmode="lin" valueType="num">
                                      <p:cBhvr>
                                        <p:cTn id="8" dur="500" fill="hold"/>
                                        <p:tgtEl>
                                          <p:spTgt spid="3"/>
                                        </p:tgtEl>
                                        <p:attrNameLst>
                                          <p:attrName>ppt_x</p:attrName>
                                        </p:attrNameLst>
                                      </p:cBhvr>
                                      <p:tavLst>
                                        <p:tav tm="0">
                                          <p:val>
                                            <p:strVal val="#ppt_x"/>
                                          </p:val>
                                        </p:tav>
                                        <p:tav tm="100000">
                                          <p:val>
                                            <p:strVal val="#ppt_x"/>
                                          </p:val>
                                        </p:tav>
                                      </p:tavLst>
                                    </p:anim>
                                    <p:anim calcmode="lin" valueType="num">
                                      <p:cBhvr>
                                        <p:cTn id="9" dur="5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EC3962-CC25-DC30-9A20-E8DF90A728E1}"/>
            </a:ext>
          </a:extLst>
        </p:cNvPr>
        <p:cNvGrpSpPr/>
        <p:nvPr/>
      </p:nvGrpSpPr>
      <p:grpSpPr>
        <a:xfrm>
          <a:off x="0" y="0"/>
          <a:ext cx="0" cy="0"/>
          <a:chOff x="0" y="0"/>
          <a:chExt cx="0" cy="0"/>
        </a:xfrm>
      </p:grpSpPr>
      <p:sp>
        <p:nvSpPr>
          <p:cNvPr id="4" name="Date Placeholder 3">
            <a:extLst>
              <a:ext uri="{FF2B5EF4-FFF2-40B4-BE49-F238E27FC236}">
                <a16:creationId xmlns:a16="http://schemas.microsoft.com/office/drawing/2014/main" id="{4E4F9E62-C0DE-3EC7-D913-3A713D4C5A84}"/>
              </a:ext>
            </a:extLst>
          </p:cNvPr>
          <p:cNvSpPr>
            <a:spLocks noGrp="1"/>
          </p:cNvSpPr>
          <p:nvPr>
            <p:ph type="dt" sz="half" idx="2"/>
          </p:nvPr>
        </p:nvSpPr>
        <p:spPr/>
        <p:txBody>
          <a:bodyPr/>
          <a:lstStyle/>
          <a:p>
            <a:pPr rtl="0"/>
            <a:r>
              <a:rPr lang="en-GB" dirty="0"/>
              <a:t>19/10/2024</a:t>
            </a:r>
            <a:endParaRPr lang="en-GB" noProof="0" dirty="0"/>
          </a:p>
        </p:txBody>
      </p:sp>
      <p:sp>
        <p:nvSpPr>
          <p:cNvPr id="5" name="Footer Placeholder 4">
            <a:extLst>
              <a:ext uri="{FF2B5EF4-FFF2-40B4-BE49-F238E27FC236}">
                <a16:creationId xmlns:a16="http://schemas.microsoft.com/office/drawing/2014/main" id="{6B89A546-3219-DB5C-56C8-CC10D4BFFB40}"/>
              </a:ext>
            </a:extLst>
          </p:cNvPr>
          <p:cNvSpPr>
            <a:spLocks noGrp="1"/>
          </p:cNvSpPr>
          <p:nvPr>
            <p:ph type="ftr" sz="quarter" idx="3"/>
          </p:nvPr>
        </p:nvSpPr>
        <p:spPr/>
        <p:txBody>
          <a:bodyPr/>
          <a:lstStyle/>
          <a:p>
            <a:pPr rtl="0"/>
            <a:r>
              <a:rPr lang="en-GB" noProof="0" dirty="0"/>
              <a:t>Fraud Detection</a:t>
            </a:r>
          </a:p>
        </p:txBody>
      </p:sp>
      <p:sp>
        <p:nvSpPr>
          <p:cNvPr id="6" name="Slide Number Placeholder 5">
            <a:extLst>
              <a:ext uri="{FF2B5EF4-FFF2-40B4-BE49-F238E27FC236}">
                <a16:creationId xmlns:a16="http://schemas.microsoft.com/office/drawing/2014/main" id="{F75AF055-3292-EAFB-A57B-DFFD7BAB2A8F}"/>
              </a:ext>
            </a:extLst>
          </p:cNvPr>
          <p:cNvSpPr>
            <a:spLocks noGrp="1"/>
          </p:cNvSpPr>
          <p:nvPr>
            <p:ph type="sldNum" sz="quarter" idx="4"/>
          </p:nvPr>
        </p:nvSpPr>
        <p:spPr/>
        <p:txBody>
          <a:bodyPr/>
          <a:lstStyle/>
          <a:p>
            <a:pPr rtl="0"/>
            <a:fld id="{294A09A9-5501-47C1-A89A-A340965A2BE2}" type="slidenum">
              <a:rPr lang="en-GB" noProof="0" smtClean="0"/>
              <a:pPr rtl="0"/>
              <a:t>42</a:t>
            </a:fld>
            <a:endParaRPr lang="en-GB" noProof="0"/>
          </a:p>
        </p:txBody>
      </p:sp>
      <p:pic>
        <p:nvPicPr>
          <p:cNvPr id="3" name="Picture 2" descr="A blue and purple logo&#10;&#10;Description automatically generated">
            <a:extLst>
              <a:ext uri="{FF2B5EF4-FFF2-40B4-BE49-F238E27FC236}">
                <a16:creationId xmlns:a16="http://schemas.microsoft.com/office/drawing/2014/main" id="{0094D88C-5615-8E24-683C-6665D5AC829A}"/>
              </a:ext>
            </a:extLst>
          </p:cNvPr>
          <p:cNvPicPr>
            <a:picLocks noChangeAspect="1"/>
          </p:cNvPicPr>
          <p:nvPr/>
        </p:nvPicPr>
        <p:blipFill>
          <a:blip r:embed="rId2"/>
          <a:stretch>
            <a:fillRect/>
          </a:stretch>
        </p:blipFill>
        <p:spPr>
          <a:xfrm>
            <a:off x="4176346" y="0"/>
            <a:ext cx="3839308" cy="1418745"/>
          </a:xfrm>
          <a:prstGeom prst="rect">
            <a:avLst/>
          </a:prstGeom>
        </p:spPr>
      </p:pic>
      <p:sp>
        <p:nvSpPr>
          <p:cNvPr id="2" name="TextBox 1">
            <a:extLst>
              <a:ext uri="{FF2B5EF4-FFF2-40B4-BE49-F238E27FC236}">
                <a16:creationId xmlns:a16="http://schemas.microsoft.com/office/drawing/2014/main" id="{3BBA088D-FA7C-BF83-D716-68859A93530A}"/>
              </a:ext>
            </a:extLst>
          </p:cNvPr>
          <p:cNvSpPr txBox="1"/>
          <p:nvPr/>
        </p:nvSpPr>
        <p:spPr>
          <a:xfrm>
            <a:off x="888023" y="3379716"/>
            <a:ext cx="10415954" cy="1015663"/>
          </a:xfrm>
          <a:prstGeom prst="rect">
            <a:avLst/>
          </a:prstGeom>
          <a:noFill/>
        </p:spPr>
        <p:txBody>
          <a:bodyPr wrap="square" rtlCol="0">
            <a:spAutoFit/>
          </a:bodyPr>
          <a:lstStyle/>
          <a:p>
            <a:r>
              <a:rPr lang="en-US" sz="2000" dirty="0"/>
              <a:t>{top 3 reasons}</a:t>
            </a:r>
          </a:p>
          <a:p>
            <a:r>
              <a:rPr lang="en-US" sz="2000" dirty="0"/>
              <a:t>take those tags and make email that is from a bank that tell the customer {name} that his transaction is a fraud based on those tags</a:t>
            </a:r>
          </a:p>
        </p:txBody>
      </p:sp>
    </p:spTree>
    <p:extLst>
      <p:ext uri="{BB962C8B-B14F-4D97-AF65-F5344CB8AC3E}">
        <p14:creationId xmlns:p14="http://schemas.microsoft.com/office/powerpoint/2010/main" val="206757767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hidden="1">
            <a:extLst>
              <a:ext uri="{FF2B5EF4-FFF2-40B4-BE49-F238E27FC236}">
                <a16:creationId xmlns:a16="http://schemas.microsoft.com/office/drawing/2014/main" id="{B3C7208E-F13D-37B4-029E-E1411BA3A55A}"/>
              </a:ext>
            </a:extLst>
          </p:cNvPr>
          <p:cNvSpPr>
            <a:spLocks noGrp="1"/>
          </p:cNvSpPr>
          <p:nvPr>
            <p:ph type="dt" sz="half" idx="4294967295"/>
          </p:nvPr>
        </p:nvSpPr>
        <p:spPr>
          <a:xfrm>
            <a:off x="381000" y="6356350"/>
            <a:ext cx="2743200" cy="365125"/>
          </a:xfrm>
        </p:spPr>
        <p:txBody>
          <a:bodyPr/>
          <a:lstStyle/>
          <a:p>
            <a:pPr rtl="0">
              <a:spcAft>
                <a:spcPts val="600"/>
              </a:spcAft>
            </a:pPr>
            <a:r>
              <a:rPr lang="en-GB"/>
              <a:t>19/10/2024</a:t>
            </a:r>
            <a:endParaRPr lang="en-GB" noProof="0"/>
          </a:p>
        </p:txBody>
      </p:sp>
      <p:sp>
        <p:nvSpPr>
          <p:cNvPr id="5" name="Footer Placeholder 4">
            <a:extLst>
              <a:ext uri="{FF2B5EF4-FFF2-40B4-BE49-F238E27FC236}">
                <a16:creationId xmlns:a16="http://schemas.microsoft.com/office/drawing/2014/main" id="{B54FAC94-DBA3-ED56-75F9-9FBB2C858F5E}"/>
              </a:ext>
            </a:extLst>
          </p:cNvPr>
          <p:cNvSpPr>
            <a:spLocks noGrp="1"/>
          </p:cNvSpPr>
          <p:nvPr>
            <p:ph type="ftr" sz="quarter" idx="4294967295"/>
          </p:nvPr>
        </p:nvSpPr>
        <p:spPr>
          <a:xfrm>
            <a:off x="4038600" y="6356350"/>
            <a:ext cx="4114800" cy="365125"/>
          </a:xfrm>
        </p:spPr>
        <p:txBody>
          <a:bodyPr/>
          <a:lstStyle/>
          <a:p>
            <a:pPr>
              <a:spcAft>
                <a:spcPts val="600"/>
              </a:spcAft>
            </a:pPr>
            <a:r>
              <a:rPr lang="en-GB"/>
              <a:t>Fraud Detection</a:t>
            </a:r>
          </a:p>
        </p:txBody>
      </p:sp>
      <p:sp>
        <p:nvSpPr>
          <p:cNvPr id="6" name="Slide Number Placeholder 5" hidden="1">
            <a:extLst>
              <a:ext uri="{FF2B5EF4-FFF2-40B4-BE49-F238E27FC236}">
                <a16:creationId xmlns:a16="http://schemas.microsoft.com/office/drawing/2014/main" id="{348712E0-DE26-2AD2-907B-CA6B160F52E1}"/>
              </a:ext>
            </a:extLst>
          </p:cNvPr>
          <p:cNvSpPr>
            <a:spLocks noGrp="1"/>
          </p:cNvSpPr>
          <p:nvPr>
            <p:ph type="sldNum" sz="quarter" idx="4294967295"/>
          </p:nvPr>
        </p:nvSpPr>
        <p:spPr>
          <a:xfrm>
            <a:off x="10153276" y="6356350"/>
            <a:ext cx="1657723" cy="365125"/>
          </a:xfrm>
        </p:spPr>
        <p:txBody>
          <a:bodyPr/>
          <a:lstStyle/>
          <a:p>
            <a:pPr rtl="0">
              <a:spcAft>
                <a:spcPts val="600"/>
              </a:spcAft>
            </a:pPr>
            <a:fld id="{294A09A9-5501-47C1-A89A-A340965A2BE2}" type="slidenum">
              <a:rPr lang="en-GB" noProof="0" smtClean="0"/>
              <a:pPr rtl="0">
                <a:spcAft>
                  <a:spcPts val="600"/>
                </a:spcAft>
              </a:pPr>
              <a:t>43</a:t>
            </a:fld>
            <a:endParaRPr lang="en-GB" noProof="0"/>
          </a:p>
        </p:txBody>
      </p:sp>
      <p:sp>
        <p:nvSpPr>
          <p:cNvPr id="11" name="Content Placeholder 2">
            <a:extLst>
              <a:ext uri="{FF2B5EF4-FFF2-40B4-BE49-F238E27FC236}">
                <a16:creationId xmlns:a16="http://schemas.microsoft.com/office/drawing/2014/main" id="{30B64D8B-F0BE-79B1-7290-6395491077A0}"/>
              </a:ext>
            </a:extLst>
          </p:cNvPr>
          <p:cNvSpPr txBox="1">
            <a:spLocks/>
          </p:cNvSpPr>
          <p:nvPr/>
        </p:nvSpPr>
        <p:spPr>
          <a:xfrm>
            <a:off x="0" y="0"/>
            <a:ext cx="12192000" cy="6857999"/>
          </a:xfrm>
          <a:prstGeom prst="rect">
            <a:avLst/>
          </a:prstGeom>
        </p:spPr>
        <p:style>
          <a:lnRef idx="2">
            <a:schemeClr val="accent2"/>
          </a:lnRef>
          <a:fillRef idx="1">
            <a:schemeClr val="lt1"/>
          </a:fillRef>
          <a:effectRef idx="0">
            <a:schemeClr val="accent2"/>
          </a:effectRef>
          <a:fontRef idx="minor">
            <a:schemeClr val="dk1"/>
          </a:fontRef>
        </p:style>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700"/>
              </a:spcBef>
              <a:buNone/>
            </a:pPr>
            <a:r>
              <a:rPr lang="en-US" sz="1800" dirty="0"/>
              <a:t>Subject: Urgent Action Required: Suspicious Transaction on Your Account</a:t>
            </a:r>
          </a:p>
          <a:p>
            <a:pPr marL="0" indent="0">
              <a:spcBef>
                <a:spcPts val="700"/>
              </a:spcBef>
              <a:buNone/>
            </a:pPr>
            <a:r>
              <a:rPr lang="en-US" sz="1800" dirty="0"/>
              <a:t>Dear John Doe,</a:t>
            </a:r>
          </a:p>
          <a:p>
            <a:pPr marL="0" indent="0">
              <a:spcBef>
                <a:spcPts val="700"/>
              </a:spcBef>
              <a:buNone/>
            </a:pPr>
            <a:r>
              <a:rPr lang="en-US" sz="1800" dirty="0"/>
              <a:t>We are writing to inform you of a suspicious transaction on your account that requires immediate attention. Our fraud detection system has flagged a recent transaction that triggered several security alerts, indicating potential fraudulent activity.</a:t>
            </a:r>
          </a:p>
          <a:p>
            <a:pPr marL="0" indent="0">
              <a:spcBef>
                <a:spcPts val="700"/>
              </a:spcBef>
              <a:buNone/>
            </a:pPr>
            <a:r>
              <a:rPr lang="en-US" sz="1800" b="1" dirty="0"/>
              <a:t>The following concerning factors were detected:</a:t>
            </a:r>
          </a:p>
          <a:p>
            <a:pPr marL="0" indent="0">
              <a:spcBef>
                <a:spcPts val="700"/>
              </a:spcBef>
              <a:buNone/>
            </a:pPr>
            <a:r>
              <a:rPr lang="en-US" sz="1800" b="1" dirty="0"/>
              <a:t>Dangerously Low Balance Post-Transaction: </a:t>
            </a:r>
            <a:r>
              <a:rPr lang="en-US" sz="1800" dirty="0"/>
              <a:t>The transaction resulted in a significantly low balance on your account.</a:t>
            </a:r>
          </a:p>
          <a:p>
            <a:pPr marL="0" indent="0">
              <a:spcBef>
                <a:spcPts val="700"/>
              </a:spcBef>
              <a:buNone/>
            </a:pPr>
            <a:r>
              <a:rPr lang="en-US" sz="1800" b="1" dirty="0"/>
              <a:t>Dramatic Balance Decrease: </a:t>
            </a:r>
            <a:r>
              <a:rPr lang="en-US" sz="1800" dirty="0"/>
              <a:t>There was a sudden and substantial decrease in your account balance following the transaction.</a:t>
            </a:r>
          </a:p>
          <a:p>
            <a:pPr marL="0" indent="0">
              <a:spcBef>
                <a:spcPts val="700"/>
              </a:spcBef>
              <a:buNone/>
            </a:pPr>
            <a:r>
              <a:rPr lang="en-US" sz="1800" b="1" dirty="0"/>
              <a:t>Significant Increase in Destination Balance: </a:t>
            </a:r>
            <a:r>
              <a:rPr lang="en-US" sz="1800" dirty="0"/>
              <a:t>The recipient of the transaction experienced a significant increase in their account balance.</a:t>
            </a:r>
          </a:p>
          <a:p>
            <a:pPr marL="0" indent="0">
              <a:spcBef>
                <a:spcPts val="700"/>
              </a:spcBef>
              <a:buNone/>
            </a:pPr>
            <a:r>
              <a:rPr lang="en-US" sz="1800" dirty="0"/>
              <a:t>We are taking this matter very seriously and are committed to protecting your financial well-being. </a:t>
            </a:r>
            <a:r>
              <a:rPr lang="en-US" sz="1800" b="1" dirty="0"/>
              <a:t>To ensure your account security, we have temporarily frozen your account.</a:t>
            </a:r>
            <a:endParaRPr lang="en-US" sz="1800" dirty="0"/>
          </a:p>
          <a:p>
            <a:pPr marL="0" indent="0">
              <a:spcBef>
                <a:spcPts val="700"/>
              </a:spcBef>
              <a:buNone/>
            </a:pPr>
            <a:r>
              <a:rPr lang="en-US" sz="1800" b="1" dirty="0"/>
              <a:t>To resolve this situation, please take the following steps immediately:</a:t>
            </a:r>
          </a:p>
          <a:p>
            <a:pPr marL="0" indent="0">
              <a:spcBef>
                <a:spcPts val="700"/>
              </a:spcBef>
              <a:buNone/>
            </a:pPr>
            <a:r>
              <a:rPr lang="en-US" sz="1800" b="1" dirty="0"/>
              <a:t>1. Contact us at [phone number] or [email address] to verify your identity and confirm whether you authorized this transaction.</a:t>
            </a:r>
          </a:p>
          <a:p>
            <a:pPr marL="0" indent="0">
              <a:spcBef>
                <a:spcPts val="700"/>
              </a:spcBef>
              <a:buNone/>
            </a:pPr>
            <a:r>
              <a:rPr lang="en-US" sz="1800" b="1" dirty="0"/>
              <a:t>2. If you did not authorize this transaction, please report it to us immediately.</a:t>
            </a:r>
          </a:p>
          <a:p>
            <a:pPr marL="0" indent="0">
              <a:spcBef>
                <a:spcPts val="700"/>
              </a:spcBef>
              <a:buNone/>
            </a:pPr>
            <a:r>
              <a:rPr lang="en-US" sz="1800" b="1" dirty="0"/>
              <a:t>3. We will investigate the matter thoroughly and take appropriate action to restore your account security.</a:t>
            </a:r>
          </a:p>
          <a:p>
            <a:pPr marL="0" indent="0">
              <a:spcBef>
                <a:spcPts val="700"/>
              </a:spcBef>
              <a:buNone/>
            </a:pPr>
            <a:r>
              <a:rPr lang="en-US" sz="1800" dirty="0"/>
              <a:t>We understand this may be concerning, and we appreciate your cooperation in addressing this issue. We are here to assist you in any way we can.</a:t>
            </a:r>
          </a:p>
          <a:p>
            <a:pPr marL="0" indent="0">
              <a:spcBef>
                <a:spcPts val="700"/>
              </a:spcBef>
              <a:buNone/>
            </a:pPr>
            <a:r>
              <a:rPr lang="en-US" sz="1800" dirty="0"/>
              <a:t>Sincerely,</a:t>
            </a:r>
          </a:p>
          <a:p>
            <a:pPr marL="0" indent="0">
              <a:spcBef>
                <a:spcPts val="700"/>
              </a:spcBef>
              <a:buNone/>
            </a:pPr>
            <a:r>
              <a:rPr lang="en-US" sz="1800" dirty="0"/>
              <a:t>The [Bank Name] Security Team</a:t>
            </a:r>
          </a:p>
        </p:txBody>
      </p:sp>
    </p:spTree>
    <p:extLst>
      <p:ext uri="{BB962C8B-B14F-4D97-AF65-F5344CB8AC3E}">
        <p14:creationId xmlns:p14="http://schemas.microsoft.com/office/powerpoint/2010/main" val="11679777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AFCB7-5C30-2F7A-381F-03AD6E66BC83}"/>
              </a:ext>
            </a:extLst>
          </p:cNvPr>
          <p:cNvSpPr>
            <a:spLocks noGrp="1"/>
          </p:cNvSpPr>
          <p:nvPr>
            <p:ph type="title"/>
          </p:nvPr>
        </p:nvSpPr>
        <p:spPr>
          <a:xfrm>
            <a:off x="1206409" y="2936417"/>
            <a:ext cx="9779183" cy="985166"/>
          </a:xfrm>
        </p:spPr>
        <p:txBody>
          <a:bodyPr/>
          <a:lstStyle/>
          <a:p>
            <a:pPr algn="ctr"/>
            <a:r>
              <a:rPr lang="en-US" sz="6600" dirty="0"/>
              <a:t>Thank you for your time </a:t>
            </a:r>
          </a:p>
        </p:txBody>
      </p:sp>
      <p:sp>
        <p:nvSpPr>
          <p:cNvPr id="4" name="Date Placeholder 3">
            <a:extLst>
              <a:ext uri="{FF2B5EF4-FFF2-40B4-BE49-F238E27FC236}">
                <a16:creationId xmlns:a16="http://schemas.microsoft.com/office/drawing/2014/main" id="{8600AA43-06F5-35B2-18E7-504C425244C6}"/>
              </a:ext>
            </a:extLst>
          </p:cNvPr>
          <p:cNvSpPr>
            <a:spLocks noGrp="1"/>
          </p:cNvSpPr>
          <p:nvPr>
            <p:ph type="dt" sz="half" idx="2"/>
          </p:nvPr>
        </p:nvSpPr>
        <p:spPr/>
        <p:txBody>
          <a:bodyPr/>
          <a:lstStyle/>
          <a:p>
            <a:pPr rtl="0"/>
            <a:r>
              <a:rPr lang="en-GB"/>
              <a:t>19/10/2024</a:t>
            </a:r>
            <a:endParaRPr lang="en-GB" noProof="0" dirty="0"/>
          </a:p>
        </p:txBody>
      </p:sp>
      <p:sp>
        <p:nvSpPr>
          <p:cNvPr id="5" name="Footer Placeholder 4">
            <a:extLst>
              <a:ext uri="{FF2B5EF4-FFF2-40B4-BE49-F238E27FC236}">
                <a16:creationId xmlns:a16="http://schemas.microsoft.com/office/drawing/2014/main" id="{996CFFA1-203D-FBA7-4C56-41B668D7912B}"/>
              </a:ext>
            </a:extLst>
          </p:cNvPr>
          <p:cNvSpPr>
            <a:spLocks noGrp="1"/>
          </p:cNvSpPr>
          <p:nvPr>
            <p:ph type="ftr" sz="quarter" idx="3"/>
          </p:nvPr>
        </p:nvSpPr>
        <p:spPr/>
        <p:txBody>
          <a:bodyPr/>
          <a:lstStyle/>
          <a:p>
            <a:r>
              <a:rPr lang="en-GB"/>
              <a:t>Fraud Detection</a:t>
            </a:r>
            <a:endParaRPr lang="en-GB" dirty="0"/>
          </a:p>
        </p:txBody>
      </p:sp>
      <p:sp>
        <p:nvSpPr>
          <p:cNvPr id="6" name="Slide Number Placeholder 5">
            <a:extLst>
              <a:ext uri="{FF2B5EF4-FFF2-40B4-BE49-F238E27FC236}">
                <a16:creationId xmlns:a16="http://schemas.microsoft.com/office/drawing/2014/main" id="{F84A1AF3-4357-2D1E-1F9A-B3CF72B47DE1}"/>
              </a:ext>
            </a:extLst>
          </p:cNvPr>
          <p:cNvSpPr>
            <a:spLocks noGrp="1"/>
          </p:cNvSpPr>
          <p:nvPr>
            <p:ph type="sldNum" sz="quarter" idx="4"/>
          </p:nvPr>
        </p:nvSpPr>
        <p:spPr/>
        <p:txBody>
          <a:bodyPr/>
          <a:lstStyle/>
          <a:p>
            <a:pPr rtl="0"/>
            <a:fld id="{294A09A9-5501-47C1-A89A-A340965A2BE2}" type="slidenum">
              <a:rPr lang="en-GB" noProof="0" smtClean="0"/>
              <a:pPr rtl="0"/>
              <a:t>44</a:t>
            </a:fld>
            <a:endParaRPr lang="en-GB" noProof="0"/>
          </a:p>
        </p:txBody>
      </p:sp>
    </p:spTree>
    <p:extLst>
      <p:ext uri="{BB962C8B-B14F-4D97-AF65-F5344CB8AC3E}">
        <p14:creationId xmlns:p14="http://schemas.microsoft.com/office/powerpoint/2010/main" val="4074096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22ED483-93AF-0ED8-7B50-C5A23A3D2AF6}"/>
              </a:ext>
            </a:extLst>
          </p:cNvPr>
          <p:cNvSpPr>
            <a:spLocks noGrp="1"/>
          </p:cNvSpPr>
          <p:nvPr>
            <p:ph type="body" sz="quarter" idx="13"/>
          </p:nvPr>
        </p:nvSpPr>
        <p:spPr/>
        <p:txBody>
          <a:bodyPr/>
          <a:lstStyle/>
          <a:p>
            <a:endParaRPr lang="en-GB" dirty="0"/>
          </a:p>
        </p:txBody>
      </p:sp>
      <p:sp>
        <p:nvSpPr>
          <p:cNvPr id="5" name="Text Placeholder 4">
            <a:extLst>
              <a:ext uri="{FF2B5EF4-FFF2-40B4-BE49-F238E27FC236}">
                <a16:creationId xmlns:a16="http://schemas.microsoft.com/office/drawing/2014/main" id="{C536238E-7F3B-437A-DCC5-EE771DF83BF5}"/>
              </a:ext>
            </a:extLst>
          </p:cNvPr>
          <p:cNvSpPr>
            <a:spLocks noGrp="1"/>
          </p:cNvSpPr>
          <p:nvPr>
            <p:ph type="body" sz="quarter" idx="15"/>
          </p:nvPr>
        </p:nvSpPr>
        <p:spPr/>
        <p:txBody>
          <a:bodyPr/>
          <a:lstStyle/>
          <a:p>
            <a:endParaRPr lang="en-GB" dirty="0"/>
          </a:p>
        </p:txBody>
      </p:sp>
      <p:sp>
        <p:nvSpPr>
          <p:cNvPr id="6" name="Date Placeholder 5">
            <a:extLst>
              <a:ext uri="{FF2B5EF4-FFF2-40B4-BE49-F238E27FC236}">
                <a16:creationId xmlns:a16="http://schemas.microsoft.com/office/drawing/2014/main" id="{3FACA8FF-9562-3F39-0C99-E22CA13051AF}"/>
              </a:ext>
            </a:extLst>
          </p:cNvPr>
          <p:cNvSpPr>
            <a:spLocks noGrp="1"/>
          </p:cNvSpPr>
          <p:nvPr>
            <p:ph type="dt" sz="half" idx="10"/>
          </p:nvPr>
        </p:nvSpPr>
        <p:spPr/>
        <p:txBody>
          <a:bodyPr/>
          <a:lstStyle/>
          <a:p>
            <a:pPr rtl="0"/>
            <a:r>
              <a:rPr lang="en-GB" noProof="0" dirty="0"/>
              <a:t>19/10/2024</a:t>
            </a:r>
          </a:p>
        </p:txBody>
      </p:sp>
      <p:sp>
        <p:nvSpPr>
          <p:cNvPr id="7" name="Footer Placeholder 6">
            <a:extLst>
              <a:ext uri="{FF2B5EF4-FFF2-40B4-BE49-F238E27FC236}">
                <a16:creationId xmlns:a16="http://schemas.microsoft.com/office/drawing/2014/main" id="{547582EE-5EE9-C3D6-5720-0A95F48F1474}"/>
              </a:ext>
            </a:extLst>
          </p:cNvPr>
          <p:cNvSpPr>
            <a:spLocks noGrp="1"/>
          </p:cNvSpPr>
          <p:nvPr>
            <p:ph type="ftr" sz="quarter" idx="11"/>
          </p:nvPr>
        </p:nvSpPr>
        <p:spPr/>
        <p:txBody>
          <a:bodyPr/>
          <a:lstStyle/>
          <a:p>
            <a:pPr rtl="0"/>
            <a:r>
              <a:rPr lang="en-GB" noProof="0" dirty="0"/>
              <a:t>Fraud Detection</a:t>
            </a:r>
          </a:p>
        </p:txBody>
      </p:sp>
      <p:sp>
        <p:nvSpPr>
          <p:cNvPr id="8" name="Slide Number Placeholder 7">
            <a:extLst>
              <a:ext uri="{FF2B5EF4-FFF2-40B4-BE49-F238E27FC236}">
                <a16:creationId xmlns:a16="http://schemas.microsoft.com/office/drawing/2014/main" id="{17448D92-3379-C43A-F34C-4BD9045C23AA}"/>
              </a:ext>
            </a:extLst>
          </p:cNvPr>
          <p:cNvSpPr>
            <a:spLocks noGrp="1"/>
          </p:cNvSpPr>
          <p:nvPr>
            <p:ph type="sldNum" sz="quarter" idx="12"/>
          </p:nvPr>
        </p:nvSpPr>
        <p:spPr/>
        <p:txBody>
          <a:bodyPr/>
          <a:lstStyle/>
          <a:p>
            <a:pPr rtl="0"/>
            <a:fld id="{294A09A9-5501-47C1-A89A-A340965A2BE2}" type="slidenum">
              <a:rPr lang="en-GB" noProof="0" smtClean="0"/>
              <a:pPr rtl="0"/>
              <a:t>5</a:t>
            </a:fld>
            <a:endParaRPr lang="en-GB" noProof="0"/>
          </a:p>
        </p:txBody>
      </p:sp>
      <p:sp>
        <p:nvSpPr>
          <p:cNvPr id="9" name="Text Placeholder 3">
            <a:extLst>
              <a:ext uri="{FF2B5EF4-FFF2-40B4-BE49-F238E27FC236}">
                <a16:creationId xmlns:a16="http://schemas.microsoft.com/office/drawing/2014/main" id="{D51A6D85-3837-435F-A342-5A3F98172B12}"/>
              </a:ext>
            </a:extLst>
          </p:cNvPr>
          <p:cNvSpPr>
            <a:spLocks noGrp="1"/>
          </p:cNvSpPr>
          <p:nvPr>
            <p:ph type="title"/>
          </p:nvPr>
        </p:nvSpPr>
        <p:spPr>
          <a:xfrm>
            <a:off x="1798638" y="1684338"/>
            <a:ext cx="8594725" cy="2809875"/>
          </a:xfrm>
        </p:spPr>
        <p:txBody>
          <a:bodyPr vert="horz" lIns="91440" tIns="45720" rIns="91440" bIns="45720" rtlCol="0" anchor="t">
            <a:normAutofit/>
          </a:bodyPr>
          <a:lstStyle/>
          <a:p>
            <a:pPr algn="l"/>
            <a:r>
              <a:rPr lang="en-GB" sz="2800" b="0" i="0" u="none" strike="noStrike" baseline="0" dirty="0">
                <a:latin typeface="Arial" panose="020B0604020202020204" pitchFamily="34" charset="0"/>
              </a:rPr>
              <a:t>Due to the private nature of financial data, there is a lack of publicly available datasets</a:t>
            </a:r>
            <a:br>
              <a:rPr lang="en-GB" sz="2800" b="0" i="0" u="none" strike="noStrike" baseline="0" dirty="0">
                <a:latin typeface="Arial" panose="020B0604020202020204" pitchFamily="34" charset="0"/>
              </a:rPr>
            </a:br>
            <a:r>
              <a:rPr lang="en-GB" sz="2800" b="0" i="0" u="none" strike="noStrike" baseline="0" dirty="0">
                <a:latin typeface="Arial" panose="020B0604020202020204" pitchFamily="34" charset="0"/>
              </a:rPr>
              <a:t>that can be used for analysis. In this project, a synthetic dataset, publicly available on</a:t>
            </a:r>
            <a:br>
              <a:rPr lang="en-GB" sz="2800" b="0" i="0" u="none" strike="noStrike" baseline="0" dirty="0">
                <a:latin typeface="Arial" panose="020B0604020202020204" pitchFamily="34" charset="0"/>
              </a:rPr>
            </a:br>
            <a:r>
              <a:rPr lang="en-GB" sz="2800" b="0" i="0" u="none" strike="noStrike" baseline="0" dirty="0">
                <a:latin typeface="Arial" panose="020B0604020202020204" pitchFamily="34" charset="0"/>
              </a:rPr>
              <a:t>Kaggle, generated using a simulator called PaySim is used</a:t>
            </a:r>
            <a:r>
              <a:rPr lang="en-GB" sz="1800" b="0" i="0" u="none" strike="noStrike" baseline="0" dirty="0">
                <a:latin typeface="Arial" panose="020B0604020202020204" pitchFamily="34" charset="0"/>
              </a:rPr>
              <a:t>.</a:t>
            </a:r>
            <a:endParaRPr lang="en-GB" dirty="0"/>
          </a:p>
        </p:txBody>
      </p:sp>
    </p:spTree>
    <p:extLst>
      <p:ext uri="{BB962C8B-B14F-4D97-AF65-F5344CB8AC3E}">
        <p14:creationId xmlns:p14="http://schemas.microsoft.com/office/powerpoint/2010/main" val="768521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92CFD-EEB6-343F-2E6D-B39AC632452A}"/>
              </a:ext>
            </a:extLst>
          </p:cNvPr>
          <p:cNvSpPr>
            <a:spLocks noGrp="1"/>
          </p:cNvSpPr>
          <p:nvPr>
            <p:ph type="title"/>
          </p:nvPr>
        </p:nvSpPr>
        <p:spPr>
          <a:xfrm>
            <a:off x="835742" y="136525"/>
            <a:ext cx="9501333" cy="1171699"/>
          </a:xfrm>
        </p:spPr>
        <p:txBody>
          <a:bodyPr anchor="b">
            <a:normAutofit/>
          </a:bodyPr>
          <a:lstStyle/>
          <a:p>
            <a:r>
              <a:rPr lang="en-GB" sz="4800" b="0" i="0" u="none" strike="noStrike" baseline="0" dirty="0">
                <a:latin typeface="Arial" panose="020B0604020202020204" pitchFamily="34" charset="0"/>
              </a:rPr>
              <a:t>PaySim dataset</a:t>
            </a:r>
            <a:r>
              <a:rPr lang="en-GB" dirty="0"/>
              <a:t> </a:t>
            </a:r>
          </a:p>
        </p:txBody>
      </p:sp>
      <p:pic>
        <p:nvPicPr>
          <p:cNvPr id="8" name="Content Placeholder 7">
            <a:extLst>
              <a:ext uri="{FF2B5EF4-FFF2-40B4-BE49-F238E27FC236}">
                <a16:creationId xmlns:a16="http://schemas.microsoft.com/office/drawing/2014/main" id="{33BCF243-86CC-AEB0-28DA-80B4E582CBC3}"/>
              </a:ext>
            </a:extLst>
          </p:cNvPr>
          <p:cNvPicPr>
            <a:picLocks noGrp="1" noChangeAspect="1"/>
          </p:cNvPicPr>
          <p:nvPr>
            <p:ph idx="1"/>
          </p:nvPr>
        </p:nvPicPr>
        <p:blipFill>
          <a:blip r:embed="rId2"/>
          <a:stretch>
            <a:fillRect/>
          </a:stretch>
        </p:blipFill>
        <p:spPr>
          <a:xfrm>
            <a:off x="757085" y="1447938"/>
            <a:ext cx="8632722" cy="3884725"/>
          </a:xfrm>
          <a:noFill/>
        </p:spPr>
      </p:pic>
      <p:sp>
        <p:nvSpPr>
          <p:cNvPr id="4" name="Date Placeholder 3">
            <a:extLst>
              <a:ext uri="{FF2B5EF4-FFF2-40B4-BE49-F238E27FC236}">
                <a16:creationId xmlns:a16="http://schemas.microsoft.com/office/drawing/2014/main" id="{2B65D44D-40A0-0AB7-2B25-71013C384763}"/>
              </a:ext>
            </a:extLst>
          </p:cNvPr>
          <p:cNvSpPr>
            <a:spLocks noGrp="1"/>
          </p:cNvSpPr>
          <p:nvPr>
            <p:ph type="dt" sz="half" idx="2"/>
          </p:nvPr>
        </p:nvSpPr>
        <p:spPr>
          <a:xfrm>
            <a:off x="381000" y="6356350"/>
            <a:ext cx="2743200" cy="365125"/>
          </a:xfrm>
        </p:spPr>
        <p:txBody>
          <a:bodyPr anchor="ctr">
            <a:normAutofit/>
          </a:bodyPr>
          <a:lstStyle/>
          <a:p>
            <a:pPr>
              <a:spcAft>
                <a:spcPts val="600"/>
              </a:spcAft>
            </a:pPr>
            <a:r>
              <a:rPr lang="en-GB" kern="1200" dirty="0">
                <a:solidFill>
                  <a:srgbClr val="44546A"/>
                </a:solidFill>
                <a:effectLst/>
                <a:latin typeface="Tenorite" panose="00000500000000000000" pitchFamily="2" charset="0"/>
                <a:ea typeface="+mn-ea"/>
                <a:cs typeface="+mn-cs"/>
              </a:rPr>
              <a:t>19/10/2024</a:t>
            </a:r>
            <a:endParaRPr lang="en-US" dirty="0">
              <a:effectLst/>
            </a:endParaRPr>
          </a:p>
        </p:txBody>
      </p:sp>
      <p:sp>
        <p:nvSpPr>
          <p:cNvPr id="5" name="Footer Placeholder 4">
            <a:extLst>
              <a:ext uri="{FF2B5EF4-FFF2-40B4-BE49-F238E27FC236}">
                <a16:creationId xmlns:a16="http://schemas.microsoft.com/office/drawing/2014/main" id="{71904412-1079-BCFB-BF23-718567728287}"/>
              </a:ext>
            </a:extLst>
          </p:cNvPr>
          <p:cNvSpPr>
            <a:spLocks noGrp="1"/>
          </p:cNvSpPr>
          <p:nvPr>
            <p:ph type="ftr" sz="quarter" idx="3"/>
          </p:nvPr>
        </p:nvSpPr>
        <p:spPr>
          <a:xfrm>
            <a:off x="4038600" y="6356350"/>
            <a:ext cx="4114800" cy="365125"/>
          </a:xfrm>
        </p:spPr>
        <p:txBody>
          <a:bodyPr anchor="ctr">
            <a:normAutofit/>
          </a:bodyPr>
          <a:lstStyle/>
          <a:p>
            <a:pPr marL="0" algn="ctr" rtl="0" eaLnBrk="1" latinLnBrk="0" hangingPunct="1">
              <a:spcBef>
                <a:spcPts val="0"/>
              </a:spcBef>
              <a:spcAft>
                <a:spcPts val="0"/>
              </a:spcAft>
            </a:pPr>
            <a:r>
              <a:rPr lang="en-GB" kern="1200" dirty="0">
                <a:solidFill>
                  <a:srgbClr val="44546A"/>
                </a:solidFill>
                <a:effectLst/>
                <a:latin typeface="Tenorite" panose="00000500000000000000" pitchFamily="2" charset="0"/>
                <a:ea typeface="+mn-ea"/>
                <a:cs typeface="+mn-cs"/>
              </a:rPr>
              <a:t>Fraud Detection</a:t>
            </a:r>
            <a:endParaRPr lang="en-US" sz="1000" dirty="0">
              <a:effectLst/>
            </a:endParaRPr>
          </a:p>
        </p:txBody>
      </p:sp>
      <p:sp>
        <p:nvSpPr>
          <p:cNvPr id="6" name="Slide Number Placeholder 5">
            <a:extLst>
              <a:ext uri="{FF2B5EF4-FFF2-40B4-BE49-F238E27FC236}">
                <a16:creationId xmlns:a16="http://schemas.microsoft.com/office/drawing/2014/main" id="{8034EC65-30C0-C926-60B1-02E403EE5216}"/>
              </a:ext>
            </a:extLst>
          </p:cNvPr>
          <p:cNvSpPr>
            <a:spLocks noGrp="1"/>
          </p:cNvSpPr>
          <p:nvPr>
            <p:ph type="sldNum" sz="quarter" idx="4"/>
          </p:nvPr>
        </p:nvSpPr>
        <p:spPr>
          <a:xfrm>
            <a:off x="10153276" y="6356350"/>
            <a:ext cx="1657723" cy="365125"/>
          </a:xfrm>
        </p:spPr>
        <p:txBody>
          <a:bodyPr anchor="ctr">
            <a:normAutofit/>
          </a:bodyPr>
          <a:lstStyle/>
          <a:p>
            <a:pPr rtl="0">
              <a:spcAft>
                <a:spcPts val="600"/>
              </a:spcAft>
            </a:pPr>
            <a:fld id="{294A09A9-5501-47C1-A89A-A340965A2BE2}" type="slidenum">
              <a:rPr lang="en-GB" noProof="0" smtClean="0"/>
              <a:pPr rtl="0">
                <a:spcAft>
                  <a:spcPts val="600"/>
                </a:spcAft>
              </a:pPr>
              <a:t>6</a:t>
            </a:fld>
            <a:endParaRPr lang="en-GB" noProof="0"/>
          </a:p>
        </p:txBody>
      </p:sp>
      <p:sp>
        <p:nvSpPr>
          <p:cNvPr id="3" name="TextBox 2">
            <a:extLst>
              <a:ext uri="{FF2B5EF4-FFF2-40B4-BE49-F238E27FC236}">
                <a16:creationId xmlns:a16="http://schemas.microsoft.com/office/drawing/2014/main" id="{F2F22501-D1E4-AB0B-03F6-3C5E7AFDC7BD}"/>
              </a:ext>
            </a:extLst>
          </p:cNvPr>
          <p:cNvSpPr txBox="1"/>
          <p:nvPr/>
        </p:nvSpPr>
        <p:spPr>
          <a:xfrm>
            <a:off x="835742" y="5638800"/>
            <a:ext cx="4114800" cy="369332"/>
          </a:xfrm>
          <a:prstGeom prst="rect">
            <a:avLst/>
          </a:prstGeom>
          <a:noFill/>
        </p:spPr>
        <p:txBody>
          <a:bodyPr wrap="square" rtlCol="0">
            <a:spAutoFit/>
          </a:bodyPr>
          <a:lstStyle/>
          <a:p>
            <a:r>
              <a:rPr lang="en-US" dirty="0"/>
              <a:t>Shape : 6362620 rows × 11 columns</a:t>
            </a:r>
          </a:p>
        </p:txBody>
      </p:sp>
    </p:spTree>
    <p:extLst>
      <p:ext uri="{BB962C8B-B14F-4D97-AF65-F5344CB8AC3E}">
        <p14:creationId xmlns:p14="http://schemas.microsoft.com/office/powerpoint/2010/main" val="2865497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825909" y="3077496"/>
            <a:ext cx="5968065" cy="939775"/>
          </a:xfrm>
        </p:spPr>
        <p:txBody>
          <a:bodyPr rtlCol="0"/>
          <a:lstStyle/>
          <a:p>
            <a:pPr rtl="0"/>
            <a:r>
              <a:rPr lang="en-GB" dirty="0"/>
              <a:t>Pipeline</a:t>
            </a:r>
          </a:p>
        </p:txBody>
      </p:sp>
    </p:spTree>
    <p:extLst>
      <p:ext uri="{BB962C8B-B14F-4D97-AF65-F5344CB8AC3E}">
        <p14:creationId xmlns:p14="http://schemas.microsoft.com/office/powerpoint/2010/main" val="2302015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A screenshot of a phone&#10;&#10;Description automatically generated">
            <a:extLst>
              <a:ext uri="{FF2B5EF4-FFF2-40B4-BE49-F238E27FC236}">
                <a16:creationId xmlns:a16="http://schemas.microsoft.com/office/drawing/2014/main" id="{6715D480-1762-732E-5025-5E7E539D7BAE}"/>
              </a:ext>
            </a:extLst>
          </p:cNvPr>
          <p:cNvPicPr>
            <a:picLocks noChangeAspect="1"/>
          </p:cNvPicPr>
          <p:nvPr/>
        </p:nvPicPr>
        <p:blipFill>
          <a:blip r:embed="rId2"/>
          <a:srcRect t="80486"/>
          <a:stretch/>
        </p:blipFill>
        <p:spPr>
          <a:xfrm>
            <a:off x="3965491" y="5292481"/>
            <a:ext cx="4261018" cy="1195754"/>
          </a:xfrm>
          <a:prstGeom prst="rect">
            <a:avLst/>
          </a:prstGeom>
        </p:spPr>
      </p:pic>
      <p:sp>
        <p:nvSpPr>
          <p:cNvPr id="4" name="Date Placeholder 3">
            <a:extLst>
              <a:ext uri="{FF2B5EF4-FFF2-40B4-BE49-F238E27FC236}">
                <a16:creationId xmlns:a16="http://schemas.microsoft.com/office/drawing/2014/main" id="{C15B39F6-AC0E-F5E3-37C1-F5C61B05137B}"/>
              </a:ext>
            </a:extLst>
          </p:cNvPr>
          <p:cNvSpPr>
            <a:spLocks noGrp="1"/>
          </p:cNvSpPr>
          <p:nvPr>
            <p:ph type="dt" sz="half" idx="2"/>
          </p:nvPr>
        </p:nvSpPr>
        <p:spPr/>
        <p:txBody>
          <a:bodyPr/>
          <a:lstStyle/>
          <a:p>
            <a:pPr rtl="0"/>
            <a:r>
              <a:rPr lang="en-GB"/>
              <a:t>19/10/2024</a:t>
            </a:r>
            <a:endParaRPr lang="en-GB" noProof="0" dirty="0"/>
          </a:p>
        </p:txBody>
      </p:sp>
      <p:sp>
        <p:nvSpPr>
          <p:cNvPr id="5" name="Footer Placeholder 4">
            <a:extLst>
              <a:ext uri="{FF2B5EF4-FFF2-40B4-BE49-F238E27FC236}">
                <a16:creationId xmlns:a16="http://schemas.microsoft.com/office/drawing/2014/main" id="{BB1F563F-2AF1-B75B-2BFD-F96A1364A970}"/>
              </a:ext>
            </a:extLst>
          </p:cNvPr>
          <p:cNvSpPr>
            <a:spLocks noGrp="1"/>
          </p:cNvSpPr>
          <p:nvPr>
            <p:ph type="ftr" sz="quarter" idx="3"/>
          </p:nvPr>
        </p:nvSpPr>
        <p:spPr/>
        <p:txBody>
          <a:bodyPr/>
          <a:lstStyle/>
          <a:p>
            <a:r>
              <a:rPr lang="en-GB"/>
              <a:t>Fraud Detection</a:t>
            </a:r>
            <a:endParaRPr lang="en-GB" dirty="0"/>
          </a:p>
        </p:txBody>
      </p:sp>
      <p:sp>
        <p:nvSpPr>
          <p:cNvPr id="6" name="Slide Number Placeholder 5">
            <a:extLst>
              <a:ext uri="{FF2B5EF4-FFF2-40B4-BE49-F238E27FC236}">
                <a16:creationId xmlns:a16="http://schemas.microsoft.com/office/drawing/2014/main" id="{A032FCBD-6F00-3640-E93C-88EF8CB98AB4}"/>
              </a:ext>
            </a:extLst>
          </p:cNvPr>
          <p:cNvSpPr>
            <a:spLocks noGrp="1"/>
          </p:cNvSpPr>
          <p:nvPr>
            <p:ph type="sldNum" sz="quarter" idx="4"/>
          </p:nvPr>
        </p:nvSpPr>
        <p:spPr/>
        <p:txBody>
          <a:bodyPr/>
          <a:lstStyle/>
          <a:p>
            <a:pPr rtl="0"/>
            <a:fld id="{294A09A9-5501-47C1-A89A-A340965A2BE2}" type="slidenum">
              <a:rPr lang="en-GB" noProof="0" smtClean="0"/>
              <a:pPr rtl="0"/>
              <a:t>8</a:t>
            </a:fld>
            <a:endParaRPr lang="en-GB" noProof="0"/>
          </a:p>
        </p:txBody>
      </p:sp>
      <p:pic>
        <p:nvPicPr>
          <p:cNvPr id="3" name="Picture 2" descr="A screenshot of a phone&#10;&#10;Description automatically generated">
            <a:extLst>
              <a:ext uri="{FF2B5EF4-FFF2-40B4-BE49-F238E27FC236}">
                <a16:creationId xmlns:a16="http://schemas.microsoft.com/office/drawing/2014/main" id="{D5936626-BE26-AF8D-700C-5B2F0C362DCD}"/>
              </a:ext>
            </a:extLst>
          </p:cNvPr>
          <p:cNvPicPr>
            <a:picLocks noChangeAspect="1"/>
          </p:cNvPicPr>
          <p:nvPr/>
        </p:nvPicPr>
        <p:blipFill>
          <a:blip r:embed="rId2"/>
          <a:srcRect b="80486"/>
          <a:stretch/>
        </p:blipFill>
        <p:spPr>
          <a:xfrm>
            <a:off x="3965491" y="365125"/>
            <a:ext cx="4261018" cy="1195754"/>
          </a:xfrm>
          <a:prstGeom prst="rect">
            <a:avLst/>
          </a:prstGeom>
        </p:spPr>
      </p:pic>
      <p:pic>
        <p:nvPicPr>
          <p:cNvPr id="7" name="Picture 6" descr="A screenshot of a phone&#10;&#10;Description automatically generated">
            <a:extLst>
              <a:ext uri="{FF2B5EF4-FFF2-40B4-BE49-F238E27FC236}">
                <a16:creationId xmlns:a16="http://schemas.microsoft.com/office/drawing/2014/main" id="{F2A87CB9-6152-00E2-93EC-C22EDA252246}"/>
              </a:ext>
            </a:extLst>
          </p:cNvPr>
          <p:cNvPicPr>
            <a:picLocks noChangeAspect="1"/>
          </p:cNvPicPr>
          <p:nvPr/>
        </p:nvPicPr>
        <p:blipFill>
          <a:blip r:embed="rId2"/>
          <a:srcRect t="19103" b="58896"/>
          <a:stretch/>
        </p:blipFill>
        <p:spPr>
          <a:xfrm>
            <a:off x="3965491" y="1536578"/>
            <a:ext cx="4261018" cy="1348155"/>
          </a:xfrm>
          <a:prstGeom prst="rect">
            <a:avLst/>
          </a:prstGeom>
        </p:spPr>
      </p:pic>
      <p:pic>
        <p:nvPicPr>
          <p:cNvPr id="8" name="Picture 7" descr="A screenshot of a phone&#10;&#10;Description automatically generated">
            <a:extLst>
              <a:ext uri="{FF2B5EF4-FFF2-40B4-BE49-F238E27FC236}">
                <a16:creationId xmlns:a16="http://schemas.microsoft.com/office/drawing/2014/main" id="{8EB913F5-C057-3489-FDA0-BBAE1028B211}"/>
              </a:ext>
            </a:extLst>
          </p:cNvPr>
          <p:cNvPicPr>
            <a:picLocks noChangeAspect="1"/>
          </p:cNvPicPr>
          <p:nvPr/>
        </p:nvPicPr>
        <p:blipFill>
          <a:blip r:embed="rId2"/>
          <a:srcRect t="41835" b="40756"/>
          <a:stretch/>
        </p:blipFill>
        <p:spPr>
          <a:xfrm>
            <a:off x="3965491" y="2940784"/>
            <a:ext cx="4261018" cy="1066800"/>
          </a:xfrm>
          <a:prstGeom prst="rect">
            <a:avLst/>
          </a:prstGeom>
        </p:spPr>
      </p:pic>
      <p:pic>
        <p:nvPicPr>
          <p:cNvPr id="9" name="Picture 8" descr="A screenshot of a phone&#10;&#10;Description automatically generated">
            <a:extLst>
              <a:ext uri="{FF2B5EF4-FFF2-40B4-BE49-F238E27FC236}">
                <a16:creationId xmlns:a16="http://schemas.microsoft.com/office/drawing/2014/main" id="{B38F53FE-A78A-8A89-DAE7-396D4CB5BB40}"/>
              </a:ext>
            </a:extLst>
          </p:cNvPr>
          <p:cNvPicPr>
            <a:picLocks noChangeAspect="1"/>
          </p:cNvPicPr>
          <p:nvPr/>
        </p:nvPicPr>
        <p:blipFill>
          <a:blip r:embed="rId2"/>
          <a:srcRect t="58541" b="18693"/>
          <a:stretch/>
        </p:blipFill>
        <p:spPr>
          <a:xfrm>
            <a:off x="3965491" y="3944816"/>
            <a:ext cx="4261018" cy="1395046"/>
          </a:xfrm>
          <a:prstGeom prst="rect">
            <a:avLst/>
          </a:prstGeom>
        </p:spPr>
      </p:pic>
    </p:spTree>
    <p:extLst>
      <p:ext uri="{BB962C8B-B14F-4D97-AF65-F5344CB8AC3E}">
        <p14:creationId xmlns:p14="http://schemas.microsoft.com/office/powerpoint/2010/main" val="2047614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33B4C-EADF-ACE0-44EB-0ED4E8BC21FF}"/>
              </a:ext>
            </a:extLst>
          </p:cNvPr>
          <p:cNvSpPr>
            <a:spLocks noGrp="1"/>
          </p:cNvSpPr>
          <p:nvPr>
            <p:ph type="ctrTitle"/>
          </p:nvPr>
        </p:nvSpPr>
        <p:spPr>
          <a:xfrm>
            <a:off x="658762" y="2703870"/>
            <a:ext cx="6125380" cy="1146252"/>
          </a:xfrm>
        </p:spPr>
        <p:txBody>
          <a:bodyPr/>
          <a:lstStyle/>
          <a:p>
            <a:r>
              <a:rPr lang="en-GB" dirty="0"/>
              <a:t>Data Explore </a:t>
            </a:r>
          </a:p>
        </p:txBody>
      </p:sp>
    </p:spTree>
    <p:extLst>
      <p:ext uri="{BB962C8B-B14F-4D97-AF65-F5344CB8AC3E}">
        <p14:creationId xmlns:p14="http://schemas.microsoft.com/office/powerpoint/2010/main" val="3047971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59457595_TF45331398_Win32" id="{5659B9E0-3971-467D-9BA2-B20B39D641FE}" vid="{E6DA4EDB-46C2-4D45-9E99-6BB2FEEE47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85334180-0405-413B-834A-44FA9E05ADB7}">
  <ds:schemaRefs>
    <ds:schemaRef ds:uri="http://schemas.microsoft.com/sharepoint/v3/contenttype/forms"/>
  </ds:schemaRefs>
</ds:datastoreItem>
</file>

<file path=customXml/itemProps2.xml><?xml version="1.0" encoding="utf-8"?>
<ds:datastoreItem xmlns:ds="http://schemas.openxmlformats.org/officeDocument/2006/customXml" ds:itemID="{4A615295-94F6-4CE2-A1B1-6B7E1DAA5A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D5BAB77-79E1-4739-AA51-10C9079186D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{6C7EF365-647D-4485-B513-6A248DB11C13}tf45331398_win32</Template>
  <TotalTime>617</TotalTime>
  <Words>1100</Words>
  <Application>Microsoft Office PowerPoint</Application>
  <PresentationFormat>Widescreen</PresentationFormat>
  <Paragraphs>341</Paragraphs>
  <Slides>44</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44</vt:i4>
      </vt:variant>
    </vt:vector>
  </HeadingPairs>
  <TitlesOfParts>
    <vt:vector size="50" baseType="lpstr">
      <vt:lpstr>Arial</vt:lpstr>
      <vt:lpstr>Calibri</vt:lpstr>
      <vt:lpstr>inherit</vt:lpstr>
      <vt:lpstr>Tenorite</vt:lpstr>
      <vt:lpstr>Times New Roman</vt:lpstr>
      <vt:lpstr>Office Theme</vt:lpstr>
      <vt:lpstr>Fraud Detection in Financial Transactions </vt:lpstr>
      <vt:lpstr>Agenda</vt:lpstr>
      <vt:lpstr>Introduction</vt:lpstr>
      <vt:lpstr>Data Source </vt:lpstr>
      <vt:lpstr>Due to the private nature of financial data, there is a lack of publicly available datasets that can be used for analysis. In this project, a synthetic dataset, publicly available on Kaggle, generated using a simulator called PaySim is used.</vt:lpstr>
      <vt:lpstr>PaySim dataset </vt:lpstr>
      <vt:lpstr>Pipeline</vt:lpstr>
      <vt:lpstr>PowerPoint Presentation</vt:lpstr>
      <vt:lpstr>Data Explore </vt:lpstr>
      <vt:lpstr>Data Info</vt:lpstr>
      <vt:lpstr>Checking for Null Values And Duplicate </vt:lpstr>
      <vt:lpstr>Draw A Histogram For the Type and the fraud Features </vt:lpstr>
      <vt:lpstr>Fraud transactions by type</vt:lpstr>
      <vt:lpstr>Data Preprocessing </vt:lpstr>
      <vt:lpstr>PowerPoint Presentation</vt:lpstr>
      <vt:lpstr>PowerPoint Presentation</vt:lpstr>
      <vt:lpstr>SMOTE VS GANs</vt:lpstr>
      <vt:lpstr>WGANs</vt:lpstr>
      <vt:lpstr>SMOTE </vt:lpstr>
      <vt:lpstr>PowerPoint Presentation</vt:lpstr>
      <vt:lpstr>Standard Scaler</vt:lpstr>
      <vt:lpstr>Machine Learning Models and MLFlow </vt:lpstr>
      <vt:lpstr>PowerPoint Presentation</vt:lpstr>
      <vt:lpstr>MLFlow artifacts</vt:lpstr>
      <vt:lpstr>Logistic regression classification</vt:lpstr>
      <vt:lpstr>Naive Bayes</vt:lpstr>
      <vt:lpstr>k nearest neighbor</vt:lpstr>
      <vt:lpstr>Decision Tree Classifier</vt:lpstr>
      <vt:lpstr>XGB</vt:lpstr>
      <vt:lpstr>Compare </vt:lpstr>
      <vt:lpstr>Implement The model Using Microsoft Azure  </vt:lpstr>
      <vt:lpstr>Pipeline Designer</vt:lpstr>
      <vt:lpstr>Output samples </vt:lpstr>
      <vt:lpstr>Output samples </vt:lpstr>
      <vt:lpstr>Who knows what is that reasons for being fraud</vt:lpstr>
      <vt:lpstr>PowerPoint Presentation</vt:lpstr>
      <vt:lpstr>PowerPoint Presentation</vt:lpstr>
      <vt:lpstr>PowerPoint Presentation</vt:lpstr>
      <vt:lpstr>Mapping features </vt:lpstr>
      <vt:lpstr>NLP</vt:lpstr>
      <vt:lpstr>PowerPoint Presentation</vt:lpstr>
      <vt:lpstr>PowerPoint Presentation</vt:lpstr>
      <vt:lpstr>PowerPoint Presentation</vt:lpstr>
      <vt:lpstr>Thank you for your time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George Akram</dc:creator>
  <cp:lastModifiedBy>beshoy bahaa</cp:lastModifiedBy>
  <cp:revision>24</cp:revision>
  <dcterms:created xsi:type="dcterms:W3CDTF">2024-10-05T06:04:55Z</dcterms:created>
  <dcterms:modified xsi:type="dcterms:W3CDTF">2024-10-19T15:29:58Z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