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4E6F2-15F2-4C80-A56F-D6A6941CC4CE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3C279-1CFB-4FDB-9A09-6B7A4448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4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C256-9713-45A5-BF3D-C1B40C579F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DF2E4C4-5D20-491E-BB7D-3755060E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1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C256-9713-45A5-BF3D-C1B40C579F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F2E4C4-5D20-491E-BB7D-3755060E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1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C256-9713-45A5-BF3D-C1B40C579F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F2E4C4-5D20-491E-BB7D-3755060E04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360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C256-9713-45A5-BF3D-C1B40C579F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F2E4C4-5D20-491E-BB7D-3755060E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20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C256-9713-45A5-BF3D-C1B40C579F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F2E4C4-5D20-491E-BB7D-3755060E048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1303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C256-9713-45A5-BF3D-C1B40C579F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F2E4C4-5D20-491E-BB7D-3755060E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6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C256-9713-45A5-BF3D-C1B40C579F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E4C4-5D20-491E-BB7D-3755060E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9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C256-9713-45A5-BF3D-C1B40C579F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E4C4-5D20-491E-BB7D-3755060E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9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C256-9713-45A5-BF3D-C1B40C579F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E4C4-5D20-491E-BB7D-3755060E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3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C256-9713-45A5-BF3D-C1B40C579F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F2E4C4-5D20-491E-BB7D-3755060E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5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C256-9713-45A5-BF3D-C1B40C579F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F2E4C4-5D20-491E-BB7D-3755060E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7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C256-9713-45A5-BF3D-C1B40C579F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F2E4C4-5D20-491E-BB7D-3755060E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5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C256-9713-45A5-BF3D-C1B40C579F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E4C4-5D20-491E-BB7D-3755060E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6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C256-9713-45A5-BF3D-C1B40C579F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E4C4-5D20-491E-BB7D-3755060E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4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C256-9713-45A5-BF3D-C1B40C579F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E4C4-5D20-491E-BB7D-3755060E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8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C256-9713-45A5-BF3D-C1B40C579F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F2E4C4-5D20-491E-BB7D-3755060E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3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6C256-9713-45A5-BF3D-C1B40C579F6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DF2E4C4-5D20-491E-BB7D-3755060E0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9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3.bp.blogspot.com/-O6-JHlkvq5U/Wk064bpm2qI/AAAAAAAACPk/rjpYr72vyF0jYASgT-w4NBFQXC3hgIZZwCEwYBhgL/s1600/image2.p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BD8226C-DF07-419A-9971-C9F7C7B17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228601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Слабостите на модерните процесори - </a:t>
            </a:r>
            <a:r>
              <a:rPr lang="en-US" b="1" dirty="0" err="1"/>
              <a:t>Spectre</a:t>
            </a:r>
            <a:r>
              <a:rPr lang="en-US" b="1" dirty="0"/>
              <a:t> </a:t>
            </a:r>
            <a:r>
              <a:rPr lang="bg-BG" b="1" dirty="0"/>
              <a:t>и </a:t>
            </a:r>
            <a:r>
              <a:rPr lang="en-US" b="1" dirty="0"/>
              <a:t>Meltdown</a:t>
            </a:r>
            <a:endParaRPr lang="en-US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B0AC3F4-764B-4B89-8BEF-BBB12DE8D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899954"/>
            <a:ext cx="8915399" cy="3703320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НОВ БЪЛГАРСКИ УНИВЕРСИТЕТ</a:t>
            </a:r>
            <a:endParaRPr lang="en-US" dirty="0"/>
          </a:p>
          <a:p>
            <a:r>
              <a:rPr lang="bg-BG" b="1" dirty="0"/>
              <a:t>МАГИСТЪРСКИ  ФАКУЛТЕТ</a:t>
            </a:r>
            <a:endParaRPr lang="en-US" b="1" i="1" dirty="0"/>
          </a:p>
          <a:p>
            <a:r>
              <a:rPr lang="bg-BG" b="1" dirty="0"/>
              <a:t>ДЕПАРТАМЕНТ "ИНФОРМАТИКА"</a:t>
            </a:r>
            <a:endParaRPr lang="en-US" b="1" dirty="0"/>
          </a:p>
          <a:p>
            <a:r>
              <a:rPr lang="bg-BG" b="1" dirty="0"/>
              <a:t>ПРОГРАМА „Софтуерни технологии в Интернет” </a:t>
            </a:r>
            <a:endParaRPr lang="en-US" b="1" dirty="0"/>
          </a:p>
          <a:p>
            <a:r>
              <a:rPr lang="bg-BG" b="1" dirty="0"/>
              <a:t>КУРС: INFM152 Компютърна сигурност в Интернет</a:t>
            </a:r>
            <a:endParaRPr lang="en-US" dirty="0"/>
          </a:p>
          <a:p>
            <a:r>
              <a:rPr lang="bg-BG" b="1" dirty="0"/>
              <a:t>СТУДЕНТ</a:t>
            </a:r>
            <a:r>
              <a:rPr lang="bg-BG" dirty="0"/>
              <a:t> : Георги Иванов Георгиев</a:t>
            </a:r>
            <a:endParaRPr lang="en-US" dirty="0"/>
          </a:p>
          <a:p>
            <a:r>
              <a:rPr lang="bg-BG" b="1" dirty="0"/>
              <a:t>Фак. №:</a:t>
            </a:r>
            <a:r>
              <a:rPr lang="bg-BG" dirty="0"/>
              <a:t>  </a:t>
            </a:r>
            <a:r>
              <a:rPr lang="en-US" dirty="0"/>
              <a:t>f</a:t>
            </a:r>
            <a:r>
              <a:rPr lang="bg-BG" dirty="0"/>
              <a:t>88683</a:t>
            </a:r>
            <a:endParaRPr lang="en-US" dirty="0"/>
          </a:p>
          <a:p>
            <a:r>
              <a:rPr lang="bg-BG" b="1" dirty="0"/>
              <a:t>Учебна година: </a:t>
            </a:r>
            <a:r>
              <a:rPr lang="bg-BG" dirty="0"/>
              <a:t>2017/2018</a:t>
            </a:r>
            <a:endParaRPr lang="en-US" dirty="0"/>
          </a:p>
          <a:p>
            <a:r>
              <a:rPr lang="bg-BG" b="1" dirty="0"/>
              <a:t>Есенен семестър</a:t>
            </a:r>
            <a:endParaRPr lang="en-US" dirty="0"/>
          </a:p>
          <a:p>
            <a:r>
              <a:rPr lang="bg-BG" b="1" dirty="0"/>
              <a:t>Преподавател:</a:t>
            </a:r>
            <a:r>
              <a:rPr lang="bg-BG" dirty="0"/>
              <a:t> доц. </a:t>
            </a:r>
            <a:r>
              <a:rPr lang="bg-BG" dirty="0" err="1"/>
              <a:t>В.Къдрев</a:t>
            </a:r>
            <a:r>
              <a:rPr lang="bg-BG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4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 descr="https://3.bp.blogspot.com/-O6-JHlkvq5U/Wk064bpm2qI/AAAAAAAACPk/rjpYr72vyF0jYASgT-w4NBFQXC3hgIZZwCEwYBhgL/s1600/image2.png">
            <a:hlinkClick r:id="rId2"/>
            <a:extLst>
              <a:ext uri="{FF2B5EF4-FFF2-40B4-BE49-F238E27FC236}">
                <a16:creationId xmlns:a16="http://schemas.microsoft.com/office/drawing/2014/main" id="{A241D5B5-856F-4F9E-B682-E91EED3DE4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495" y="1253442"/>
            <a:ext cx="6048050" cy="4351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578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30CB9FC-9D21-4584-A5E8-7333FC1A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Вариант 3 </a:t>
            </a:r>
            <a:r>
              <a:rPr lang="en-US" dirty="0"/>
              <a:t>Meltdown – </a:t>
            </a:r>
            <a:r>
              <a:rPr lang="bg-BG" dirty="0"/>
              <a:t>зареждане на кеша с измамни данни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84B4BFC-83E0-4F77-80F5-F8164687F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Прави се опит да прочете </a:t>
            </a:r>
            <a:r>
              <a:rPr lang="en-US" dirty="0"/>
              <a:t>kernel </a:t>
            </a:r>
            <a:r>
              <a:rPr lang="bg-BG" dirty="0"/>
              <a:t>паметта от потребителски софтуер без да отклонява изпълнението на </a:t>
            </a:r>
            <a:r>
              <a:rPr lang="en-US" dirty="0"/>
              <a:t>kernel </a:t>
            </a:r>
            <a:r>
              <a:rPr lang="bg-BG" dirty="0"/>
              <a:t>кода. </a:t>
            </a:r>
          </a:p>
          <a:p>
            <a:r>
              <a:rPr lang="bg-BG" dirty="0"/>
              <a:t>Основна идея е, че проверката за достъп до адрес от паметта може да се окаже не достатъчна спирачка за това атакуващия да прочете данни от паметта в регистър, където проверката за достъп би имала значително отражение върху производителността.</a:t>
            </a:r>
          </a:p>
          <a:p>
            <a:r>
              <a:rPr lang="bg-BG" dirty="0"/>
              <a:t>Вместо това четенето от паметта може да доведе до предоставяне на резултата от четенето предварително, като проверката за достъп започва да се изпълнява асинхронно и като резултат вдига флаг в буфера за пренареждане на командите, който от своя страна вдига изключение ако проверката се провали.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6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62E6D1A-49AC-4F27-8C48-045D1450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се предпазим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E2142B9-2BBC-4917-89EA-DA35EB518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Обновете своята операционна система до последна версия</a:t>
            </a:r>
          </a:p>
          <a:p>
            <a:r>
              <a:rPr lang="bg-BG" dirty="0"/>
              <a:t>Свалете обновления от производителите на вашия лаптоп, компютър или друг вид устройство </a:t>
            </a:r>
          </a:p>
          <a:p>
            <a:r>
              <a:rPr lang="bg-BG" dirty="0"/>
              <a:t>Уверете се, че уеб агентът ви е обновен до последна версия </a:t>
            </a:r>
          </a:p>
          <a:p>
            <a:r>
              <a:rPr lang="bg-BG" u="sng" dirty="0"/>
              <a:t>За потребителите на Епъл продукти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8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A15B62-57EE-4013-B850-A8404E7D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заключение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503683B-6D8E-4657-B2DF-DA02F6E78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3039"/>
            <a:ext cx="8915400" cy="5199017"/>
          </a:xfrm>
        </p:spPr>
        <p:txBody>
          <a:bodyPr>
            <a:normAutofit/>
          </a:bodyPr>
          <a:lstStyle/>
          <a:p>
            <a:r>
              <a:rPr lang="en-US" dirty="0" err="1"/>
              <a:t>Spectre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Meltdown </a:t>
            </a:r>
            <a:r>
              <a:rPr lang="bg-BG" dirty="0"/>
              <a:t>са едно доста неприятно стечение на обстоятелствата свързано със стремежа на компаниите производители на </a:t>
            </a:r>
            <a:r>
              <a:rPr lang="bg-BG" dirty="0" err="1"/>
              <a:t>процесорни</a:t>
            </a:r>
            <a:r>
              <a:rPr lang="bg-BG" dirty="0"/>
              <a:t> чипове да оптимизират начина, по който те оперират, с цел постигане на по-голяма производителност</a:t>
            </a:r>
          </a:p>
          <a:p>
            <a:r>
              <a:rPr lang="bg-BG" dirty="0"/>
              <a:t>Предлаганите софтуерни решения към настоящия момент водят след себе си множество негативни последици, основната, от които е спад в производителността с до 30% при определени обстоятелства</a:t>
            </a:r>
          </a:p>
          <a:p>
            <a:r>
              <a:rPr lang="bg-BG" dirty="0"/>
              <a:t>Всичко това доведе до голям удар по пазарната стойност на компаниите производители, като най-пострадала се оказа </a:t>
            </a:r>
            <a:r>
              <a:rPr lang="en-US" dirty="0"/>
              <a:t>Intel</a:t>
            </a:r>
            <a:endParaRPr lang="bg-BG" dirty="0"/>
          </a:p>
          <a:p>
            <a:r>
              <a:rPr lang="bg-BG" dirty="0"/>
              <a:t>По мнението на много от големите потребители на </a:t>
            </a:r>
            <a:r>
              <a:rPr lang="bg-BG" dirty="0" err="1"/>
              <a:t>процесорни</a:t>
            </a:r>
            <a:r>
              <a:rPr lang="bg-BG" dirty="0"/>
              <a:t> чипове, най-доброто и единствено реално решение на проблема е хардуерна подмяна на засегнатите устройства – решение, което в никакъв случай не е приложимо и допустимо в контекста на световния пазар.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2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E606D8F-D519-4270-BD28-D6D07E50A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491" y="2788555"/>
            <a:ext cx="8911687" cy="128089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bg-BG" dirty="0"/>
              <a:t>Благодаря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3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46DC2E3-EF4A-4C3B-96EC-978D3B42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0703C3F-7FE9-462C-B527-5157EC08A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Архитектурната грешка на последното десетилетие</a:t>
            </a:r>
          </a:p>
          <a:p>
            <a:r>
              <a:rPr lang="en-US" dirty="0" err="1"/>
              <a:t>Spectre</a:t>
            </a:r>
            <a:r>
              <a:rPr lang="en-US" dirty="0"/>
              <a:t> </a:t>
            </a:r>
            <a:r>
              <a:rPr lang="bg-BG" dirty="0"/>
              <a:t>вариант 1</a:t>
            </a:r>
          </a:p>
          <a:p>
            <a:r>
              <a:rPr lang="en-US" dirty="0" err="1"/>
              <a:t>Spectre</a:t>
            </a:r>
            <a:r>
              <a:rPr lang="en-US" dirty="0"/>
              <a:t> </a:t>
            </a:r>
            <a:r>
              <a:rPr lang="bg-BG" dirty="0"/>
              <a:t>вариант 2</a:t>
            </a:r>
          </a:p>
          <a:p>
            <a:r>
              <a:rPr lang="en-US" dirty="0"/>
              <a:t>Meltdown</a:t>
            </a:r>
          </a:p>
          <a:p>
            <a:r>
              <a:rPr lang="bg-BG" dirty="0"/>
              <a:t>Как да се предпазим</a:t>
            </a:r>
          </a:p>
          <a:p>
            <a:r>
              <a:rPr lang="bg-BG" dirty="0"/>
              <a:t>В заключение</a:t>
            </a:r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82F37CAD-D709-404B-8973-CE9BE049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НБУ, маг. факултет, департ. "Информатика", прогр. "Софтуерни технологии в интернет", Георги Иванов Георгиев, f88683, 2017/2018, Есенен семестър</a:t>
            </a:r>
            <a:endParaRPr lang="en-US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D2FC54FC-F3A1-4F5D-93EF-1FDC73E6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2E4C4-5D20-491E-BB7D-3755060E04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0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C9AF1E9-902F-45A0-90F4-A749A5E3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Архитектурната грешка на последното десетилетие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6A663E9-1416-459D-B7FE-A51A9027E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Пропуски в архитектурата на </a:t>
            </a:r>
            <a:r>
              <a:rPr lang="bg-BG" dirty="0" err="1"/>
              <a:t>процсори</a:t>
            </a:r>
            <a:r>
              <a:rPr lang="bg-BG" dirty="0"/>
              <a:t> от </a:t>
            </a:r>
            <a:r>
              <a:rPr lang="en-US" dirty="0"/>
              <a:t>Intel, AMD </a:t>
            </a:r>
            <a:r>
              <a:rPr lang="bg-BG" dirty="0"/>
              <a:t>и </a:t>
            </a:r>
            <a:r>
              <a:rPr lang="en-US" dirty="0"/>
              <a:t>ARM</a:t>
            </a:r>
            <a:endParaRPr lang="bg-BG" dirty="0"/>
          </a:p>
          <a:p>
            <a:r>
              <a:rPr lang="bg-BG" dirty="0"/>
              <a:t>Възползват се от слабост в базовата защита на тези чипове</a:t>
            </a:r>
          </a:p>
          <a:p>
            <a:r>
              <a:rPr lang="bg-BG" dirty="0"/>
              <a:t>Потенциално биха могли да доведат до кражба на ценна информация, като например пароли, ключове за криптиране, информация на трети страни(приложения) и др.</a:t>
            </a:r>
            <a:endParaRPr lang="en-US" dirty="0"/>
          </a:p>
          <a:p>
            <a:r>
              <a:rPr lang="bg-BG" dirty="0"/>
              <a:t>Засяга почти всички персонални устройства</a:t>
            </a:r>
          </a:p>
          <a:p>
            <a:r>
              <a:rPr lang="bg-BG" dirty="0"/>
              <a:t>Решенията на проблема са софтуерни и непълни. Водят след себе си много странични ефекти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0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E1B6AD1-7DE8-478F-9F55-B15412C6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8519465-81DC-4D87-AC7F-63EE0945B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Бъгове с </a:t>
            </a:r>
            <a:r>
              <a:rPr lang="bg-BG" dirty="0" err="1"/>
              <a:t>репортуван</a:t>
            </a:r>
            <a:r>
              <a:rPr lang="bg-BG" dirty="0"/>
              <a:t> номер - </a:t>
            </a:r>
            <a:r>
              <a:rPr lang="en-US" dirty="0"/>
              <a:t>CVE-2017-5753 </a:t>
            </a:r>
            <a:r>
              <a:rPr lang="bg-BG" dirty="0"/>
              <a:t>и </a:t>
            </a:r>
            <a:r>
              <a:rPr lang="en-US" dirty="0"/>
              <a:t>CVE-2017-5715</a:t>
            </a:r>
            <a:endParaRPr lang="bg-BG" dirty="0"/>
          </a:p>
          <a:p>
            <a:r>
              <a:rPr lang="bg-BG" dirty="0"/>
              <a:t>Демонстрирани от </a:t>
            </a:r>
            <a:r>
              <a:rPr lang="en-US" dirty="0"/>
              <a:t>Google </a:t>
            </a:r>
            <a:r>
              <a:rPr lang="bg-BG" dirty="0"/>
              <a:t>чрез три различни сценария</a:t>
            </a:r>
          </a:p>
          <a:p>
            <a:r>
              <a:rPr lang="bg-BG" dirty="0"/>
              <a:t>Първа концепция – демонстрира основните принципи на вариант 1 </a:t>
            </a:r>
            <a:r>
              <a:rPr lang="en-US" dirty="0" err="1"/>
              <a:t>Spectre</a:t>
            </a:r>
            <a:r>
              <a:rPr lang="bg-BG" dirty="0"/>
              <a:t> в среда на обикновен потребител. </a:t>
            </a:r>
          </a:p>
          <a:p>
            <a:r>
              <a:rPr lang="bg-BG" dirty="0"/>
              <a:t>Втора концепция – демонстрира принципно изпълнение на вариант 1 </a:t>
            </a:r>
            <a:r>
              <a:rPr lang="en-US" dirty="0" err="1"/>
              <a:t>Spectre</a:t>
            </a:r>
            <a:r>
              <a:rPr lang="bg-BG" dirty="0"/>
              <a:t> в среда на потребител с обикновени права в рамките на модерен </a:t>
            </a:r>
            <a:r>
              <a:rPr lang="en-US" dirty="0"/>
              <a:t>Linux kernel</a:t>
            </a:r>
            <a:r>
              <a:rPr lang="bg-BG" dirty="0"/>
              <a:t>.</a:t>
            </a:r>
          </a:p>
          <a:p>
            <a:r>
              <a:rPr lang="bg-BG" dirty="0"/>
              <a:t>Трета концепция – демонстрира принципно изпълнение на вариант 2</a:t>
            </a:r>
            <a:r>
              <a:rPr lang="en-US" dirty="0"/>
              <a:t>, </a:t>
            </a:r>
            <a:r>
              <a:rPr lang="bg-BG" dirty="0"/>
              <a:t>където </a:t>
            </a:r>
            <a:r>
              <a:rPr lang="en-US" dirty="0"/>
              <a:t>root </a:t>
            </a:r>
            <a:r>
              <a:rPr lang="bg-BG" dirty="0"/>
              <a:t>потребител в рамките на </a:t>
            </a:r>
            <a:r>
              <a:rPr lang="en-US" dirty="0"/>
              <a:t>Kernel Virtual Machine </a:t>
            </a:r>
            <a:r>
              <a:rPr lang="bg-BG" dirty="0"/>
              <a:t>(</a:t>
            </a:r>
            <a:r>
              <a:rPr lang="en-US" dirty="0"/>
              <a:t>KVM) </a:t>
            </a:r>
            <a:r>
              <a:rPr lang="bg-BG" dirty="0"/>
              <a:t>има възможност да чете </a:t>
            </a:r>
            <a:r>
              <a:rPr lang="en-US" dirty="0"/>
              <a:t>kernel </a:t>
            </a:r>
            <a:r>
              <a:rPr lang="bg-BG" dirty="0"/>
              <a:t>паметта на реалната машина.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32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2F126AD-6E99-4163-99E3-0D035751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Meltdown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5D946B4-AD18-47E1-ABF0-73144396F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Бъг с </a:t>
            </a:r>
            <a:r>
              <a:rPr lang="bg-BG" dirty="0" err="1"/>
              <a:t>репортуван</a:t>
            </a:r>
            <a:r>
              <a:rPr lang="bg-BG" dirty="0"/>
              <a:t> номер - </a:t>
            </a:r>
            <a:r>
              <a:rPr lang="en-US" dirty="0"/>
              <a:t>CVE-2017-5754</a:t>
            </a:r>
          </a:p>
          <a:p>
            <a:r>
              <a:rPr lang="bg-BG" dirty="0"/>
              <a:t>Демонстриран от </a:t>
            </a:r>
            <a:r>
              <a:rPr lang="en-US" dirty="0"/>
              <a:t>Google</a:t>
            </a:r>
          </a:p>
          <a:p>
            <a:r>
              <a:rPr lang="bg-BG" dirty="0"/>
              <a:t>Концепция – демонстрира принципно изпълнение на вариант 3, </a:t>
            </a:r>
            <a:r>
              <a:rPr lang="bg-BG"/>
              <a:t>където потребители </a:t>
            </a:r>
            <a:r>
              <a:rPr lang="bg-BG" dirty="0"/>
              <a:t>с нормални права има възможност да чете </a:t>
            </a:r>
            <a:r>
              <a:rPr lang="en-US" dirty="0"/>
              <a:t>kernel</a:t>
            </a:r>
            <a:r>
              <a:rPr lang="bg-BG" dirty="0"/>
              <a:t> памет на </a:t>
            </a:r>
            <a:r>
              <a:rPr lang="en-US" dirty="0"/>
              <a:t>Intel Haswell XEON </a:t>
            </a:r>
            <a:r>
              <a:rPr lang="bg-BG" dirty="0"/>
              <a:t>чип, при наличието на няколко предварително подготвени обстоятелства, основното от които е </a:t>
            </a:r>
            <a:r>
              <a:rPr lang="en-US" dirty="0"/>
              <a:t>kernel </a:t>
            </a:r>
            <a:r>
              <a:rPr lang="bg-BG" dirty="0"/>
              <a:t>паметта да е налична в т.нар. </a:t>
            </a:r>
            <a:r>
              <a:rPr lang="en-US" dirty="0"/>
              <a:t>L1D </a:t>
            </a:r>
            <a:r>
              <a:rPr lang="bg-BG" dirty="0"/>
              <a:t>кеш.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3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F7D124-FAF8-43DE-B669-6D91D641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Вариант 1 </a:t>
            </a:r>
            <a:r>
              <a:rPr lang="en-US" dirty="0" err="1"/>
              <a:t>Spectre</a:t>
            </a:r>
            <a:r>
              <a:rPr lang="en-US" dirty="0"/>
              <a:t> – </a:t>
            </a:r>
            <a:r>
              <a:rPr lang="bg-BG" dirty="0"/>
              <a:t>Преминаване на проверките за достъп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1DB1A8C-758E-45D5-963E-900B0B365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„Предвиждане на изпълнението е техника, която позволява на процесора да започне изпълнението на инструкции по даден клон много преди да се знае пътя, по който този клон ще бъде изпълнен“</a:t>
            </a:r>
            <a:endParaRPr lang="en-US" dirty="0"/>
          </a:p>
          <a:p>
            <a:r>
              <a:rPr lang="en-US" dirty="0"/>
              <a:t>Intel Optimization Reference Manual</a:t>
            </a:r>
          </a:p>
          <a:p>
            <a:pPr marL="0" indent="0" fontAlgn="base">
              <a:buNone/>
            </a:pPr>
            <a:r>
              <a:rPr lang="en-US" dirty="0"/>
              <a:t>L1D</a:t>
            </a:r>
            <a:r>
              <a:rPr lang="bg-BG" dirty="0"/>
              <a:t> кеш: </a:t>
            </a:r>
            <a:endParaRPr lang="en-US" dirty="0"/>
          </a:p>
          <a:p>
            <a:pPr lvl="0" fontAlgn="base"/>
            <a:r>
              <a:rPr lang="bg-BG" dirty="0"/>
              <a:t>Зареждането може да се случва спекулативно – преди изпълнението на самите клонове;</a:t>
            </a:r>
            <a:endParaRPr lang="en-US" dirty="0"/>
          </a:p>
          <a:p>
            <a:pPr lvl="0" fontAlgn="base"/>
            <a:r>
              <a:rPr lang="bg-BG" dirty="0"/>
              <a:t>Т.нар. кеш пропуски се запълват по начин, по който информацията може да се пресича;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Имплицитно </a:t>
            </a:r>
            <a:r>
              <a:rPr lang="bg-BG" dirty="0" err="1"/>
              <a:t>кеширане</a:t>
            </a:r>
            <a:r>
              <a:rPr lang="bg-BG" dirty="0"/>
              <a:t> - Случва се, когато някой елемент от паметта е създаден с цел да бъде </a:t>
            </a:r>
            <a:r>
              <a:rPr lang="bg-BG" dirty="0" err="1"/>
              <a:t>кеширан</a:t>
            </a:r>
            <a:r>
              <a:rPr lang="bg-BG" dirty="0"/>
              <a:t>, въпреки че изпълнението на процеса създал паметта може никога да не се нуждае от него.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9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EA9A70A-476A-4079-A4BB-E5A63A35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1 – безобиден зловреден код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341EA72-1662-43C3-ADA8-4FCAD83A6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1829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/>
              <a:t>struct array {</a:t>
            </a:r>
            <a:endParaRPr lang="en-US"/>
          </a:p>
          <a:p>
            <a:pPr marL="0" indent="0">
              <a:buNone/>
            </a:pPr>
            <a:r>
              <a:rPr lang="bg-BG"/>
              <a:t> unsigned long length;</a:t>
            </a:r>
            <a:endParaRPr lang="en-US"/>
          </a:p>
          <a:p>
            <a:pPr marL="0" indent="0">
              <a:buNone/>
            </a:pPr>
            <a:r>
              <a:rPr lang="bg-BG"/>
              <a:t> unsigned char data[];</a:t>
            </a:r>
            <a:endParaRPr lang="en-US"/>
          </a:p>
          <a:p>
            <a:pPr marL="0" indent="0">
              <a:buNone/>
            </a:pPr>
            <a:r>
              <a:rPr lang="bg-BG"/>
              <a:t>};</a:t>
            </a:r>
            <a:endParaRPr lang="en-US"/>
          </a:p>
          <a:p>
            <a:pPr marL="0" indent="0">
              <a:buNone/>
            </a:pPr>
            <a:r>
              <a:rPr lang="bg-BG"/>
              <a:t>struct array *arr1 = ...;</a:t>
            </a:r>
            <a:endParaRPr lang="en-US"/>
          </a:p>
          <a:p>
            <a:pPr marL="0" indent="0">
              <a:buNone/>
            </a:pPr>
            <a:r>
              <a:rPr lang="bg-BG"/>
              <a:t>unsigned long untrusted_offset_from_caller = ...;</a:t>
            </a:r>
            <a:endParaRPr lang="en-US"/>
          </a:p>
          <a:p>
            <a:pPr marL="0" indent="0">
              <a:buNone/>
            </a:pPr>
            <a:r>
              <a:rPr lang="bg-BG"/>
              <a:t>if (untrusted_offset_from_caller &lt; arr1-&gt;length) {</a:t>
            </a:r>
            <a:endParaRPr lang="en-US"/>
          </a:p>
          <a:p>
            <a:pPr marL="0" indent="0">
              <a:buNone/>
            </a:pPr>
            <a:r>
              <a:rPr lang="bg-BG"/>
              <a:t> unsigned char value = arr1-&gt;data[untrusted_offset_from_caller];</a:t>
            </a:r>
            <a:endParaRPr lang="en-US"/>
          </a:p>
          <a:p>
            <a:pPr marL="0" indent="0">
              <a:buNone/>
            </a:pPr>
            <a:r>
              <a:rPr lang="bg-BG"/>
              <a:t> ...</a:t>
            </a:r>
            <a:endParaRPr lang="en-US"/>
          </a:p>
          <a:p>
            <a:pPr marL="0" indent="0">
              <a:buNone/>
            </a:pPr>
            <a:r>
              <a:rPr lang="bg-BG"/>
              <a:t>}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Контейнер за съдържание 2">
            <a:extLst>
              <a:ext uri="{FF2B5EF4-FFF2-40B4-BE49-F238E27FC236}">
                <a16:creationId xmlns:a16="http://schemas.microsoft.com/office/drawing/2014/main" id="{07971CEB-9AC8-4F69-966D-CF3FE17C4983}"/>
              </a:ext>
            </a:extLst>
          </p:cNvPr>
          <p:cNvSpPr txBox="1">
            <a:spLocks/>
          </p:cNvSpPr>
          <p:nvPr/>
        </p:nvSpPr>
        <p:spPr>
          <a:xfrm>
            <a:off x="2589212" y="5316582"/>
            <a:ext cx="8915400" cy="1733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dirty="0"/>
              <a:t>Ако </a:t>
            </a:r>
            <a:r>
              <a:rPr lang="en-US" dirty="0"/>
              <a:t>arr1-&gt;length</a:t>
            </a:r>
            <a:r>
              <a:rPr lang="bg-BG" dirty="0"/>
              <a:t> е </a:t>
            </a:r>
            <a:r>
              <a:rPr lang="bg-BG" dirty="0" err="1"/>
              <a:t>некеширано</a:t>
            </a:r>
            <a:r>
              <a:rPr lang="bg-BG" dirty="0"/>
              <a:t>, процесорът има възможността спекулативно да зареди данните от </a:t>
            </a:r>
            <a:r>
              <a:rPr lang="en-US" dirty="0"/>
              <a:t>arr1-&gt;data[</a:t>
            </a:r>
            <a:r>
              <a:rPr lang="en-US" dirty="0" err="1"/>
              <a:t>untrusted_offeset_from_caller</a:t>
            </a:r>
            <a:r>
              <a:rPr lang="en-US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992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2CB05DF-1A86-4F3D-BFF6-3031F306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2 – зловредно изпълнение на код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2A463F6-0BB7-43CF-8099-6F7B20BB9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877148"/>
            <a:ext cx="8915400" cy="43567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bg-BG" dirty="0" err="1"/>
              <a:t>struct</a:t>
            </a:r>
            <a:r>
              <a:rPr lang="bg-BG" dirty="0"/>
              <a:t> </a:t>
            </a:r>
            <a:r>
              <a:rPr lang="bg-BG" dirty="0" err="1"/>
              <a:t>array</a:t>
            </a:r>
            <a:r>
              <a:rPr lang="bg-BG" dirty="0"/>
              <a:t> {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 </a:t>
            </a:r>
            <a:r>
              <a:rPr lang="bg-BG" dirty="0" err="1"/>
              <a:t>unsigned</a:t>
            </a:r>
            <a:r>
              <a:rPr lang="bg-BG" dirty="0"/>
              <a:t> </a:t>
            </a:r>
            <a:r>
              <a:rPr lang="bg-BG" dirty="0" err="1"/>
              <a:t>long</a:t>
            </a:r>
            <a:r>
              <a:rPr lang="bg-BG" dirty="0"/>
              <a:t> </a:t>
            </a:r>
            <a:r>
              <a:rPr lang="bg-BG" dirty="0" err="1"/>
              <a:t>length</a:t>
            </a:r>
            <a:r>
              <a:rPr lang="bg-BG" dirty="0"/>
              <a:t>;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 </a:t>
            </a:r>
            <a:r>
              <a:rPr lang="bg-BG" dirty="0" err="1"/>
              <a:t>unsigned</a:t>
            </a:r>
            <a:r>
              <a:rPr lang="bg-BG" dirty="0"/>
              <a:t> </a:t>
            </a:r>
            <a:r>
              <a:rPr lang="bg-BG" dirty="0" err="1"/>
              <a:t>char</a:t>
            </a:r>
            <a:r>
              <a:rPr lang="bg-BG" dirty="0"/>
              <a:t> </a:t>
            </a:r>
            <a:r>
              <a:rPr lang="bg-BG" dirty="0" err="1"/>
              <a:t>data</a:t>
            </a:r>
            <a:r>
              <a:rPr lang="bg-BG" dirty="0"/>
              <a:t>[];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};</a:t>
            </a:r>
            <a:endParaRPr lang="en-US" dirty="0"/>
          </a:p>
          <a:p>
            <a:pPr marL="0" indent="0">
              <a:buNone/>
            </a:pPr>
            <a:r>
              <a:rPr lang="bg-BG" dirty="0" err="1"/>
              <a:t>struct</a:t>
            </a:r>
            <a:r>
              <a:rPr lang="bg-BG" dirty="0"/>
              <a:t> </a:t>
            </a:r>
            <a:r>
              <a:rPr lang="bg-BG" dirty="0" err="1"/>
              <a:t>array</a:t>
            </a:r>
            <a:r>
              <a:rPr lang="bg-BG" dirty="0"/>
              <a:t> *arr1 = ...; /* </a:t>
            </a:r>
            <a:r>
              <a:rPr lang="bg-BG" dirty="0" err="1"/>
              <a:t>small</a:t>
            </a:r>
            <a:r>
              <a:rPr lang="bg-BG" dirty="0"/>
              <a:t> </a:t>
            </a:r>
            <a:r>
              <a:rPr lang="bg-BG" dirty="0" err="1"/>
              <a:t>array</a:t>
            </a:r>
            <a:r>
              <a:rPr lang="bg-BG" dirty="0"/>
              <a:t> */</a:t>
            </a:r>
            <a:endParaRPr lang="en-US" dirty="0"/>
          </a:p>
          <a:p>
            <a:pPr marL="0" indent="0">
              <a:buNone/>
            </a:pPr>
            <a:r>
              <a:rPr lang="bg-BG" dirty="0" err="1"/>
              <a:t>struct</a:t>
            </a:r>
            <a:r>
              <a:rPr lang="bg-BG" dirty="0"/>
              <a:t> </a:t>
            </a:r>
            <a:r>
              <a:rPr lang="bg-BG" dirty="0" err="1"/>
              <a:t>array</a:t>
            </a:r>
            <a:r>
              <a:rPr lang="bg-BG" dirty="0"/>
              <a:t> *arr2 = ...; /* </a:t>
            </a:r>
            <a:r>
              <a:rPr lang="bg-BG" dirty="0" err="1"/>
              <a:t>array</a:t>
            </a:r>
            <a:r>
              <a:rPr lang="bg-BG" dirty="0"/>
              <a:t> </a:t>
            </a:r>
            <a:r>
              <a:rPr lang="bg-BG" dirty="0" err="1"/>
              <a:t>of</a:t>
            </a:r>
            <a:r>
              <a:rPr lang="bg-BG" dirty="0"/>
              <a:t> </a:t>
            </a:r>
            <a:r>
              <a:rPr lang="bg-BG" dirty="0" err="1"/>
              <a:t>size</a:t>
            </a:r>
            <a:r>
              <a:rPr lang="bg-BG" dirty="0"/>
              <a:t> 0x400 */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/* &gt;0x400 </a:t>
            </a:r>
            <a:r>
              <a:rPr lang="bg-BG" b="1" dirty="0"/>
              <a:t>(OUT OF BOUNDS!)</a:t>
            </a:r>
            <a:r>
              <a:rPr lang="bg-BG" dirty="0"/>
              <a:t> */</a:t>
            </a:r>
            <a:endParaRPr lang="en-US" dirty="0"/>
          </a:p>
          <a:p>
            <a:pPr marL="0" indent="0">
              <a:buNone/>
            </a:pPr>
            <a:r>
              <a:rPr lang="bg-BG" dirty="0" err="1"/>
              <a:t>unsigned</a:t>
            </a:r>
            <a:r>
              <a:rPr lang="bg-BG" dirty="0"/>
              <a:t> </a:t>
            </a:r>
            <a:r>
              <a:rPr lang="bg-BG" dirty="0" err="1"/>
              <a:t>long</a:t>
            </a:r>
            <a:r>
              <a:rPr lang="bg-BG" dirty="0"/>
              <a:t> </a:t>
            </a:r>
            <a:r>
              <a:rPr lang="bg-BG" dirty="0" err="1"/>
              <a:t>untrusted_offset_from_caller</a:t>
            </a:r>
            <a:r>
              <a:rPr lang="bg-BG" dirty="0"/>
              <a:t> = ...;</a:t>
            </a:r>
            <a:endParaRPr lang="en-US" dirty="0"/>
          </a:p>
          <a:p>
            <a:pPr marL="0" indent="0">
              <a:buNone/>
            </a:pPr>
            <a:r>
              <a:rPr lang="bg-BG" dirty="0" err="1"/>
              <a:t>if</a:t>
            </a:r>
            <a:r>
              <a:rPr lang="bg-BG" dirty="0"/>
              <a:t> (</a:t>
            </a:r>
            <a:r>
              <a:rPr lang="bg-BG" dirty="0" err="1"/>
              <a:t>untrusted_offset_from_caller</a:t>
            </a:r>
            <a:r>
              <a:rPr lang="bg-BG" dirty="0"/>
              <a:t> &lt; arr1-&gt;</a:t>
            </a:r>
            <a:r>
              <a:rPr lang="bg-BG" dirty="0" err="1"/>
              <a:t>length</a:t>
            </a:r>
            <a:r>
              <a:rPr lang="bg-BG" dirty="0"/>
              <a:t>) {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 </a:t>
            </a:r>
            <a:r>
              <a:rPr lang="bg-BG" dirty="0" err="1"/>
              <a:t>unsigned</a:t>
            </a:r>
            <a:r>
              <a:rPr lang="bg-BG" dirty="0"/>
              <a:t> </a:t>
            </a:r>
            <a:r>
              <a:rPr lang="bg-BG" dirty="0" err="1"/>
              <a:t>char</a:t>
            </a:r>
            <a:r>
              <a:rPr lang="bg-BG" dirty="0"/>
              <a:t> </a:t>
            </a:r>
            <a:r>
              <a:rPr lang="bg-BG" dirty="0" err="1"/>
              <a:t>value</a:t>
            </a:r>
            <a:r>
              <a:rPr lang="bg-BG" dirty="0"/>
              <a:t> = arr1-&gt;</a:t>
            </a:r>
            <a:r>
              <a:rPr lang="bg-BG" dirty="0" err="1"/>
              <a:t>data</a:t>
            </a:r>
            <a:r>
              <a:rPr lang="bg-BG" dirty="0"/>
              <a:t>[</a:t>
            </a:r>
            <a:r>
              <a:rPr lang="bg-BG" dirty="0" err="1"/>
              <a:t>untrusted_offset_from_caller</a:t>
            </a:r>
            <a:r>
              <a:rPr lang="bg-BG" dirty="0"/>
              <a:t>];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 </a:t>
            </a:r>
            <a:r>
              <a:rPr lang="bg-BG" dirty="0" err="1"/>
              <a:t>unsigned</a:t>
            </a:r>
            <a:r>
              <a:rPr lang="bg-BG" dirty="0"/>
              <a:t> </a:t>
            </a:r>
            <a:r>
              <a:rPr lang="bg-BG" dirty="0" err="1"/>
              <a:t>long</a:t>
            </a:r>
            <a:r>
              <a:rPr lang="bg-BG" dirty="0"/>
              <a:t> index2 = ((value&amp;1)*0x100)+0x200;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 </a:t>
            </a:r>
            <a:r>
              <a:rPr lang="bg-BG" dirty="0" err="1"/>
              <a:t>if</a:t>
            </a:r>
            <a:r>
              <a:rPr lang="bg-BG" dirty="0"/>
              <a:t> (index2 &lt; arr2-&gt;</a:t>
            </a:r>
            <a:r>
              <a:rPr lang="bg-BG" dirty="0" err="1"/>
              <a:t>length</a:t>
            </a:r>
            <a:r>
              <a:rPr lang="bg-BG" dirty="0"/>
              <a:t>) {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   </a:t>
            </a:r>
            <a:r>
              <a:rPr lang="bg-BG" dirty="0" err="1"/>
              <a:t>unsigned</a:t>
            </a:r>
            <a:r>
              <a:rPr lang="bg-BG" dirty="0"/>
              <a:t> </a:t>
            </a:r>
            <a:r>
              <a:rPr lang="bg-BG" dirty="0" err="1"/>
              <a:t>char</a:t>
            </a:r>
            <a:r>
              <a:rPr lang="bg-BG" dirty="0"/>
              <a:t> value2 = arr2-&gt;</a:t>
            </a:r>
            <a:r>
              <a:rPr lang="bg-BG" dirty="0" err="1"/>
              <a:t>data</a:t>
            </a:r>
            <a:r>
              <a:rPr lang="bg-BG" dirty="0"/>
              <a:t>[index2];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 }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4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04DC1D9-E9BD-40CE-9222-0273614A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Вариант 2 </a:t>
            </a:r>
            <a:r>
              <a:rPr lang="en-US" dirty="0" err="1"/>
              <a:t>Spectre</a:t>
            </a:r>
            <a:r>
              <a:rPr lang="en-US" dirty="0"/>
              <a:t> – </a:t>
            </a:r>
            <a:r>
              <a:rPr lang="bg-BG" dirty="0"/>
              <a:t>Подмяна на целта на клона на изпълнение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DA918A-C333-4A28-AC62-9BB2EC19B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В своята основа хипотезата приема, че е възможно код от различен защитен контекст да влияе на друг контекст и неговото предварително изпълнение. Процесът се изпълнява като изпълнението на код се пренасочва в атакувания контекст (с други думи се създава вмешателство в изпълнението на кода към даден контекст – атакуван, от външна страна – атакуващ).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95499"/>
      </p:ext>
    </p:extLst>
  </p:cSld>
  <p:clrMapOvr>
    <a:masterClrMapping/>
  </p:clrMapOvr>
</p:sld>
</file>

<file path=ppt/theme/theme1.xml><?xml version="1.0" encoding="utf-8"?>
<a:theme xmlns:a="http://schemas.openxmlformats.org/drawingml/2006/main" name="Загатване">
  <a:themeElements>
    <a:clrScheme name="Загатване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Загатване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Загатване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848</Words>
  <Application>Microsoft Office PowerPoint</Application>
  <PresentationFormat>Широк екран</PresentationFormat>
  <Paragraphs>88</Paragraphs>
  <Slides>14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Загатване</vt:lpstr>
      <vt:lpstr>Слабостите на модерните процесори - Spectre и Meltdown</vt:lpstr>
      <vt:lpstr>Съдържание</vt:lpstr>
      <vt:lpstr>Архитектурната грешка на последното десетилетие</vt:lpstr>
      <vt:lpstr>Spectre</vt:lpstr>
      <vt:lpstr>Meltdown</vt:lpstr>
      <vt:lpstr>Вариант 1 Spectre – Преминаване на проверките за достъп</vt:lpstr>
      <vt:lpstr>Пример 1 – безобиден зловреден код</vt:lpstr>
      <vt:lpstr>Пример 2 – зловредно изпълнение на код</vt:lpstr>
      <vt:lpstr>Вариант 2 Spectre – Подмяна на целта на клона на изпълнение</vt:lpstr>
      <vt:lpstr>Презентация на PowerPoint</vt:lpstr>
      <vt:lpstr>Вариант 3 Meltdown – зареждане на кеша с измамни данни</vt:lpstr>
      <vt:lpstr>Как да се предпазим</vt:lpstr>
      <vt:lpstr>В заключение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Слабостите на модерните процесори - Spectre и Meltdown</dc:title>
  <dc:creator>Georgi Georgiev</dc:creator>
  <cp:lastModifiedBy>Georgi Georgiev</cp:lastModifiedBy>
  <cp:revision>42</cp:revision>
  <dcterms:created xsi:type="dcterms:W3CDTF">2018-01-16T18:35:17Z</dcterms:created>
  <dcterms:modified xsi:type="dcterms:W3CDTF">2018-01-16T19:57:20Z</dcterms:modified>
</cp:coreProperties>
</file>