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77" r:id="rId13"/>
    <p:sldId id="278" r:id="rId14"/>
    <p:sldId id="281" r:id="rId15"/>
    <p:sldId id="28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35B9D-E8A4-46CB-A58A-BF1CF72C4CF1}" type="datetimeFigureOut">
              <a:rPr lang="pt-BR" smtClean="0"/>
              <a:t>13/11/2008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689B-D446-442D-BD1C-4962975FD66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448F-5CC1-4120-BD70-D585A573D328}" type="datetime1">
              <a:rPr lang="pt-BR" smtClean="0"/>
              <a:t>13/11/2008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F15F-09C2-48C0-82B7-C578570EBF00}" type="datetime1">
              <a:rPr lang="pt-BR" smtClean="0"/>
              <a:t>13/11/2008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06D8-5940-4AA7-8789-1223E83CDE1D}" type="datetime1">
              <a:rPr lang="pt-BR" smtClean="0"/>
              <a:t>13/11/2008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71E-850F-4FAE-B6BA-0074B288DFDE}" type="datetime1">
              <a:rPr lang="pt-BR" smtClean="0"/>
              <a:t>13/11/2008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C20-5589-44C5-BBB2-C2F636AF02AB}" type="datetime1">
              <a:rPr lang="pt-BR" smtClean="0"/>
              <a:t>13/11/2008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256-91EF-42F9-ADDF-A71211BFC160}" type="datetime1">
              <a:rPr lang="pt-BR" smtClean="0"/>
              <a:t>13/11/2008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76E9-7C7C-4CB2-AD7C-754359FF8072}" type="datetime1">
              <a:rPr lang="pt-BR" smtClean="0"/>
              <a:t>13/11/2008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A0A0-6AD6-40DF-B5AA-DB038055ACAC}" type="datetime1">
              <a:rPr lang="pt-BR" smtClean="0"/>
              <a:t>13/11/2008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21E2-4A99-49A7-9E4E-A760A72EDB61}" type="datetime1">
              <a:rPr lang="pt-BR" smtClean="0"/>
              <a:t>13/11/2008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B77-E082-4BD7-92AF-ED50EB947FC9}" type="datetime1">
              <a:rPr lang="pt-BR" smtClean="0"/>
              <a:t>13/11/2008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E3B9-6BD6-4CD4-9904-92AE824EF50A}" type="datetime1">
              <a:rPr lang="pt-BR" smtClean="0"/>
              <a:t>13/11/2008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6C13-AC35-4359-B84D-CADD5C55C215}" type="datetime1">
              <a:rPr lang="pt-BR" smtClean="0"/>
              <a:t>13/11/2008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file:///C:\Users\usuario\workspace\bpad\PM-DOCS\Cronograma.mp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yspsf.googlecode.com/svn/tru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usuario\workspace\bpa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Eclipse%20-%20WTP%20+%20JME.l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file:///C:\Users\usuario\workspace\bpad\PM-DOCS\Vis&#227;o_BPA.do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file:///C:\Users\usuario\workspace\bpad\PM-DOCS\TermoAberturaProjeto_BPAD.do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file:///C:\Users\usuario\workspace\bpad\PM-DOCS\DeclaracaoEscopoProjeto_v1_BPAD.do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oleObject" Target="file:///C:\Users\usuario\workspace\bpad\PM-DOCS\DocumentoDeRequisitos_BPAD%20DDM.doc" TargetMode="External"/><Relationship Id="rId4" Type="http://schemas.openxmlformats.org/officeDocument/2006/relationships/oleObject" Target="../embeddings/Documento_do_Microsoft_Office_Word_97_-_20031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786" y="2500306"/>
            <a:ext cx="7772400" cy="3571900"/>
          </a:xfrm>
        </p:spPr>
        <p:txBody>
          <a:bodyPr>
            <a:normAutofit/>
          </a:bodyPr>
          <a:lstStyle/>
          <a:p>
            <a:pPr lvl="0"/>
            <a:r>
              <a:rPr lang="pt-BR" sz="3200" dirty="0" smtClean="0"/>
              <a:t>PSA – Projeto Supervisionado de </a:t>
            </a:r>
            <a:br>
              <a:rPr lang="pt-BR" sz="3200" dirty="0" smtClean="0"/>
            </a:br>
            <a:r>
              <a:rPr lang="pt-BR" sz="3200" dirty="0" smtClean="0"/>
              <a:t>Análise de Sistemas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PSP – Projeto Supervisionado de</a:t>
            </a:r>
            <a:br>
              <a:rPr lang="pt-BR" sz="3200" dirty="0" smtClean="0"/>
            </a:br>
            <a:r>
              <a:rPr lang="pt-BR" sz="3200" dirty="0" smtClean="0"/>
              <a:t>Programação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1" dirty="0" smtClean="0"/>
              <a:t>Equipe Target</a:t>
            </a:r>
            <a:endParaRPr lang="pt-BR" sz="3200" b="1" dirty="0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857224" y="35718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85720" y="736128"/>
            <a:ext cx="812959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Projeto BPAD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Boletim de Produção Ambulatorial Digital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7CC5-2D25-4D95-A86E-CB8750DEC6FC}" type="datetime1">
              <a:rPr lang="pt-BR" smtClean="0"/>
              <a:t>13/11/2008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Execução</a:t>
            </a:r>
            <a:endParaRPr lang="pt-BR" dirty="0" smtClean="0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28662" y="2428868"/>
            <a:ext cx="72866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/>
              <a:t>Cronograma</a:t>
            </a:r>
          </a:p>
          <a:p>
            <a:pPr>
              <a:buFont typeface="Wingdings" pitchFamily="2" charset="2"/>
              <a:buChar char="ü"/>
            </a:pPr>
            <a:endParaRPr lang="pt-BR" sz="2800" dirty="0" smtClean="0"/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SVN</a:t>
            </a:r>
          </a:p>
          <a:p>
            <a:pPr>
              <a:buFont typeface="Wingdings" pitchFamily="2" charset="2"/>
              <a:buChar char="ü"/>
            </a:pPr>
            <a:endParaRPr lang="pt-BR" sz="2800" dirty="0" smtClean="0"/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Codificação</a:t>
            </a:r>
          </a:p>
          <a:p>
            <a:pPr>
              <a:buFont typeface="Wingdings" pitchFamily="2" charset="2"/>
              <a:buChar char="ü"/>
            </a:pPr>
            <a:endParaRPr lang="pt-BR" sz="2800" dirty="0" smtClean="0"/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Testes</a:t>
            </a:r>
          </a:p>
          <a:p>
            <a:pPr>
              <a:buFont typeface="Wingdings" pitchFamily="2" charset="2"/>
              <a:buChar char="ü"/>
            </a:pPr>
            <a:endParaRPr lang="pt-BR" sz="2800" dirty="0" smtClean="0"/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Releases</a:t>
            </a:r>
            <a:r>
              <a:rPr lang="pt-BR" sz="2800" dirty="0" smtClean="0"/>
              <a:t>	</a:t>
            </a:r>
            <a:endParaRPr lang="pt-BR" i="1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7DEF-8F70-4A85-B876-AF2B9DB74B82}" type="datetime1">
              <a:rPr lang="pt-BR" smtClean="0"/>
              <a:t>13/11/2008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Execução</a:t>
            </a:r>
            <a:endParaRPr lang="pt-BR" dirty="0" smtClean="0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0100" y="2575150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Cronograma</a:t>
            </a:r>
          </a:p>
          <a:p>
            <a:pPr algn="just"/>
            <a:r>
              <a:rPr lang="pt-BR" sz="3200" dirty="0" smtClean="0"/>
              <a:t>	</a:t>
            </a:r>
            <a:r>
              <a:rPr lang="pt-BR" sz="2000" i="1" dirty="0" smtClean="0"/>
              <a:t> É a disposição gráfica do tempo que será gasto na realização de um trabalho ou projeto, de acordo com as atividades a serem cumpridas. Serve para auxiliar no gerenciamento e controle deste trabalho, permitindo de forma rápida a visualização do seu andamento.</a:t>
            </a:r>
            <a:endParaRPr lang="pt-BR" sz="2000" i="1" dirty="0"/>
          </a:p>
        </p:txBody>
      </p:sp>
      <p:graphicFrame>
        <p:nvGraphicFramePr>
          <p:cNvPr id="9" name="Objeto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500430" y="4786322"/>
          <a:ext cx="1343028" cy="1133180"/>
        </p:xfrm>
        <a:graphic>
          <a:graphicData uri="http://schemas.openxmlformats.org/presentationml/2006/ole">
            <p:oleObj spid="_x0000_s23554" name="Project" showAsIcon="1" r:id="rId4" imgW="914400" imgH="771480" progId="MSProject.Project.9">
              <p:link updateAutomatic="1"/>
            </p:oleObj>
          </a:graphicData>
        </a:graphic>
      </p:graphicFrame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023-CC75-4C2C-8BC3-070F584A2AA3}" type="datetime1">
              <a:rPr lang="pt-BR" smtClean="0"/>
              <a:t>13/11/2008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Execução</a:t>
            </a:r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0100" y="2575150"/>
            <a:ext cx="72866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SVN</a:t>
            </a:r>
          </a:p>
          <a:p>
            <a:pPr algn="just"/>
            <a:r>
              <a:rPr lang="pt-BR" sz="3200" dirty="0" smtClean="0"/>
              <a:t>	</a:t>
            </a:r>
            <a:r>
              <a:rPr lang="pt-BR" sz="2000" i="1" dirty="0" smtClean="0"/>
              <a:t> Conhecido também como </a:t>
            </a:r>
            <a:r>
              <a:rPr lang="pt-BR" sz="2000" i="1" dirty="0" err="1" smtClean="0"/>
              <a:t>Subversion</a:t>
            </a:r>
            <a:r>
              <a:rPr lang="pt-BR" sz="2000" i="1" dirty="0" smtClean="0"/>
              <a:t>, é um sistema de controle de versão desenhado especificamente para ser um substituto moderno do CVS.</a:t>
            </a:r>
          </a:p>
          <a:p>
            <a:pPr algn="just"/>
            <a:r>
              <a:rPr lang="pt-BR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err="1" smtClean="0"/>
              <a:t>Tortoise</a:t>
            </a:r>
            <a:endParaRPr lang="pt-BR" sz="3200" dirty="0" smtClean="0"/>
          </a:p>
          <a:p>
            <a:r>
              <a:rPr lang="pt-BR" sz="3200" dirty="0" smtClean="0"/>
              <a:t>	</a:t>
            </a:r>
            <a:r>
              <a:rPr lang="pt-BR" sz="2000" i="1" dirty="0" smtClean="0"/>
              <a:t> É um </a:t>
            </a:r>
            <a:r>
              <a:rPr lang="pt-BR" sz="2000" i="1" dirty="0" err="1" smtClean="0"/>
              <a:t>plugin</a:t>
            </a:r>
            <a:r>
              <a:rPr lang="pt-BR" sz="2000" i="1" dirty="0" smtClean="0"/>
              <a:t> que serve para conectar seus arquivos ao repositório SVN.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643174" y="6000768"/>
            <a:ext cx="403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3"/>
              </a:rPr>
              <a:t>https://syspsf.googlecode.com/svn/trunk</a:t>
            </a:r>
            <a:endParaRPr lang="pt-BR" dirty="0" smtClean="0"/>
          </a:p>
          <a:p>
            <a:r>
              <a:rPr lang="nn-NO" dirty="0" smtClean="0">
                <a:hlinkClick r:id="rId4" action="ppaction://hlinkfile"/>
              </a:rPr>
              <a:t>Tortoise</a:t>
            </a:r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055B-0573-4C72-88E8-CEB789F79050}" type="datetime1">
              <a:rPr lang="pt-BR" smtClean="0"/>
              <a:t>13/11/2008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Execução</a:t>
            </a:r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472" y="2575150"/>
            <a:ext cx="771530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Codificação</a:t>
            </a:r>
          </a:p>
          <a:p>
            <a:pPr lvl="1">
              <a:buFont typeface="Wingdings" pitchFamily="2" charset="2"/>
              <a:buChar char="ü"/>
            </a:pPr>
            <a:r>
              <a:rPr lang="pt-BR" sz="2800" dirty="0" smtClean="0"/>
              <a:t>Eclipse – </a:t>
            </a:r>
            <a:r>
              <a:rPr lang="pt-BR" sz="2000" dirty="0" smtClean="0"/>
              <a:t>Ferramenta de desenvolvimento par linguagem JAVA</a:t>
            </a:r>
            <a:endParaRPr lang="pt-BR" sz="2800" dirty="0" smtClean="0"/>
          </a:p>
          <a:p>
            <a:pPr lvl="1">
              <a:buFont typeface="Wingdings" pitchFamily="2" charset="2"/>
              <a:buChar char="ü"/>
            </a:pPr>
            <a:r>
              <a:rPr lang="pt-BR" sz="2800" dirty="0" smtClean="0"/>
              <a:t>JME – </a:t>
            </a:r>
            <a:r>
              <a:rPr lang="pt-BR" sz="2000" dirty="0" smtClean="0"/>
              <a:t>Linguagem Java para Dispositivos Móveis</a:t>
            </a:r>
          </a:p>
          <a:p>
            <a:pPr lvl="1">
              <a:buFont typeface="Wingdings" pitchFamily="2" charset="2"/>
              <a:buChar char="ü"/>
            </a:pPr>
            <a:r>
              <a:rPr lang="pt-BR" sz="2800" dirty="0" smtClean="0"/>
              <a:t>JEE – </a:t>
            </a:r>
            <a:r>
              <a:rPr lang="pt-BR" sz="2000" dirty="0" smtClean="0"/>
              <a:t>Linguagem Java Enterprise</a:t>
            </a:r>
            <a:endParaRPr lang="pt-BR" sz="2800" dirty="0" smtClean="0"/>
          </a:p>
          <a:p>
            <a:pPr algn="just"/>
            <a:endParaRPr lang="pt-BR" i="1" dirty="0"/>
          </a:p>
        </p:txBody>
      </p:sp>
      <p:sp>
        <p:nvSpPr>
          <p:cNvPr id="9" name="CaixaDeTexto 8">
            <a:hlinkClick r:id="rId3" action="ppaction://hlinkfile"/>
          </p:cNvPr>
          <p:cNvSpPr txBox="1"/>
          <p:nvPr/>
        </p:nvSpPr>
        <p:spPr>
          <a:xfrm>
            <a:off x="1785918" y="4786322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3" action="ppaction://hlinkfile"/>
              </a:rPr>
              <a:t>Eclipse</a:t>
            </a:r>
            <a:endParaRPr lang="pt-BR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908-DB53-4A60-B558-E434626D011C}" type="datetime1">
              <a:rPr lang="pt-BR" smtClean="0"/>
              <a:t>13/11/2008</a:t>
            </a:fld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Execução</a:t>
            </a:r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472" y="2575150"/>
            <a:ext cx="7715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Release 1</a:t>
            </a:r>
          </a:p>
          <a:p>
            <a:pPr lvl="1">
              <a:buFont typeface="Wingdings" pitchFamily="2" charset="2"/>
              <a:buChar char="ü"/>
            </a:pPr>
            <a:r>
              <a:rPr lang="pt-BR" i="1" dirty="0" smtClean="0"/>
              <a:t>Banco de Dados </a:t>
            </a:r>
          </a:p>
          <a:p>
            <a:pPr lvl="1">
              <a:buFont typeface="Wingdings" pitchFamily="2" charset="2"/>
              <a:buChar char="ü"/>
            </a:pPr>
            <a:r>
              <a:rPr lang="pt-BR" i="1" dirty="0" smtClean="0"/>
              <a:t>Protótipos</a:t>
            </a:r>
          </a:p>
          <a:p>
            <a:pPr lvl="1">
              <a:buFont typeface="Wingdings" pitchFamily="2" charset="2"/>
              <a:buChar char="ü"/>
            </a:pPr>
            <a:r>
              <a:rPr lang="pt-BR" i="1" dirty="0" smtClean="0"/>
              <a:t>Alguns Requisitos Funcionais</a:t>
            </a:r>
            <a:endParaRPr lang="pt-BR" i="1" dirty="0" smtClean="0"/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Release 2</a:t>
            </a:r>
          </a:p>
          <a:p>
            <a:pPr lvl="1">
              <a:buFont typeface="Wingdings" pitchFamily="2" charset="2"/>
              <a:buChar char="ü"/>
            </a:pPr>
            <a:r>
              <a:rPr lang="pt-BR" i="1" dirty="0" smtClean="0"/>
              <a:t>Demonstração </a:t>
            </a:r>
            <a:r>
              <a:rPr lang="pt-BR" i="1" dirty="0" smtClean="0"/>
              <a:t>Web</a:t>
            </a:r>
            <a:endParaRPr lang="pt-BR" i="1" dirty="0" smtClean="0"/>
          </a:p>
          <a:p>
            <a:pPr lvl="1">
              <a:buFont typeface="Wingdings" pitchFamily="2" charset="2"/>
              <a:buChar char="ü"/>
            </a:pPr>
            <a:r>
              <a:rPr lang="pt-BR" i="1" dirty="0" smtClean="0"/>
              <a:t>Demonstração </a:t>
            </a:r>
            <a:r>
              <a:rPr lang="pt-BR" i="1" dirty="0" err="1" smtClean="0"/>
              <a:t>Mobile</a:t>
            </a:r>
            <a:endParaRPr lang="pt-BR" i="1" dirty="0" smtClean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62D1-C159-414B-AAA1-324E71F0D9CC}" type="datetime1">
              <a:rPr lang="pt-BR" smtClean="0"/>
              <a:t>13/11/2008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472" y="2575150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Obrigado !</a:t>
            </a:r>
            <a:endParaRPr lang="pt-BR" sz="4000" i="1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F808-8A9C-46B1-931B-979AA2D6AC00}" type="datetime1">
              <a:rPr lang="pt-BR" smtClean="0"/>
              <a:t>13/11/2008</a:t>
            </a:fld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736128"/>
            <a:ext cx="812959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928662" y="2285992"/>
            <a:ext cx="7429552" cy="36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noProof="0" dirty="0" smtClean="0">
                <a:latin typeface="+mj-lt"/>
                <a:ea typeface="+mj-ea"/>
                <a:cs typeface="+mj-cs"/>
              </a:rPr>
              <a:t>Supervisores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Prof. Francisco</a:t>
            </a:r>
            <a:r>
              <a:rPr kumimoji="0" lang="pt-BR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20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Eriko</a:t>
            </a:r>
            <a:endParaRPr kumimoji="0" lang="pt-BR" sz="20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noProof="0" dirty="0" smtClean="0">
                <a:latin typeface="+mj-lt"/>
                <a:ea typeface="+mj-ea"/>
                <a:cs typeface="+mj-cs"/>
              </a:rPr>
              <a:t>Prof. </a:t>
            </a:r>
            <a:r>
              <a:rPr lang="pt-BR" sz="2000" baseline="0" noProof="0" dirty="0" smtClean="0">
                <a:latin typeface="+mj-lt"/>
                <a:ea typeface="+mj-ea"/>
                <a:cs typeface="+mj-cs"/>
              </a:rPr>
              <a:t>Pedro</a:t>
            </a:r>
            <a:r>
              <a:rPr lang="pt-BR" sz="2000" noProof="0" dirty="0" smtClean="0">
                <a:latin typeface="+mj-lt"/>
                <a:ea typeface="+mj-ea"/>
                <a:cs typeface="+mj-cs"/>
              </a:rPr>
              <a:t> Junior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pt-BR" sz="3200" dirty="0" smtClean="0"/>
              <a:t>Equipe Target</a:t>
            </a:r>
          </a:p>
          <a:p>
            <a:pPr lvl="0" algn="ctr">
              <a:spcBef>
                <a:spcPct val="0"/>
              </a:spcBef>
              <a:defRPr/>
            </a:pPr>
            <a:r>
              <a:rPr lang="pt-BR" sz="2000" dirty="0" smtClean="0"/>
              <a:t>George de Melo</a:t>
            </a:r>
          </a:p>
          <a:p>
            <a:pPr lvl="0" algn="ctr">
              <a:spcBef>
                <a:spcPct val="0"/>
              </a:spcBef>
              <a:defRPr/>
            </a:pPr>
            <a:r>
              <a:rPr lang="pt-BR" sz="2000" dirty="0" smtClean="0"/>
              <a:t>Antonio Carlos</a:t>
            </a:r>
          </a:p>
          <a:p>
            <a:pPr lvl="0" algn="ctr">
              <a:spcBef>
                <a:spcPct val="0"/>
              </a:spcBef>
              <a:defRPr/>
            </a:pPr>
            <a:r>
              <a:rPr lang="pt-BR" sz="2000" dirty="0" smtClean="0"/>
              <a:t>Humberto Marques</a:t>
            </a:r>
          </a:p>
          <a:p>
            <a:pPr lvl="0" algn="ctr">
              <a:spcBef>
                <a:spcPct val="0"/>
              </a:spcBef>
              <a:defRPr/>
            </a:pPr>
            <a:r>
              <a:rPr lang="pt-BR" sz="2000" dirty="0" err="1" smtClean="0"/>
              <a:t>Leszek</a:t>
            </a:r>
            <a:r>
              <a:rPr lang="pt-BR" sz="2000" dirty="0" smtClean="0"/>
              <a:t> Trajano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71538" y="4786322"/>
            <a:ext cx="7643866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1DE-8F68-4D30-BA68-18865006C387}" type="datetime1">
              <a:rPr lang="pt-BR" smtClean="0"/>
              <a:t>13/11/2008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928662" y="2285992"/>
            <a:ext cx="7429552" cy="36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81062" y="2438392"/>
            <a:ext cx="7429552" cy="36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noProof="0" dirty="0" smtClean="0">
                <a:latin typeface="+mj-lt"/>
                <a:ea typeface="+mj-ea"/>
                <a:cs typeface="+mj-cs"/>
              </a:rPr>
              <a:t>Planejamento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sz="3200" noProof="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pt-BR" sz="3200" dirty="0" smtClean="0"/>
              <a:t>Execução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endParaRPr lang="pt-BR" sz="32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pt-BR" sz="3200" dirty="0" smtClean="0"/>
              <a:t>Controle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endParaRPr lang="pt-BR" sz="32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pt-BR" sz="3200" dirty="0" smtClean="0"/>
              <a:t>Encerramento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DB30-A48A-48A3-9769-4EB2123F7044}" type="datetime1">
              <a:rPr lang="pt-BR" smtClean="0"/>
              <a:t>13/11/2008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Planejamento</a:t>
            </a:r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00166" y="2643182"/>
            <a:ext cx="68580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Artefatos</a:t>
            </a:r>
          </a:p>
          <a:p>
            <a:pPr lvl="1">
              <a:buFont typeface="Wingdings" pitchFamily="2" charset="2"/>
              <a:buChar char="ü"/>
            </a:pPr>
            <a:r>
              <a:rPr lang="pt-BR" sz="2400" dirty="0" smtClean="0"/>
              <a:t>Visão</a:t>
            </a:r>
          </a:p>
          <a:p>
            <a:pPr lvl="1">
              <a:buFont typeface="Wingdings" pitchFamily="2" charset="2"/>
              <a:buChar char="ü"/>
            </a:pPr>
            <a:r>
              <a:rPr lang="pt-BR" sz="2400" dirty="0" smtClean="0"/>
              <a:t>TAP – Termo de Abertura</a:t>
            </a:r>
          </a:p>
          <a:p>
            <a:pPr lvl="1">
              <a:buFont typeface="Wingdings" pitchFamily="2" charset="2"/>
              <a:buChar char="ü"/>
            </a:pPr>
            <a:r>
              <a:rPr lang="pt-BR" sz="2400" dirty="0" smtClean="0"/>
              <a:t>DEP – Documento de Escopo</a:t>
            </a:r>
          </a:p>
          <a:p>
            <a:pPr lvl="1">
              <a:buFont typeface="Wingdings" pitchFamily="2" charset="2"/>
              <a:buChar char="ü"/>
            </a:pPr>
            <a:r>
              <a:rPr lang="pt-BR" sz="2400" dirty="0" smtClean="0"/>
              <a:t>DR – Documento de Requisitos</a:t>
            </a:r>
          </a:p>
          <a:p>
            <a:pPr lvl="1">
              <a:buFont typeface="Wingdings" pitchFamily="2" charset="2"/>
              <a:buChar char="ü"/>
            </a:pPr>
            <a:r>
              <a:rPr lang="pt-BR" sz="2400" dirty="0" smtClean="0"/>
              <a:t>Diagramas</a:t>
            </a:r>
            <a:endParaRPr lang="pt-BR" sz="2400" dirty="0" smtClean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8F5-5B8A-45AB-806F-AE456234D9B0}" type="datetime1">
              <a:rPr lang="pt-BR" smtClean="0"/>
              <a:t>13/11/2008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Planejamento</a:t>
            </a:r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2357430"/>
            <a:ext cx="68580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Visão</a:t>
            </a:r>
          </a:p>
          <a:p>
            <a:pPr algn="just"/>
            <a:r>
              <a:rPr lang="pt-BR" sz="3200" dirty="0" smtClean="0"/>
              <a:t>	</a:t>
            </a:r>
            <a:r>
              <a:rPr lang="pt-BR" sz="2000" i="1" dirty="0" smtClean="0"/>
              <a:t> A finalidade deste documento é coletar, analisar e definir as necessidades e características de nível superior do Projeto. Ele se concentra nos recursos necessários aos envolvidos e aos usuários-alvo e nas </a:t>
            </a:r>
            <a:r>
              <a:rPr lang="pt-BR" sz="2000" b="1" i="1" dirty="0" smtClean="0"/>
              <a:t>razões</a:t>
            </a:r>
            <a:r>
              <a:rPr lang="pt-BR" sz="2000" i="1" dirty="0" smtClean="0"/>
              <a:t> que levam a essas necessidades. </a:t>
            </a:r>
            <a:endParaRPr lang="pt-BR" sz="2000" i="1" dirty="0"/>
          </a:p>
        </p:txBody>
      </p:sp>
      <p:graphicFrame>
        <p:nvGraphicFramePr>
          <p:cNvPr id="11" name="Objeto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787763" y="4500570"/>
          <a:ext cx="1270009" cy="1071570"/>
        </p:xfrm>
        <a:graphic>
          <a:graphicData uri="http://schemas.openxmlformats.org/presentationml/2006/ole">
            <p:oleObj spid="_x0000_s1029" name="Document" showAsIcon="1" r:id="rId4" imgW="914400" imgH="771480" progId="Word.Document.8">
              <p:link updateAutomatic="1"/>
            </p:oleObj>
          </a:graphicData>
        </a:graphic>
      </p:graphicFrame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72A4-A299-461A-95AE-24A11C4AE450}" type="datetime1">
              <a:rPr lang="pt-BR" smtClean="0"/>
              <a:t>13/11/2008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Planejamento</a:t>
            </a:r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2575150"/>
            <a:ext cx="68580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TAP – Termo de Abertura do Projeto</a:t>
            </a:r>
          </a:p>
          <a:p>
            <a:pPr algn="just"/>
            <a:r>
              <a:rPr lang="pt-BR" sz="3200" dirty="0" smtClean="0"/>
              <a:t>	</a:t>
            </a:r>
            <a:r>
              <a:rPr lang="pt-BR" sz="2000" i="1" dirty="0" smtClean="0"/>
              <a:t> A finalidade deste documento é buscar o reconhecimento do projeto diante da organização, designando e dando autoridade ao gerente do projeto para utilizar recursos n execução do mesmo.</a:t>
            </a:r>
            <a:endParaRPr lang="pt-BR" sz="2000" i="1" dirty="0"/>
          </a:p>
        </p:txBody>
      </p:sp>
      <p:graphicFrame>
        <p:nvGraphicFramePr>
          <p:cNvPr id="8" name="Objeto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826845" y="4572008"/>
          <a:ext cx="1230927" cy="1000132"/>
        </p:xfrm>
        <a:graphic>
          <a:graphicData uri="http://schemas.openxmlformats.org/presentationml/2006/ole">
            <p:oleObj spid="_x0000_s2051" name="Document" showAsIcon="1" r:id="rId4" imgW="914400" imgH="771480" progId="Word.Document.8">
              <p:link updateAutomatic="1"/>
            </p:oleObj>
          </a:graphicData>
        </a:graphic>
      </p:graphicFrame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863D-0868-4A5D-A68B-3CB3FA528F90}" type="datetime1">
              <a:rPr lang="pt-BR" smtClean="0"/>
              <a:t>13/11/2008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Planejamento</a:t>
            </a:r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0100" y="2575150"/>
            <a:ext cx="72866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DEP – Documento do Escopo do Projeto</a:t>
            </a:r>
          </a:p>
          <a:p>
            <a:pPr algn="just"/>
            <a:r>
              <a:rPr lang="pt-BR" sz="3200" dirty="0" smtClean="0"/>
              <a:t>	</a:t>
            </a:r>
            <a:r>
              <a:rPr lang="pt-BR" sz="2000" i="1" dirty="0" smtClean="0"/>
              <a:t> A finalidade deste documento é fornecer um entendimento comum do escopo do projeto a todas partes interessadas </a:t>
            </a:r>
            <a:r>
              <a:rPr lang="pt-BR" sz="2000" i="1" dirty="0" err="1" smtClean="0"/>
              <a:t>decrevendo</a:t>
            </a:r>
            <a:r>
              <a:rPr lang="pt-BR" sz="2000" i="1" dirty="0" smtClean="0"/>
              <a:t> seus principal objetivo. Além disso, permite que a equipe realize um planejamento detalhado, orienta o trabalho da equipe durante sua execução e fornece a linha de base para avaliar solicitações de mudanças ou trabalho adicional e verificar se estão contidos dentro dos limites do projeto.</a:t>
            </a:r>
            <a:endParaRPr lang="pt-BR" sz="2000" i="1" dirty="0"/>
          </a:p>
        </p:txBody>
      </p:sp>
      <p:graphicFrame>
        <p:nvGraphicFramePr>
          <p:cNvPr id="9" name="Objeto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929058" y="5429264"/>
          <a:ext cx="1128714" cy="952352"/>
        </p:xfrm>
        <a:graphic>
          <a:graphicData uri="http://schemas.openxmlformats.org/presentationml/2006/ole">
            <p:oleObj spid="_x0000_s3075" name="Document" showAsIcon="1" r:id="rId4" imgW="914400" imgH="771480" progId="Word.Document.8">
              <p:link updateAutomatic="1"/>
            </p:oleObj>
          </a:graphicData>
        </a:graphic>
      </p:graphicFrame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9B9-7084-48D9-AAB9-19E034F0688B}" type="datetime1">
              <a:rPr lang="pt-BR" smtClean="0"/>
              <a:t>13/11/2008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Planejamento</a:t>
            </a:r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0100" y="2575150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DR – Documento de Requisitos</a:t>
            </a:r>
          </a:p>
          <a:p>
            <a:pPr algn="just"/>
            <a:r>
              <a:rPr lang="pt-BR" sz="3200" dirty="0" smtClean="0"/>
              <a:t>	</a:t>
            </a:r>
            <a:r>
              <a:rPr lang="pt-BR" sz="2000" i="1" dirty="0" smtClean="0"/>
              <a:t> A finalidade deste documento é oficializar os requisitos do sistema perante os clientes, usuários finais e desenvolvedores. Tal documento pode ser visto como  um contrato entre o cliente e o gerente de projeto, pois valida a conformidade segundo a especificação de requisitos do cliente para a definição do escopo</a:t>
            </a:r>
            <a:endParaRPr lang="pt-BR" sz="2000" i="1" dirty="0"/>
          </a:p>
        </p:txBody>
      </p:sp>
      <p:graphicFrame>
        <p:nvGraphicFramePr>
          <p:cNvPr id="8" name="Objeto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786050" y="5120382"/>
          <a:ext cx="1128714" cy="952352"/>
        </p:xfrm>
        <a:graphic>
          <a:graphicData uri="http://schemas.openxmlformats.org/presentationml/2006/ole">
            <p:oleObj spid="_x0000_s4099" name="Document" showAsIcon="1" r:id="rId4" imgW="914400" imgH="771480" progId="Word.Document.8">
              <p:embed/>
            </p:oleObj>
          </a:graphicData>
        </a:graphic>
      </p:graphicFrame>
      <p:graphicFrame>
        <p:nvGraphicFramePr>
          <p:cNvPr id="10" name="Objeto 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429124" y="5072073"/>
          <a:ext cx="1214446" cy="1024689"/>
        </p:xfrm>
        <a:graphic>
          <a:graphicData uri="http://schemas.openxmlformats.org/presentationml/2006/ole">
            <p:oleObj spid="_x0000_s4100" name="Document" showAsIcon="1" r:id="rId5" imgW="914400" imgH="771480" progId="Word.Document.8">
              <p:link updateAutomatic="1"/>
            </p:oleObj>
          </a:graphicData>
        </a:graphic>
      </p:graphicFrame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5551-5580-48F6-9557-883154E940FE}" type="datetime1">
              <a:rPr lang="pt-BR" smtClean="0"/>
              <a:t>13/11/2008</a:t>
            </a:fld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58" y="570122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/>
              <a:t>Projeto BPAD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Boletim de Produção Ambulatorial Digital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6400800" cy="1042998"/>
          </a:xfrm>
        </p:spPr>
        <p:txBody>
          <a:bodyPr>
            <a:normAutofit/>
          </a:bodyPr>
          <a:lstStyle/>
          <a:p>
            <a:r>
              <a:rPr lang="pt-BR" dirty="0" smtClean="0"/>
              <a:t>Planejamento</a:t>
            </a:r>
          </a:p>
        </p:txBody>
      </p:sp>
      <p:pic>
        <p:nvPicPr>
          <p:cNvPr id="4" name="Imagem 3" descr="Logo_ide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4290"/>
            <a:ext cx="3927967" cy="128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85786" y="2143116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0100" y="2575150"/>
            <a:ext cx="72866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Diagramação UML</a:t>
            </a:r>
          </a:p>
          <a:p>
            <a:pPr algn="just"/>
            <a:r>
              <a:rPr lang="pt-BR" sz="3200" dirty="0" smtClean="0"/>
              <a:t>	</a:t>
            </a:r>
            <a:r>
              <a:rPr lang="pt-BR" sz="2000" i="1" dirty="0" smtClean="0"/>
              <a:t> A </a:t>
            </a:r>
            <a:r>
              <a:rPr lang="pt-BR" sz="2000" i="1" dirty="0" err="1" smtClean="0"/>
              <a:t>Unified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Modeling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Language</a:t>
            </a:r>
            <a:r>
              <a:rPr lang="pt-BR" sz="2000" i="1" dirty="0" smtClean="0"/>
              <a:t> (UML) é uma linguagem de modelagem não proprietária de terceira geração, ela auxilia a visualizar o desenho do sistema e sua comunicação entre objetos.</a:t>
            </a:r>
            <a:endParaRPr lang="pt-BR" sz="2000" i="1" dirty="0"/>
          </a:p>
        </p:txBody>
      </p:sp>
      <p:graphicFrame>
        <p:nvGraphicFramePr>
          <p:cNvPr id="11" name="Objeto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643438" y="4384230"/>
          <a:ext cx="1285885" cy="1084966"/>
        </p:xfrm>
        <a:graphic>
          <a:graphicData uri="http://schemas.openxmlformats.org/presentationml/2006/ole">
            <p:oleObj spid="_x0000_s5126" name="Visio" showAsIcon="1" r:id="rId4" imgW="914400" imgH="771480" progId="Visio.Drawing.11">
              <p:embed/>
            </p:oleObj>
          </a:graphicData>
        </a:graphic>
      </p:graphicFrame>
      <p:graphicFrame>
        <p:nvGraphicFramePr>
          <p:cNvPr id="12" name="Objeto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28926" y="4429132"/>
          <a:ext cx="1214446" cy="1024689"/>
        </p:xfrm>
        <a:graphic>
          <a:graphicData uri="http://schemas.openxmlformats.org/presentationml/2006/ole">
            <p:oleObj spid="_x0000_s5127" name="Package" showAsIcon="1" r:id="rId5" imgW="914400" imgH="771480" progId="Package">
              <p:embed/>
            </p:oleObj>
          </a:graphicData>
        </a:graphic>
      </p:graphicFrame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182E-DB04-4A50-B3FF-CAAA5A5D697F}" type="datetime1">
              <a:rPr lang="pt-BR" smtClean="0"/>
              <a:t>13/11/2008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190</Words>
  <PresentationFormat>Apresentação na tela (4:3)</PresentationFormat>
  <Paragraphs>120</Paragraphs>
  <Slides>15</Slides>
  <Notes>0</Notes>
  <HiddenSlides>0</HiddenSlides>
  <MMClips>0</MMClips>
  <ScaleCrop>false</ScaleCrop>
  <HeadingPairs>
    <vt:vector size="8" baseType="variant">
      <vt:variant>
        <vt:lpstr>Tema</vt:lpstr>
      </vt:variant>
      <vt:variant>
        <vt:i4>1</vt:i4>
      </vt:variant>
      <vt:variant>
        <vt:lpstr>Vínculos</vt:lpstr>
      </vt:variant>
      <vt:variant>
        <vt:i4>5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Tema do Office</vt:lpstr>
      <vt:lpstr>C:\Users\usuario\workspace\bpad\PM-DOCS\Visão_BPA.doc</vt:lpstr>
      <vt:lpstr>C:\Users\usuario\workspace\bpad\PM-DOCS\TermoAberturaProjeto_BPAD.doc</vt:lpstr>
      <vt:lpstr>C:\Users\usuario\workspace\bpad\PM-DOCS\DeclaracaoEscopoProjeto_v1_BPAD.doc</vt:lpstr>
      <vt:lpstr>C:\Users\usuario\workspace\bpad\PM-DOCS\DocumentoDeRequisitos_BPAD DDM.doc</vt:lpstr>
      <vt:lpstr>C:\Users\usuario\workspace\bpad\PM-DOCS\Cronograma.mpp</vt:lpstr>
      <vt:lpstr>Document</vt:lpstr>
      <vt:lpstr>Visio</vt:lpstr>
      <vt:lpstr>Package</vt:lpstr>
      <vt:lpstr>PSA – Projeto Supervisionado de  Análise de Sistemas  PSP – Projeto Supervisionado de Programação  Equipe Target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  <vt:lpstr>Projeto BPAD Boletim de Produção Ambulatorial Digital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George</dc:creator>
  <cp:lastModifiedBy>George</cp:lastModifiedBy>
  <cp:revision>48</cp:revision>
  <dcterms:created xsi:type="dcterms:W3CDTF">2008-11-13T13:28:05Z</dcterms:created>
  <dcterms:modified xsi:type="dcterms:W3CDTF">2008-11-13T21:55:14Z</dcterms:modified>
</cp:coreProperties>
</file>