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84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0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5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2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38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1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3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2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7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90012A-7CD4-44D9-AD80-A632A1B2CA2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D6B3-1044-4F05-A7A1-13D01F45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304E82-DC1F-3430-7B50-8CF19813A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err="1"/>
              <a:t>Προεπεξεργασία</a:t>
            </a:r>
            <a:r>
              <a:rPr lang="el-GR" dirty="0"/>
              <a:t> &amp; </a:t>
            </a:r>
            <a:r>
              <a:rPr lang="el-GR" dirty="0" err="1"/>
              <a:t>Μοντελοποίηση</a:t>
            </a:r>
            <a:r>
              <a:rPr lang="el-GR" dirty="0"/>
              <a:t> δεδομένων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AAAF36D-2221-9489-DDF3-934C40156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8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A67FBF-48E9-7685-67B4-DFC5B41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Αποτίμηση</a:t>
            </a:r>
            <a:r>
              <a:rPr lang="en-US"/>
              <a:t>-</a:t>
            </a:r>
            <a:r>
              <a:rPr lang="el-GR"/>
              <a:t>απεικόνιση</a:t>
            </a:r>
            <a:r>
              <a:rPr lang="el-GR" dirty="0"/>
              <a:t>:</a:t>
            </a:r>
            <a:endParaRPr lang="en-US" dirty="0"/>
          </a:p>
        </p:txBody>
      </p:sp>
      <p:pic>
        <p:nvPicPr>
          <p:cNvPr id="5" name="Θέση περιεχομένου 4" descr="Εικόνα που περιέχει ανθρώπινο πρόσωπο, άνδρας, στιγμιότυπο οθόνης, ρουχισ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652B1129-5180-CA56-5B81-C15DD46F9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853248"/>
            <a:ext cx="7718366" cy="4360877"/>
          </a:xfrm>
        </p:spPr>
      </p:pic>
    </p:spTree>
    <p:extLst>
      <p:ext uri="{BB962C8B-B14F-4D97-AF65-F5344CB8AC3E}">
        <p14:creationId xmlns:p14="http://schemas.microsoft.com/office/powerpoint/2010/main" val="74611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3AE2BB-D229-D637-AD64-BA8B2E2A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Προεπεξεργασία</a:t>
            </a:r>
            <a:r>
              <a:rPr lang="el-GR" dirty="0"/>
              <a:t>: Η ποιοτική μεταβλητή </a:t>
            </a:r>
            <a:r>
              <a:rPr lang="el-GR" dirty="0" err="1"/>
              <a:t>application</a:t>
            </a:r>
            <a:r>
              <a:rPr lang="el-GR" dirty="0"/>
              <a:t> </a:t>
            </a:r>
            <a:r>
              <a:rPr lang="el-GR" dirty="0" err="1"/>
              <a:t>type</a:t>
            </a:r>
            <a:r>
              <a:rPr lang="el-GR" dirty="0"/>
              <a:t> μετατρέπεται σε πλήθος από 0-1 </a:t>
            </a:r>
            <a:r>
              <a:rPr lang="el-GR" dirty="0" err="1"/>
              <a:t>dummies</a:t>
            </a:r>
            <a:r>
              <a:rPr lang="el-GR" dirty="0"/>
              <a:t>, και όλες οι μεταβλητές γίνονται </a:t>
            </a:r>
            <a:r>
              <a:rPr lang="el-GR" dirty="0" err="1"/>
              <a:t>min-max</a:t>
            </a:r>
            <a:r>
              <a:rPr lang="el-GR" dirty="0"/>
              <a:t> </a:t>
            </a:r>
            <a:r>
              <a:rPr lang="el-GR" dirty="0" err="1"/>
              <a:t>scaled</a:t>
            </a:r>
            <a:r>
              <a:rPr lang="el-GR" dirty="0"/>
              <a:t> (</a:t>
            </a:r>
            <a:r>
              <a:rPr lang="el-GR" dirty="0" err="1"/>
              <a:t>normalized</a:t>
            </a:r>
            <a:r>
              <a:rPr lang="el-GR" dirty="0"/>
              <a:t> στο [0, 1]), εκτός από την </a:t>
            </a:r>
            <a:r>
              <a:rPr lang="el-GR" dirty="0" err="1"/>
              <a:t>target</a:t>
            </a:r>
            <a:r>
              <a:rPr lang="el-GR" dirty="0"/>
              <a:t> </a:t>
            </a:r>
            <a:r>
              <a:rPr lang="el-GR" dirty="0" err="1"/>
              <a:t>variable</a:t>
            </a:r>
            <a:r>
              <a:rPr lang="el-GR" dirty="0"/>
              <a:t>.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B7233F6-FDAF-60AB-0BC0-EBDD70F7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0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5EA7A9-FC2B-A92A-7B04-B999BC0E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Κώδικας</a:t>
            </a:r>
            <a:endParaRPr lang="en-US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5388FA3D-33A7-7849-5CF8-1ADC6F2A7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10" y="1245347"/>
            <a:ext cx="9033164" cy="5344778"/>
          </a:xfrm>
        </p:spPr>
      </p:pic>
    </p:spTree>
    <p:extLst>
      <p:ext uri="{BB962C8B-B14F-4D97-AF65-F5344CB8AC3E}">
        <p14:creationId xmlns:p14="http://schemas.microsoft.com/office/powerpoint/2010/main" val="413757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32412D-925C-3269-1522-88F1D583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Επεξήγηση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18C8B5B-1DAB-C196-D332-D6288D14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100" dirty="0"/>
              <a:t>Αρχικά, εισάγουμε τις απαραίτητες βιβλιοθήκες, το </a:t>
            </a:r>
            <a:r>
              <a:rPr lang="el-GR" sz="1100" dirty="0" err="1"/>
              <a:t>pandas</a:t>
            </a:r>
            <a:r>
              <a:rPr lang="el-GR" sz="1100" dirty="0"/>
              <a:t> και το </a:t>
            </a:r>
            <a:r>
              <a:rPr lang="el-GR" sz="1100" dirty="0" err="1"/>
              <a:t>MinMaxScaler</a:t>
            </a:r>
            <a:r>
              <a:rPr lang="el-GR" sz="1100" dirty="0"/>
              <a:t> από το </a:t>
            </a:r>
            <a:r>
              <a:rPr lang="el-GR" sz="1100" dirty="0" err="1"/>
              <a:t>sklearn.preprocessing</a:t>
            </a:r>
            <a:r>
              <a:rPr lang="el-GR" sz="1100" dirty="0"/>
              <a:t>.</a:t>
            </a:r>
          </a:p>
          <a:p>
            <a:r>
              <a:rPr lang="el-GR" sz="1100" dirty="0"/>
              <a:t>Ορίζουμε τη διαδρομή του αρχείου CSV στη μεταβλητή </a:t>
            </a:r>
            <a:r>
              <a:rPr lang="el-GR" sz="1100" dirty="0" err="1"/>
              <a:t>file_path</a:t>
            </a:r>
            <a:r>
              <a:rPr lang="el-GR" sz="1100" dirty="0"/>
              <a:t>.</a:t>
            </a:r>
          </a:p>
          <a:p>
            <a:r>
              <a:rPr lang="el-GR" sz="1100" dirty="0"/>
              <a:t>Διαβάζουμε το αρχείο CSV χρησιμοποιώντας τη συνάρτηση </a:t>
            </a:r>
            <a:r>
              <a:rPr lang="el-GR" sz="1100" dirty="0" err="1"/>
              <a:t>pd.read_csv</a:t>
            </a:r>
            <a:r>
              <a:rPr lang="el-GR" sz="1100" dirty="0"/>
              <a:t>(). Οι παράμετροι </a:t>
            </a:r>
            <a:r>
              <a:rPr lang="el-GR" sz="1100" dirty="0" err="1"/>
              <a:t>delimiter</a:t>
            </a:r>
            <a:r>
              <a:rPr lang="el-GR" sz="1100" dirty="0"/>
              <a:t>=';' και </a:t>
            </a:r>
            <a:r>
              <a:rPr lang="el-GR" sz="1100" dirty="0" err="1"/>
              <a:t>decimal</a:t>
            </a:r>
            <a:r>
              <a:rPr lang="el-GR" sz="1100" dirty="0"/>
              <a:t>=',' χρησιμοποιούνται για να ορίσουμε τον διαχωριστή και τον δεκαδικό διαχωριστή που χρησιμοποιούνται στο αρχείο CSV.</a:t>
            </a:r>
          </a:p>
          <a:p>
            <a:r>
              <a:rPr lang="el-GR" sz="1100" dirty="0"/>
              <a:t>Ορίζουμε τις επιλογές εμφάνισης του </a:t>
            </a:r>
            <a:r>
              <a:rPr lang="el-GR" sz="1100" dirty="0" err="1"/>
              <a:t>DataFrame</a:t>
            </a:r>
            <a:r>
              <a:rPr lang="el-GR" sz="1100" dirty="0"/>
              <a:t> με τις συναρτήσεις </a:t>
            </a:r>
            <a:r>
              <a:rPr lang="el-GR" sz="1100" dirty="0" err="1"/>
              <a:t>pd.set_option</a:t>
            </a:r>
            <a:r>
              <a:rPr lang="el-GR" sz="1100" dirty="0"/>
              <a:t>().</a:t>
            </a:r>
          </a:p>
          <a:p>
            <a:r>
              <a:rPr lang="el-GR" sz="1100" dirty="0"/>
              <a:t>Μετατρέπουμε τη μεταβλητή </a:t>
            </a:r>
            <a:r>
              <a:rPr lang="el-GR" sz="1100" dirty="0" err="1"/>
              <a:t>application</a:t>
            </a:r>
            <a:r>
              <a:rPr lang="el-GR" sz="1100" dirty="0"/>
              <a:t> </a:t>
            </a:r>
            <a:r>
              <a:rPr lang="el-GR" sz="1100" dirty="0" err="1"/>
              <a:t>type</a:t>
            </a:r>
            <a:r>
              <a:rPr lang="el-GR" sz="1100" dirty="0"/>
              <a:t> σε δυαδικές μεταβλητές χρησιμοποιώντας τη συνάρτηση </a:t>
            </a:r>
            <a:r>
              <a:rPr lang="el-GR" sz="1100" dirty="0" err="1"/>
              <a:t>pd.get_dummies</a:t>
            </a:r>
            <a:r>
              <a:rPr lang="el-GR" sz="1100" dirty="0"/>
              <a:t>().</a:t>
            </a:r>
          </a:p>
          <a:p>
            <a:r>
              <a:rPr lang="el-GR" sz="1100" dirty="0"/>
              <a:t>Μετατρέπουμε τις δυαδικές μεταβλητές σε 0 και 1 χρησιμοποιώντας τη μέθοδο </a:t>
            </a:r>
            <a:r>
              <a:rPr lang="el-GR" sz="1100" dirty="0" err="1"/>
              <a:t>replace</a:t>
            </a:r>
            <a:r>
              <a:rPr lang="el-GR" sz="1100" dirty="0"/>
              <a:t>(). #δεν </a:t>
            </a:r>
            <a:r>
              <a:rPr lang="el-GR" sz="1100" dirty="0" err="1"/>
              <a:t>λειτουργησε</a:t>
            </a:r>
            <a:r>
              <a:rPr lang="el-GR" sz="1100" dirty="0"/>
              <a:t> </a:t>
            </a:r>
            <a:r>
              <a:rPr lang="el-GR" sz="1100" dirty="0" err="1"/>
              <a:t>μετα</a:t>
            </a:r>
            <a:r>
              <a:rPr lang="el-GR" sz="1100" dirty="0"/>
              <a:t> το </a:t>
            </a:r>
            <a:r>
              <a:rPr lang="en-US" sz="1100" dirty="0"/>
              <a:t>update</a:t>
            </a:r>
            <a:r>
              <a:rPr lang="el-GR" sz="1100" dirty="0"/>
              <a:t>(;;;)</a:t>
            </a:r>
          </a:p>
          <a:p>
            <a:r>
              <a:rPr lang="el-GR" sz="1100" dirty="0"/>
              <a:t>Ορίζουμε τον </a:t>
            </a:r>
            <a:r>
              <a:rPr lang="el-GR" sz="1100" dirty="0" err="1"/>
              <a:t>MinMaxScaler</a:t>
            </a:r>
            <a:r>
              <a:rPr lang="el-GR" sz="1100" dirty="0"/>
              <a:t>() στη μεταβλητή </a:t>
            </a:r>
            <a:r>
              <a:rPr lang="el-GR" sz="1100" dirty="0" err="1"/>
              <a:t>scaler</a:t>
            </a:r>
            <a:r>
              <a:rPr lang="el-GR" sz="1100" dirty="0"/>
              <a:t> και καθορίζουμε τις στήλες που θέλουμε να κλιμακώσουμε στη μεταβλητή </a:t>
            </a:r>
            <a:r>
              <a:rPr lang="el-GR" sz="1100" dirty="0" err="1"/>
              <a:t>columns_to_scale</a:t>
            </a:r>
            <a:r>
              <a:rPr lang="el-GR" sz="1100" dirty="0"/>
              <a:t>.</a:t>
            </a:r>
          </a:p>
          <a:p>
            <a:r>
              <a:rPr lang="el-GR" sz="1100" dirty="0"/>
              <a:t>Κάνουμε την αντικατάσταση των κόμματων με τελείες στις στήλες που πρόκειται να κλιμακωθούν.</a:t>
            </a:r>
          </a:p>
          <a:p>
            <a:r>
              <a:rPr lang="el-GR" sz="1100" dirty="0"/>
              <a:t>Κλιμακώνουμε τις ποσοτικές μεταβλητές χρησιμοποιώντας τον </a:t>
            </a:r>
            <a:r>
              <a:rPr lang="el-GR" sz="1100" dirty="0" err="1"/>
              <a:t>MinMaxScaler</a:t>
            </a:r>
            <a:r>
              <a:rPr lang="el-GR" sz="1100" dirty="0"/>
              <a:t>() και τη μέθοδο </a:t>
            </a:r>
            <a:r>
              <a:rPr lang="el-GR" sz="1100" dirty="0" err="1"/>
              <a:t>fit_transform</a:t>
            </a:r>
            <a:r>
              <a:rPr lang="el-GR" sz="1100" dirty="0"/>
              <a:t>().</a:t>
            </a:r>
          </a:p>
          <a:p>
            <a:r>
              <a:rPr lang="el-GR" sz="1100" dirty="0"/>
              <a:t>Στρογγυλοποιούμε τα δεκαδικά σε 2 δεκαδικά ψηφία χρησιμοποιώντας τη μέθοδο </a:t>
            </a:r>
            <a:r>
              <a:rPr lang="el-GR" sz="1100" dirty="0" err="1"/>
              <a:t>round</a:t>
            </a:r>
            <a:r>
              <a:rPr lang="el-GR" sz="1100" dirty="0"/>
              <a:t>().</a:t>
            </a:r>
          </a:p>
          <a:p>
            <a:r>
              <a:rPr lang="el-GR" sz="1100" dirty="0"/>
              <a:t>Τέλος, εξάγουμε το </a:t>
            </a:r>
            <a:r>
              <a:rPr lang="el-GR" sz="1100" dirty="0" err="1"/>
              <a:t>DataFrame</a:t>
            </a:r>
            <a:r>
              <a:rPr lang="el-GR" sz="1100" dirty="0"/>
              <a:t> σε ένα αρχείο κειμένου χρησιμοποιώντας τη μέθοδο </a:t>
            </a:r>
            <a:r>
              <a:rPr lang="el-GR" sz="1100" dirty="0" err="1"/>
              <a:t>to_csv</a:t>
            </a:r>
            <a:r>
              <a:rPr lang="el-GR" sz="1100" dirty="0"/>
              <a:t>().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996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541379-FB74-78A0-11C8-66D09CE5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Μοντελοποίηση</a:t>
            </a:r>
            <a:r>
              <a:rPr lang="el-GR" dirty="0"/>
              <a:t>: Πρέπει να εκτελεστεί </a:t>
            </a:r>
            <a:r>
              <a:rPr lang="en-US" dirty="0"/>
              <a:t>hyperparameter tuning, </a:t>
            </a:r>
            <a:r>
              <a:rPr lang="el-GR" dirty="0"/>
              <a:t>ταυτόχρονα με την εκτέλεση του 10-</a:t>
            </a:r>
            <a:r>
              <a:rPr lang="en-US" dirty="0"/>
              <a:t>fold cross validation, </a:t>
            </a:r>
            <a:r>
              <a:rPr lang="el-GR" dirty="0"/>
              <a:t>αλλά και χρήση της μετρικής </a:t>
            </a:r>
            <a:r>
              <a:rPr lang="en-US" dirty="0"/>
              <a:t>interpretability </a:t>
            </a:r>
            <a:r>
              <a:rPr lang="el-GR" dirty="0"/>
              <a:t>και σημαντικότητας των </a:t>
            </a:r>
            <a:r>
              <a:rPr lang="en-US" dirty="0"/>
              <a:t>predictors SHAP </a:t>
            </a:r>
            <a:r>
              <a:rPr lang="el-GR" dirty="0"/>
              <a:t>με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78D6512-6E7A-D9EC-CD81-B02485BA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6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4215F7-5A1D-07D6-9474-AE3D9D7E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3C3693D-A92F-D03F-9F4C-2295BB992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853248"/>
            <a:ext cx="8132934" cy="3591412"/>
          </a:xfrm>
        </p:spPr>
      </p:pic>
    </p:spTree>
    <p:extLst>
      <p:ext uri="{BB962C8B-B14F-4D97-AF65-F5344CB8AC3E}">
        <p14:creationId xmlns:p14="http://schemas.microsoft.com/office/powerpoint/2010/main" val="6819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CD80E7-5690-7C2D-0940-0022627C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κώδικας</a:t>
            </a:r>
            <a:endParaRPr lang="en-US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3E1AFA4C-2059-C2BB-5B04-3A7A84E8C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581" y="1289215"/>
            <a:ext cx="5876321" cy="5116067"/>
          </a:xfrm>
        </p:spPr>
      </p:pic>
    </p:spTree>
    <p:extLst>
      <p:ext uri="{BB962C8B-B14F-4D97-AF65-F5344CB8AC3E}">
        <p14:creationId xmlns:p14="http://schemas.microsoft.com/office/powerpoint/2010/main" val="310942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38A7B3-89DF-0896-C4A0-362CCAFD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Επεξήγηση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35929E7-36A2-D5B3-9C0E-37C9B2D1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/>
              <a:t>Αρχικά, εισάγουμε τις απαραίτητες βιβλιοθήκες: </a:t>
            </a:r>
            <a:r>
              <a:rPr lang="el-GR" dirty="0" err="1"/>
              <a:t>pandas</a:t>
            </a:r>
            <a:r>
              <a:rPr lang="el-GR" dirty="0"/>
              <a:t>, </a:t>
            </a:r>
            <a:r>
              <a:rPr lang="el-GR" dirty="0" err="1"/>
              <a:t>GridSearchCV</a:t>
            </a:r>
            <a:r>
              <a:rPr lang="el-GR" dirty="0"/>
              <a:t>, </a:t>
            </a:r>
            <a:r>
              <a:rPr lang="el-GR" dirty="0" err="1"/>
              <a:t>KFold</a:t>
            </a:r>
            <a:r>
              <a:rPr lang="el-GR" dirty="0"/>
              <a:t> από το </a:t>
            </a:r>
            <a:r>
              <a:rPr lang="el-GR" dirty="0" err="1"/>
              <a:t>sklearn.model_selection</a:t>
            </a:r>
            <a:r>
              <a:rPr lang="el-GR" dirty="0"/>
              <a:t> και </a:t>
            </a:r>
            <a:r>
              <a:rPr lang="el-GR" dirty="0" err="1"/>
              <a:t>XGBRegressor</a:t>
            </a:r>
            <a:r>
              <a:rPr lang="el-GR" dirty="0"/>
              <a:t> από το </a:t>
            </a:r>
            <a:r>
              <a:rPr lang="el-GR" dirty="0" err="1"/>
              <a:t>xgboost</a:t>
            </a:r>
            <a:r>
              <a:rPr lang="el-GR" dirty="0"/>
              <a:t>.</a:t>
            </a:r>
          </a:p>
          <a:p>
            <a:r>
              <a:rPr lang="el-GR" dirty="0"/>
              <a:t>Ορίζουμε τις μεταβλητές X και y. Η μεταβλητή X περιλαμβάνει τα χαρακτηριστικά του συνόλου δεδομένων, ενώ η y περιλαμβάνει την κατηγορική μεταβλητή που προσπαθούμε να προβλέψουμε.</a:t>
            </a:r>
          </a:p>
          <a:p>
            <a:r>
              <a:rPr lang="el-GR" dirty="0"/>
              <a:t>Δημιουργούμε ένα αντικείμενο </a:t>
            </a:r>
            <a:r>
              <a:rPr lang="el-GR" dirty="0" err="1"/>
              <a:t>XGBRegressor</a:t>
            </a:r>
            <a:r>
              <a:rPr lang="el-GR" dirty="0"/>
              <a:t> ως το μοντέλο που θα εκπαιδευτεί.</a:t>
            </a:r>
          </a:p>
          <a:p>
            <a:r>
              <a:rPr lang="el-GR" dirty="0"/>
              <a:t>Ορίζουμε ένα λεξικό </a:t>
            </a:r>
            <a:r>
              <a:rPr lang="el-GR" dirty="0" err="1"/>
              <a:t>param_grid</a:t>
            </a:r>
            <a:r>
              <a:rPr lang="el-GR" dirty="0"/>
              <a:t> που περιέχει τους δυνατούς συνδυασμούς παραμέτρων που θα δοκιμάσουμε μέσω του </a:t>
            </a:r>
            <a:r>
              <a:rPr lang="el-GR" dirty="0" err="1"/>
              <a:t>grid</a:t>
            </a:r>
            <a:r>
              <a:rPr lang="el-GR" dirty="0"/>
              <a:t> </a:t>
            </a:r>
            <a:r>
              <a:rPr lang="el-GR" dirty="0" err="1"/>
              <a:t>search</a:t>
            </a:r>
            <a:r>
              <a:rPr lang="el-GR" dirty="0"/>
              <a:t>.</a:t>
            </a:r>
          </a:p>
          <a:p>
            <a:r>
              <a:rPr lang="el-GR" dirty="0"/>
              <a:t>Δημιουργούμε ένα αντικείμενο </a:t>
            </a:r>
            <a:r>
              <a:rPr lang="el-GR" dirty="0" err="1"/>
              <a:t>GridSearchCV</a:t>
            </a:r>
            <a:r>
              <a:rPr lang="el-GR" dirty="0"/>
              <a:t> με το μοντέλο </a:t>
            </a:r>
            <a:r>
              <a:rPr lang="el-GR" dirty="0" err="1"/>
              <a:t>XGBRegressor</a:t>
            </a:r>
            <a:r>
              <a:rPr lang="el-GR" dirty="0"/>
              <a:t>, το λεξικό </a:t>
            </a:r>
            <a:r>
              <a:rPr lang="el-GR" dirty="0" err="1"/>
              <a:t>param_grid</a:t>
            </a:r>
            <a:r>
              <a:rPr lang="el-GR" dirty="0"/>
              <a:t>, και άλλες παραμέτρους όπως η μετρική αξιολόγησης (</a:t>
            </a:r>
            <a:r>
              <a:rPr lang="el-GR" dirty="0" err="1"/>
              <a:t>scoring</a:t>
            </a:r>
            <a:r>
              <a:rPr lang="el-GR" dirty="0"/>
              <a:t>='r2'), ο αριθμός των διασταυρώσεων (</a:t>
            </a:r>
            <a:r>
              <a:rPr lang="el-GR" dirty="0" err="1"/>
              <a:t>cv</a:t>
            </a:r>
            <a:r>
              <a:rPr lang="el-GR" dirty="0"/>
              <a:t>=</a:t>
            </a:r>
            <a:r>
              <a:rPr lang="el-GR" dirty="0" err="1"/>
              <a:t>KFold</a:t>
            </a:r>
            <a:r>
              <a:rPr lang="el-GR" dirty="0"/>
              <a:t>(</a:t>
            </a:r>
            <a:r>
              <a:rPr lang="el-GR" dirty="0" err="1"/>
              <a:t>n_splits</a:t>
            </a:r>
            <a:r>
              <a:rPr lang="el-GR" dirty="0"/>
              <a:t>=10, </a:t>
            </a:r>
            <a:r>
              <a:rPr lang="el-GR" dirty="0" err="1"/>
              <a:t>shuffle</a:t>
            </a:r>
            <a:r>
              <a:rPr lang="el-GR" dirty="0"/>
              <a:t>=</a:t>
            </a:r>
            <a:r>
              <a:rPr lang="el-GR" dirty="0" err="1"/>
              <a:t>True</a:t>
            </a:r>
            <a:r>
              <a:rPr lang="el-GR" dirty="0"/>
              <a:t>)), η εμφάνιση λεπτομερειών (</a:t>
            </a:r>
            <a:r>
              <a:rPr lang="el-GR" dirty="0" err="1"/>
              <a:t>verbose</a:t>
            </a:r>
            <a:r>
              <a:rPr lang="el-GR" dirty="0"/>
              <a:t>=2), και ο αριθμός των παράλληλων διεργασιών (</a:t>
            </a:r>
            <a:r>
              <a:rPr lang="el-GR" dirty="0" err="1"/>
              <a:t>n_jobs</a:t>
            </a:r>
            <a:r>
              <a:rPr lang="el-GR" dirty="0"/>
              <a:t>=-1).</a:t>
            </a:r>
          </a:p>
          <a:p>
            <a:r>
              <a:rPr lang="el-GR" dirty="0"/>
              <a:t>Εκπαιδεύουμε το μοντέλο μέσω της μεθόδου </a:t>
            </a:r>
            <a:r>
              <a:rPr lang="el-GR" dirty="0" err="1"/>
              <a:t>fit</a:t>
            </a:r>
            <a:r>
              <a:rPr lang="el-GR" dirty="0"/>
              <a:t>() του αντικειμένου </a:t>
            </a:r>
            <a:r>
              <a:rPr lang="el-GR" dirty="0" err="1"/>
              <a:t>GridSearchCV</a:t>
            </a:r>
            <a:r>
              <a:rPr lang="el-GR" dirty="0"/>
              <a:t>.</a:t>
            </a:r>
          </a:p>
          <a:p>
            <a:r>
              <a:rPr lang="el-GR" dirty="0"/>
              <a:t>Εκτυπώνουμε την καλύτερη βαθμολογία (R^2 </a:t>
            </a:r>
            <a:r>
              <a:rPr lang="el-GR" dirty="0" err="1"/>
              <a:t>score</a:t>
            </a:r>
            <a:r>
              <a:rPr lang="el-GR" dirty="0"/>
              <a:t>) και τις καλύτερες παραμέτρους που βρέθηκαν από το </a:t>
            </a:r>
            <a:r>
              <a:rPr lang="el-GR" dirty="0" err="1"/>
              <a:t>grid</a:t>
            </a:r>
            <a:r>
              <a:rPr lang="el-GR" dirty="0"/>
              <a:t> </a:t>
            </a:r>
            <a:r>
              <a:rPr lang="el-GR" dirty="0" err="1"/>
              <a:t>search</a:t>
            </a:r>
            <a:r>
              <a:rPr lang="el-G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5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753C74-8669-916C-4BAC-7D48B4F2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254007D-C534-4EC9-4BD5-DCCAFB23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66" y="3069242"/>
            <a:ext cx="11694522" cy="2204398"/>
          </a:xfrm>
        </p:spPr>
      </p:pic>
    </p:spTree>
    <p:extLst>
      <p:ext uri="{BB962C8B-B14F-4D97-AF65-F5344CB8AC3E}">
        <p14:creationId xmlns:p14="http://schemas.microsoft.com/office/powerpoint/2010/main" val="1653282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463</Words>
  <Application>Microsoft Office PowerPoint</Application>
  <PresentationFormat>Ευρεία οθόνη</PresentationFormat>
  <Paragraphs>27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Ιόν</vt:lpstr>
      <vt:lpstr>Προεπεξεργασία &amp; Μοντελοποίηση δεδομένων</vt:lpstr>
      <vt:lpstr>Προεπεξεργασία: Η ποιοτική μεταβλητή application type μετατρέπεται σε πλήθος από 0-1 dummies, και όλες οι μεταβλητές γίνονται min-max scaled (normalized στο [0, 1]), εκτός από την target variable.</vt:lpstr>
      <vt:lpstr>Κώδικας</vt:lpstr>
      <vt:lpstr>Επεξήγηση</vt:lpstr>
      <vt:lpstr>Μοντελοποίηση: Πρέπει να εκτελεστεί hyperparameter tuning, ταυτόχρονα με την εκτέλεση του 10-fold cross validation, αλλά και χρήση της μετρικής interpretability και σημαντικότητας των predictors SHAP με XGBoost.</vt:lpstr>
      <vt:lpstr>Παρουσίαση του PowerPoint</vt:lpstr>
      <vt:lpstr>κώδικας</vt:lpstr>
      <vt:lpstr>Επεξήγηση</vt:lpstr>
      <vt:lpstr>output</vt:lpstr>
      <vt:lpstr>Αποτίμηση-απεικόνιση: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Προεπεξεργασία &amp; Μοντελοποίηση δεδομένων</dc:title>
  <dc:creator>ΜΗΤΣΑΙΝΑΣ ΓΕΩΡΓΙΟΣ</dc:creator>
  <cp:lastModifiedBy>ΜΗΤΣΑΙΝΑΣ ΓΕΩΡΓΙΟΣ</cp:lastModifiedBy>
  <cp:revision>2</cp:revision>
  <dcterms:created xsi:type="dcterms:W3CDTF">2024-03-31T22:57:52Z</dcterms:created>
  <dcterms:modified xsi:type="dcterms:W3CDTF">2024-03-31T23:10:37Z</dcterms:modified>
</cp:coreProperties>
</file>