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1" d="100"/>
          <a:sy n="111" d="100"/>
        </p:scale>
        <p:origin x="394"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965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939456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9806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1230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77086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549765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74181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6" name="Text 1"/>
          <p:cNvSpPr/>
          <p:nvPr/>
        </p:nvSpPr>
        <p:spPr>
          <a:xfrm>
            <a:off x="1747684" y="747195"/>
            <a:ext cx="11135032" cy="2354882"/>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Quality of Service in 5g Networks</a:t>
            </a:r>
            <a:endParaRPr lang="en-US" sz="5249" dirty="0"/>
          </a:p>
        </p:txBody>
      </p:sp>
      <p:sp>
        <p:nvSpPr>
          <p:cNvPr id="7" name="Text 2"/>
          <p:cNvSpPr/>
          <p:nvPr/>
        </p:nvSpPr>
        <p:spPr>
          <a:xfrm>
            <a:off x="6319599" y="4287322"/>
            <a:ext cx="7477601" cy="2487811"/>
          </a:xfrm>
          <a:prstGeom prst="rect">
            <a:avLst/>
          </a:prstGeom>
          <a:noFill/>
          <a:ln/>
        </p:spPr>
        <p:txBody>
          <a:bodyPr wrap="square" rtlCol="0" anchor="t"/>
          <a:lstStyle/>
          <a:p>
            <a:pPr marL="0" indent="0">
              <a:lnSpc>
                <a:spcPts val="2799"/>
              </a:lnSpc>
              <a:buNone/>
            </a:pPr>
            <a:endParaRPr lang="en-US" sz="1750" dirty="0"/>
          </a:p>
        </p:txBody>
      </p:sp>
      <p:pic>
        <p:nvPicPr>
          <p:cNvPr id="8" name="Image 3"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4" name="TextBox 3">
            <a:extLst>
              <a:ext uri="{FF2B5EF4-FFF2-40B4-BE49-F238E27FC236}">
                <a16:creationId xmlns:a16="http://schemas.microsoft.com/office/drawing/2014/main" id="{62392E72-89F9-D514-931C-7AFA14E442DC}"/>
              </a:ext>
            </a:extLst>
          </p:cNvPr>
          <p:cNvSpPr txBox="1"/>
          <p:nvPr/>
        </p:nvSpPr>
        <p:spPr>
          <a:xfrm>
            <a:off x="1747684" y="2000863"/>
            <a:ext cx="7605252" cy="646331"/>
          </a:xfrm>
          <a:prstGeom prst="rect">
            <a:avLst/>
          </a:prstGeom>
          <a:noFill/>
        </p:spPr>
        <p:txBody>
          <a:bodyPr wrap="square" rtlCol="0">
            <a:spAutoFit/>
          </a:bodyPr>
          <a:lstStyle/>
          <a:p>
            <a:r>
              <a:rPr lang="en-US" dirty="0"/>
              <a:t>L</a:t>
            </a:r>
            <a:r>
              <a:rPr lang="el-GR" dirty="0">
                <a:solidFill>
                  <a:schemeClr val="bg1"/>
                </a:solidFill>
              </a:rPr>
              <a:t>Δρακόπουλος Λευτέρης, ΑΜ: 1051947</a:t>
            </a:r>
          </a:p>
          <a:p>
            <a:r>
              <a:rPr lang="el-GR" dirty="0">
                <a:solidFill>
                  <a:schemeClr val="bg1"/>
                </a:solidFill>
              </a:rPr>
              <a:t>  Μήτσαινας Γιώργος, ΑΜ: 1084527</a:t>
            </a:r>
          </a:p>
        </p:txBody>
      </p:sp>
      <p:pic>
        <p:nvPicPr>
          <p:cNvPr id="10" name="Εικόνα 9">
            <a:extLst>
              <a:ext uri="{FF2B5EF4-FFF2-40B4-BE49-F238E27FC236}">
                <a16:creationId xmlns:a16="http://schemas.microsoft.com/office/drawing/2014/main" id="{9A9C0DC6-7FCA-2F4F-E79C-5E9A778A6F4F}"/>
              </a:ext>
            </a:extLst>
          </p:cNvPr>
          <p:cNvPicPr>
            <a:picLocks noChangeAspect="1"/>
          </p:cNvPicPr>
          <p:nvPr/>
        </p:nvPicPr>
        <p:blipFill>
          <a:blip r:embed="rId6"/>
          <a:stretch>
            <a:fillRect/>
          </a:stretch>
        </p:blipFill>
        <p:spPr>
          <a:xfrm>
            <a:off x="873842" y="3706773"/>
            <a:ext cx="12882716" cy="3287481"/>
          </a:xfrm>
          <a:prstGeom prst="rect">
            <a:avLst/>
          </a:prstGeom>
        </p:spPr>
      </p:pic>
    </p:spTree>
    <p:extLst>
      <p:ext uri="{BB962C8B-B14F-4D97-AF65-F5344CB8AC3E}">
        <p14:creationId xmlns:p14="http://schemas.microsoft.com/office/powerpoint/2010/main" val="395699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18">
              <a:alpha val="80000"/>
            </a:srgbClr>
          </a:solidFill>
          <a:ln/>
        </p:spPr>
        <p:txBody>
          <a:bodyPr/>
          <a:lstStyle/>
          <a:p>
            <a:endParaRPr lang="el-GR"/>
          </a:p>
        </p:txBody>
      </p:sp>
      <p:sp>
        <p:nvSpPr>
          <p:cNvPr id="6" name="Text 2"/>
          <p:cNvSpPr/>
          <p:nvPr/>
        </p:nvSpPr>
        <p:spPr>
          <a:xfrm>
            <a:off x="2037993" y="1010483"/>
            <a:ext cx="5554980" cy="694373"/>
          </a:xfrm>
          <a:prstGeom prst="rect">
            <a:avLst/>
          </a:prstGeom>
          <a:noFill/>
          <a:ln/>
        </p:spPr>
        <p:txBody>
          <a:bodyPr wrap="none" rtlCol="0" anchor="t"/>
          <a:lstStyle/>
          <a:p>
            <a:pPr marL="0" indent="0">
              <a:lnSpc>
                <a:spcPts val="5468"/>
              </a:lnSpc>
              <a:buNone/>
            </a:pPr>
            <a:endParaRPr lang="en-US" sz="4374" dirty="0"/>
          </a:p>
        </p:txBody>
      </p:sp>
      <p:pic>
        <p:nvPicPr>
          <p:cNvPr id="7" name="Image 2" descr="preencoded.png"/>
          <p:cNvPicPr>
            <a:picLocks noChangeAspect="1"/>
          </p:cNvPicPr>
          <p:nvPr/>
        </p:nvPicPr>
        <p:blipFill>
          <a:blip r:embed="rId5"/>
          <a:stretch>
            <a:fillRect/>
          </a:stretch>
        </p:blipFill>
        <p:spPr>
          <a:xfrm>
            <a:off x="2037993" y="2038112"/>
            <a:ext cx="10554414" cy="5181005"/>
          </a:xfrm>
          <a:prstGeom prst="rect">
            <a:avLst/>
          </a:prstGeom>
        </p:spPr>
      </p:pic>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5" name="Text 1"/>
          <p:cNvSpPr/>
          <p:nvPr/>
        </p:nvSpPr>
        <p:spPr>
          <a:xfrm>
            <a:off x="2037993" y="6756083"/>
            <a:ext cx="5554980" cy="694373"/>
          </a:xfrm>
          <a:prstGeom prst="rect">
            <a:avLst/>
          </a:prstGeom>
          <a:noFill/>
          <a:ln/>
        </p:spPr>
        <p:txBody>
          <a:bodyPr wrap="none" rtlCol="0" anchor="t"/>
          <a:lstStyle/>
          <a:p>
            <a:pPr marL="0" indent="0">
              <a:lnSpc>
                <a:spcPts val="5468"/>
              </a:lnSpc>
              <a:buNone/>
            </a:pPr>
            <a:endParaRPr lang="en-US" sz="4374" dirty="0"/>
          </a:p>
        </p:txBody>
      </p:sp>
      <p:pic>
        <p:nvPicPr>
          <p:cNvPr id="6"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Εικόνα 7" descr="Εικόνα που περιέχει κείμενο, στιγμιότυπο οθόνης, ορθογώνιο παραλληλόγραμμο, διάγραμμα&#10;&#10;Περιγραφή που δημιουργήθηκε αυτόματα">
            <a:extLst>
              <a:ext uri="{FF2B5EF4-FFF2-40B4-BE49-F238E27FC236}">
                <a16:creationId xmlns:a16="http://schemas.microsoft.com/office/drawing/2014/main" id="{FF4AA017-2066-F4F7-DF70-37A32C5D4CA0}"/>
              </a:ext>
            </a:extLst>
          </p:cNvPr>
          <p:cNvPicPr>
            <a:picLocks noChangeAspect="1"/>
          </p:cNvPicPr>
          <p:nvPr/>
        </p:nvPicPr>
        <p:blipFill>
          <a:blip r:embed="rId6"/>
          <a:stretch>
            <a:fillRect/>
          </a:stretch>
        </p:blipFill>
        <p:spPr>
          <a:xfrm>
            <a:off x="4404732" y="1137424"/>
            <a:ext cx="5107257" cy="57205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18">
              <a:alpha val="80000"/>
            </a:srgbClr>
          </a:solidFill>
          <a:ln/>
        </p:spPr>
        <p:txBody>
          <a:bodyPr/>
          <a:lstStyle/>
          <a:p>
            <a:endParaRPr lang="el-GR"/>
          </a:p>
        </p:txBody>
      </p:sp>
      <p:sp>
        <p:nvSpPr>
          <p:cNvPr id="8" name="Text 2"/>
          <p:cNvSpPr/>
          <p:nvPr/>
        </p:nvSpPr>
        <p:spPr>
          <a:xfrm>
            <a:off x="3252907" y="4002762"/>
            <a:ext cx="4276011" cy="534352"/>
          </a:xfrm>
          <a:prstGeom prst="rect">
            <a:avLst/>
          </a:prstGeom>
          <a:noFill/>
          <a:ln/>
        </p:spPr>
        <p:txBody>
          <a:bodyPr wrap="none" rtlCol="0" anchor="t"/>
          <a:lstStyle/>
          <a:p>
            <a:pPr marL="0" indent="0">
              <a:lnSpc>
                <a:spcPts val="4209"/>
              </a:lnSpc>
              <a:buNone/>
            </a:pPr>
            <a:endParaRPr lang="en-US" sz="3367" dirty="0"/>
          </a:p>
        </p:txBody>
      </p:sp>
      <p:pic>
        <p:nvPicPr>
          <p:cNvPr id="10" name="Image 5"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12" name="Εικόνα 11" descr="Εικόνα που περιέχει στιγμιότυπο οθόνης, διάγραμμα, γράφημα, κείμενο&#10;&#10;Περιγραφή που δημιουργήθηκε αυτόματα">
            <a:extLst>
              <a:ext uri="{FF2B5EF4-FFF2-40B4-BE49-F238E27FC236}">
                <a16:creationId xmlns:a16="http://schemas.microsoft.com/office/drawing/2014/main" id="{FA671302-3BC3-6EC5-5F7D-384107731F9B}"/>
              </a:ext>
            </a:extLst>
          </p:cNvPr>
          <p:cNvPicPr>
            <a:picLocks noChangeAspect="1"/>
          </p:cNvPicPr>
          <p:nvPr/>
        </p:nvPicPr>
        <p:blipFill>
          <a:blip r:embed="rId7"/>
          <a:stretch>
            <a:fillRect/>
          </a:stretch>
        </p:blipFill>
        <p:spPr>
          <a:xfrm>
            <a:off x="936852" y="170927"/>
            <a:ext cx="5267579" cy="3950684"/>
          </a:xfrm>
          <a:prstGeom prst="rect">
            <a:avLst/>
          </a:prstGeom>
        </p:spPr>
      </p:pic>
      <p:pic>
        <p:nvPicPr>
          <p:cNvPr id="14" name="Εικόνα 13" descr="Εικόνα που περιέχει διάγραμμα, στιγμιότυπο οθόνης, κείμενο, γράφημα&#10;&#10;Περιγραφή που δημιουργήθηκε αυτόματα">
            <a:extLst>
              <a:ext uri="{FF2B5EF4-FFF2-40B4-BE49-F238E27FC236}">
                <a16:creationId xmlns:a16="http://schemas.microsoft.com/office/drawing/2014/main" id="{CA4F842E-A91C-70B2-B77E-8806B051F49F}"/>
              </a:ext>
            </a:extLst>
          </p:cNvPr>
          <p:cNvPicPr>
            <a:picLocks noChangeAspect="1"/>
          </p:cNvPicPr>
          <p:nvPr/>
        </p:nvPicPr>
        <p:blipFill>
          <a:blip r:embed="rId8"/>
          <a:stretch>
            <a:fillRect/>
          </a:stretch>
        </p:blipFill>
        <p:spPr>
          <a:xfrm>
            <a:off x="7880626" y="133658"/>
            <a:ext cx="5301333" cy="3976000"/>
          </a:xfrm>
          <a:prstGeom prst="rect">
            <a:avLst/>
          </a:prstGeom>
        </p:spPr>
      </p:pic>
      <p:pic>
        <p:nvPicPr>
          <p:cNvPr id="16" name="Εικόνα 15"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E420557B-F47B-1022-C11D-65CE80AAA86F}"/>
              </a:ext>
            </a:extLst>
          </p:cNvPr>
          <p:cNvPicPr>
            <a:picLocks noChangeAspect="1"/>
          </p:cNvPicPr>
          <p:nvPr/>
        </p:nvPicPr>
        <p:blipFill>
          <a:blip r:embed="rId9"/>
          <a:stretch>
            <a:fillRect/>
          </a:stretch>
        </p:blipFill>
        <p:spPr>
          <a:xfrm>
            <a:off x="936852" y="4201099"/>
            <a:ext cx="5267579" cy="3937062"/>
          </a:xfrm>
          <a:prstGeom prst="rect">
            <a:avLst/>
          </a:prstGeom>
        </p:spPr>
      </p:pic>
      <p:pic>
        <p:nvPicPr>
          <p:cNvPr id="18" name="Εικόνα 17"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5CECA1FD-57D7-7786-F023-FC8A72B40B1E}"/>
              </a:ext>
            </a:extLst>
          </p:cNvPr>
          <p:cNvPicPr>
            <a:picLocks noChangeAspect="1"/>
          </p:cNvPicPr>
          <p:nvPr/>
        </p:nvPicPr>
        <p:blipFill>
          <a:blip r:embed="rId10"/>
          <a:stretch>
            <a:fillRect/>
          </a:stretch>
        </p:blipFill>
        <p:spPr>
          <a:xfrm>
            <a:off x="7880626" y="4201098"/>
            <a:ext cx="5301333" cy="397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Προεπεξεργασία</a:t>
            </a:r>
            <a:r>
              <a:rPr lang="el-GR" sz="4374" dirty="0">
                <a:solidFill>
                  <a:srgbClr val="FFFFFF"/>
                </a:solidFill>
                <a:latin typeface="Roboto" pitchFamily="34" charset="0"/>
                <a:ea typeface="Roboto" pitchFamily="34" charset="-122"/>
                <a:cs typeface="Roboto" pitchFamily="34" charset="-120"/>
              </a:rPr>
              <a:t> δεδομένων</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3" name="Εικόνα 12">
            <a:extLst>
              <a:ext uri="{FF2B5EF4-FFF2-40B4-BE49-F238E27FC236}">
                <a16:creationId xmlns:a16="http://schemas.microsoft.com/office/drawing/2014/main" id="{C13CCDEB-6FE8-85F5-30A0-FD6071DC3E0E}"/>
              </a:ext>
            </a:extLst>
          </p:cNvPr>
          <p:cNvPicPr>
            <a:picLocks noChangeAspect="1"/>
          </p:cNvPicPr>
          <p:nvPr/>
        </p:nvPicPr>
        <p:blipFill>
          <a:blip r:embed="rId6"/>
          <a:stretch>
            <a:fillRect/>
          </a:stretch>
        </p:blipFill>
        <p:spPr>
          <a:xfrm>
            <a:off x="0" y="2386208"/>
            <a:ext cx="10466439" cy="2473233"/>
          </a:xfrm>
          <a:prstGeom prst="rect">
            <a:avLst/>
          </a:prstGeom>
        </p:spPr>
      </p:pic>
      <p:pic>
        <p:nvPicPr>
          <p:cNvPr id="15" name="Εικόνα 14">
            <a:extLst>
              <a:ext uri="{FF2B5EF4-FFF2-40B4-BE49-F238E27FC236}">
                <a16:creationId xmlns:a16="http://schemas.microsoft.com/office/drawing/2014/main" id="{8F38CA43-740F-6F9C-2C32-B13D5EF83471}"/>
              </a:ext>
            </a:extLst>
          </p:cNvPr>
          <p:cNvPicPr>
            <a:picLocks noChangeAspect="1"/>
          </p:cNvPicPr>
          <p:nvPr/>
        </p:nvPicPr>
        <p:blipFill>
          <a:blip r:embed="rId7"/>
          <a:stretch>
            <a:fillRect/>
          </a:stretch>
        </p:blipFill>
        <p:spPr>
          <a:xfrm>
            <a:off x="0" y="5062794"/>
            <a:ext cx="10466439" cy="2478893"/>
          </a:xfrm>
          <a:prstGeom prst="rect">
            <a:avLst/>
          </a:prstGeom>
        </p:spPr>
      </p:pic>
      <p:sp>
        <p:nvSpPr>
          <p:cNvPr id="16" name="TextBox 15">
            <a:extLst>
              <a:ext uri="{FF2B5EF4-FFF2-40B4-BE49-F238E27FC236}">
                <a16:creationId xmlns:a16="http://schemas.microsoft.com/office/drawing/2014/main" id="{4CD6687B-FF07-07C0-DC4B-4BDD693836C3}"/>
              </a:ext>
            </a:extLst>
          </p:cNvPr>
          <p:cNvSpPr txBox="1"/>
          <p:nvPr/>
        </p:nvSpPr>
        <p:spPr>
          <a:xfrm>
            <a:off x="10630110" y="2355989"/>
            <a:ext cx="3224086" cy="3970318"/>
          </a:xfrm>
          <a:prstGeom prst="rect">
            <a:avLst/>
          </a:prstGeom>
          <a:noFill/>
        </p:spPr>
        <p:txBody>
          <a:bodyPr wrap="square" rtlCol="0">
            <a:spAutoFit/>
          </a:bodyPr>
          <a:lstStyle/>
          <a:p>
            <a:r>
              <a:rPr lang="el-GR" dirty="0">
                <a:solidFill>
                  <a:schemeClr val="bg1"/>
                </a:solidFill>
              </a:rPr>
              <a:t>Όπως βλέπετε έχουμε </a:t>
            </a:r>
            <a:r>
              <a:rPr lang="el-GR" dirty="0" err="1">
                <a:solidFill>
                  <a:schemeClr val="bg1"/>
                </a:solidFill>
              </a:rPr>
              <a:t>κανει</a:t>
            </a:r>
            <a:r>
              <a:rPr lang="el-GR" dirty="0">
                <a:solidFill>
                  <a:schemeClr val="bg1"/>
                </a:solidFill>
              </a:rPr>
              <a:t> </a:t>
            </a:r>
            <a:r>
              <a:rPr lang="en-US" dirty="0">
                <a:solidFill>
                  <a:schemeClr val="bg1"/>
                </a:solidFill>
              </a:rPr>
              <a:t>normalize </a:t>
            </a:r>
            <a:r>
              <a:rPr lang="el-GR" dirty="0">
                <a:solidFill>
                  <a:schemeClr val="bg1"/>
                </a:solidFill>
              </a:rPr>
              <a:t>στο [0,1] όλες μας τις μεταβλητές και την </a:t>
            </a:r>
            <a:r>
              <a:rPr lang="en-US" dirty="0">
                <a:solidFill>
                  <a:schemeClr val="bg1"/>
                </a:solidFill>
              </a:rPr>
              <a:t>resource allocation </a:t>
            </a:r>
            <a:r>
              <a:rPr lang="el-GR" dirty="0">
                <a:solidFill>
                  <a:schemeClr val="bg1"/>
                </a:solidFill>
              </a:rPr>
              <a:t>σε </a:t>
            </a:r>
            <a:r>
              <a:rPr lang="en-US" dirty="0">
                <a:solidFill>
                  <a:schemeClr val="bg1"/>
                </a:solidFill>
              </a:rPr>
              <a:t>low-high </a:t>
            </a:r>
            <a:r>
              <a:rPr lang="el-GR" dirty="0">
                <a:solidFill>
                  <a:schemeClr val="bg1"/>
                </a:solidFill>
              </a:rPr>
              <a:t>με </a:t>
            </a:r>
            <a:r>
              <a:rPr lang="en-US" dirty="0">
                <a:solidFill>
                  <a:schemeClr val="bg1"/>
                </a:solidFill>
              </a:rPr>
              <a:t>low&lt;=0,75 </a:t>
            </a:r>
            <a:r>
              <a:rPr lang="el-GR" dirty="0">
                <a:solidFill>
                  <a:schemeClr val="bg1"/>
                </a:solidFill>
              </a:rPr>
              <a:t>και </a:t>
            </a:r>
            <a:r>
              <a:rPr lang="en-US" dirty="0">
                <a:solidFill>
                  <a:schemeClr val="bg1"/>
                </a:solidFill>
              </a:rPr>
              <a:t>high&gt;=0,80.</a:t>
            </a:r>
          </a:p>
          <a:p>
            <a:endParaRPr lang="el-GR" dirty="0">
              <a:solidFill>
                <a:schemeClr val="bg1"/>
              </a:solidFill>
            </a:endParaRPr>
          </a:p>
          <a:p>
            <a:r>
              <a:rPr lang="en-US" dirty="0">
                <a:solidFill>
                  <a:schemeClr val="bg1"/>
                </a:solidFill>
                <a:sym typeface="Wingdings" panose="05000000000000000000" pitchFamily="2" charset="2"/>
              </a:rPr>
              <a:t> Csv </a:t>
            </a:r>
            <a:r>
              <a:rPr lang="el-GR" dirty="0" err="1">
                <a:solidFill>
                  <a:schemeClr val="bg1"/>
                </a:solidFill>
                <a:sym typeface="Wingdings" panose="05000000000000000000" pitchFamily="2" charset="2"/>
              </a:rPr>
              <a:t>μετα</a:t>
            </a:r>
            <a:r>
              <a:rPr lang="el-GR" dirty="0">
                <a:solidFill>
                  <a:schemeClr val="bg1"/>
                </a:solidFill>
                <a:sym typeface="Wingdings" panose="05000000000000000000" pitchFamily="2" charset="2"/>
              </a:rPr>
              <a:t> από την </a:t>
            </a:r>
            <a:r>
              <a:rPr lang="el-GR" dirty="0" err="1">
                <a:solidFill>
                  <a:schemeClr val="bg1"/>
                </a:solidFill>
                <a:sym typeface="Wingdings" panose="05000000000000000000" pitchFamily="2" charset="2"/>
              </a:rPr>
              <a:t>προεπεξεργασια</a:t>
            </a:r>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r>
              <a:rPr lang="el-GR" dirty="0">
                <a:solidFill>
                  <a:schemeClr val="bg1"/>
                </a:solidFill>
                <a:sym typeface="Wingdings" panose="05000000000000000000" pitchFamily="2" charset="2"/>
              </a:rPr>
              <a:t> Αρχικό </a:t>
            </a:r>
            <a:r>
              <a:rPr lang="en-US" dirty="0">
                <a:solidFill>
                  <a:schemeClr val="bg1"/>
                </a:solidFill>
                <a:sym typeface="Wingdings" panose="05000000000000000000" pitchFamily="2" charset="2"/>
              </a:rPr>
              <a:t>csv</a:t>
            </a:r>
            <a:endParaRPr lang="en-US" dirty="0">
              <a:solidFill>
                <a:schemeClr val="bg1"/>
              </a:solidFill>
            </a:endParaRPr>
          </a:p>
        </p:txBody>
      </p:sp>
    </p:spTree>
    <p:extLst>
      <p:ext uri="{BB962C8B-B14F-4D97-AF65-F5344CB8AC3E}">
        <p14:creationId xmlns:p14="http://schemas.microsoft.com/office/powerpoint/2010/main" val="130497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r>
              <a:rPr lang="en-US" sz="4374" dirty="0">
                <a:solidFill>
                  <a:srgbClr val="FFFFFF"/>
                </a:solidFill>
                <a:latin typeface="Roboto" pitchFamily="34" charset="0"/>
                <a:ea typeface="Roboto" pitchFamily="34" charset="-122"/>
                <a:cs typeface="Roboto" pitchFamily="34" charset="-120"/>
              </a:rPr>
              <a:t>-</a:t>
            </a:r>
            <a:r>
              <a:rPr lang="en-US" sz="4374" dirty="0" err="1">
                <a:solidFill>
                  <a:srgbClr val="FFFFFF"/>
                </a:solidFill>
                <a:latin typeface="Roboto" pitchFamily="34" charset="0"/>
                <a:ea typeface="Roboto" pitchFamily="34" charset="-122"/>
                <a:cs typeface="Roboto" pitchFamily="34" charset="-120"/>
              </a:rPr>
              <a:t>XGBoost</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TextBox 11">
            <a:extLst>
              <a:ext uri="{FF2B5EF4-FFF2-40B4-BE49-F238E27FC236}">
                <a16:creationId xmlns:a16="http://schemas.microsoft.com/office/drawing/2014/main" id="{873085D5-B06B-6089-E32A-0565AF7D1F73}"/>
              </a:ext>
            </a:extLst>
          </p:cNvPr>
          <p:cNvSpPr txBox="1"/>
          <p:nvPr/>
        </p:nvSpPr>
        <p:spPr>
          <a:xfrm>
            <a:off x="2153265" y="2285107"/>
            <a:ext cx="8323006" cy="2031325"/>
          </a:xfrm>
          <a:prstGeom prst="rect">
            <a:avLst/>
          </a:prstGeom>
          <a:noFill/>
        </p:spPr>
        <p:txBody>
          <a:bodyPr wrap="square" rtlCol="0">
            <a:spAutoFit/>
          </a:bodyPr>
          <a:lstStyle/>
          <a:p>
            <a:r>
              <a:rPr lang="en-US" dirty="0">
                <a:solidFill>
                  <a:schemeClr val="bg1"/>
                </a:solidFill>
              </a:rPr>
              <a:t>F1-score: 0.9642857142857143</a:t>
            </a:r>
          </a:p>
          <a:p>
            <a:r>
              <a:rPr lang="en-US" dirty="0">
                <a:solidFill>
                  <a:schemeClr val="bg1"/>
                </a:solidFill>
              </a:rPr>
              <a:t>ROC AUC Score: 0.9710013965333115</a:t>
            </a:r>
          </a:p>
          <a:p>
            <a:r>
              <a:rPr lang="en-US" dirty="0">
                <a:solidFill>
                  <a:schemeClr val="bg1"/>
                </a:solidFill>
              </a:rPr>
              <a:t>Best Accuracy: 0.975</a:t>
            </a:r>
          </a:p>
          <a:p>
            <a:r>
              <a:rPr lang="en-US" dirty="0">
                <a:solidFill>
                  <a:schemeClr val="bg1"/>
                </a:solidFill>
              </a:rPr>
              <a:t>Best Parameters: {'</a:t>
            </a:r>
            <a:r>
              <a:rPr lang="en-US" dirty="0" err="1">
                <a:solidFill>
                  <a:schemeClr val="bg1"/>
                </a:solidFill>
              </a:rPr>
              <a:t>colsample_bytree</a:t>
            </a:r>
            <a:r>
              <a:rPr lang="en-US" dirty="0">
                <a:solidFill>
                  <a:schemeClr val="bg1"/>
                </a:solidFill>
              </a:rPr>
              <a:t>': 0.3333333333333333, 'gamma': 0.1, '</a:t>
            </a:r>
            <a:r>
              <a:rPr lang="en-US" dirty="0" err="1">
                <a:solidFill>
                  <a:schemeClr val="bg1"/>
                </a:solidFill>
              </a:rPr>
              <a:t>learning_rate</a:t>
            </a:r>
            <a:r>
              <a:rPr lang="en-US" dirty="0">
                <a:solidFill>
                  <a:schemeClr val="bg1"/>
                </a:solidFill>
              </a:rPr>
              <a:t>': 0.05, '</a:t>
            </a:r>
            <a:r>
              <a:rPr lang="en-US" dirty="0" err="1">
                <a:solidFill>
                  <a:schemeClr val="bg1"/>
                </a:solidFill>
              </a:rPr>
              <a:t>max_depth</a:t>
            </a:r>
            <a:r>
              <a:rPr lang="en-US" dirty="0">
                <a:solidFill>
                  <a:schemeClr val="bg1"/>
                </a:solidFill>
              </a:rPr>
              <a:t>': 2, '</a:t>
            </a:r>
            <a:r>
              <a:rPr lang="en-US" dirty="0" err="1">
                <a:solidFill>
                  <a:schemeClr val="bg1"/>
                </a:solidFill>
              </a:rPr>
              <a:t>min_child_weight</a:t>
            </a:r>
            <a:r>
              <a:rPr lang="en-US" dirty="0">
                <a:solidFill>
                  <a:schemeClr val="bg1"/>
                </a:solidFill>
              </a:rPr>
              <a:t>': 1, 'subsample': 0.5}</a:t>
            </a:r>
          </a:p>
          <a:p>
            <a:r>
              <a:rPr lang="en-US" dirty="0">
                <a:solidFill>
                  <a:schemeClr val="bg1"/>
                </a:solidFill>
              </a:rPr>
              <a:t>Confusion matrix: [255	4]</a:t>
            </a:r>
          </a:p>
          <a:p>
            <a:r>
              <a:rPr lang="en-US" dirty="0">
                <a:solidFill>
                  <a:schemeClr val="bg1"/>
                </a:solidFill>
              </a:rPr>
              <a:t>	               [6            135]</a:t>
            </a:r>
          </a:p>
        </p:txBody>
      </p:sp>
      <p:pic>
        <p:nvPicPr>
          <p:cNvPr id="14" name="Εικόνα 13">
            <a:extLst>
              <a:ext uri="{FF2B5EF4-FFF2-40B4-BE49-F238E27FC236}">
                <a16:creationId xmlns:a16="http://schemas.microsoft.com/office/drawing/2014/main" id="{C48171F8-1C89-D992-F9B6-2C827746A74C}"/>
              </a:ext>
            </a:extLst>
          </p:cNvPr>
          <p:cNvPicPr>
            <a:picLocks noChangeAspect="1"/>
          </p:cNvPicPr>
          <p:nvPr/>
        </p:nvPicPr>
        <p:blipFill>
          <a:blip r:embed="rId6"/>
          <a:stretch>
            <a:fillRect/>
          </a:stretch>
        </p:blipFill>
        <p:spPr>
          <a:xfrm>
            <a:off x="2256412" y="4316432"/>
            <a:ext cx="4459725" cy="3713043"/>
          </a:xfrm>
          <a:prstGeom prst="rect">
            <a:avLst/>
          </a:prstGeom>
        </p:spPr>
      </p:pic>
      <p:pic>
        <p:nvPicPr>
          <p:cNvPr id="16" name="Εικόνα 15">
            <a:extLst>
              <a:ext uri="{FF2B5EF4-FFF2-40B4-BE49-F238E27FC236}">
                <a16:creationId xmlns:a16="http://schemas.microsoft.com/office/drawing/2014/main" id="{A4129A5A-44E3-D96B-D43C-207249095BCA}"/>
              </a:ext>
            </a:extLst>
          </p:cNvPr>
          <p:cNvPicPr>
            <a:picLocks noChangeAspect="1"/>
          </p:cNvPicPr>
          <p:nvPr/>
        </p:nvPicPr>
        <p:blipFill>
          <a:blip r:embed="rId7"/>
          <a:stretch>
            <a:fillRect/>
          </a:stretch>
        </p:blipFill>
        <p:spPr>
          <a:xfrm>
            <a:off x="7560499" y="4316432"/>
            <a:ext cx="4916636" cy="3713043"/>
          </a:xfrm>
          <a:prstGeom prst="rect">
            <a:avLst/>
          </a:prstGeom>
        </p:spPr>
      </p:pic>
    </p:spTree>
    <p:extLst>
      <p:ext uri="{BB962C8B-B14F-4D97-AF65-F5344CB8AC3E}">
        <p14:creationId xmlns:p14="http://schemas.microsoft.com/office/powerpoint/2010/main" val="230288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24181" y="2163097"/>
            <a:ext cx="10203181" cy="5732206"/>
          </a:xfrm>
          <a:prstGeom prst="rect">
            <a:avLst/>
          </a:prstGeom>
          <a:noFill/>
          <a:ln/>
        </p:spPr>
        <p:txBody>
          <a:bodyPr wrap="square" rtlCol="0" anchor="t"/>
          <a:lstStyle/>
          <a:p>
            <a:pPr marL="0" indent="0">
              <a:lnSpc>
                <a:spcPts val="2799"/>
              </a:lnSpc>
              <a:buNone/>
            </a:pPr>
            <a:r>
              <a:rPr lang="en-US" sz="1750" u="sng" dirty="0">
                <a:solidFill>
                  <a:srgbClr val="CFD0D8"/>
                </a:solidFill>
                <a:latin typeface="Roboto" panose="02000000000000000000" pitchFamily="2" charset="0"/>
                <a:ea typeface="Roboto" panose="02000000000000000000" pitchFamily="2" charset="0"/>
                <a:cs typeface="Roboto" panose="02000000000000000000" pitchFamily="2" charset="0"/>
              </a:rPr>
              <a:t>F1-score</a:t>
            </a:r>
            <a:r>
              <a:rPr lang="en-US" sz="1750" dirty="0">
                <a:solidFill>
                  <a:srgbClr val="CFD0D8"/>
                </a:solidFill>
                <a:latin typeface="Roboto" panose="02000000000000000000" pitchFamily="2" charset="0"/>
                <a:ea typeface="Roboto" panose="02000000000000000000" pitchFamily="2" charset="0"/>
                <a:cs typeface="Roboto" panose="02000000000000000000" pitchFamily="2" charset="0"/>
              </a:rPr>
              <a:t>: </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Είναι μια μετρική απόδοσης που χρησιμοποιείται κυρίως για την αξιολόγηση αλγορίθμων κατηγοριοποίησης. Συνδυάζει την ακρίβεια (</a:t>
            </a:r>
            <a:r>
              <a:rPr lang="el-GR" sz="175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precision</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 και την ανάκληση (</a:t>
            </a:r>
            <a:r>
              <a:rPr lang="el-GR" sz="175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recall</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 σε έναν ενιαίο αριθμό</a:t>
            </a:r>
            <a:r>
              <a:rPr lang="en-US"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ROC-AUC score</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Receiver</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Operating</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Characteristic</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Area</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Under</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Curve</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score</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είναι μια μετρική απόδοσης που χρησιμοποιείται για την αξιολόγηση αλγορίθμων κατηγοριοποίησης</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a:t>
            </a: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Confusion matrix</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a:t>
            </a: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SHAP diagram(plot type=bar):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Μας δείχνει την σημαντικότητα των χαρακτηριστικών για το μοντέλο μας, κάθε μπάρα αντιστοιχεί σε ένα χαρακτηριστικό και το μήκος της κάθε μπάρας δείχνει πόσο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επηρρεάζει</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το χαρακτηριστικό την τελική πρόβλεψη του μοντέλου (μια μεγαλύτερη μπάρα σημαίνει ότι το χαρακτηριστικό έχει μεγαλύτερη σημασία στην πρόβλεψη και μία μικρότερη το αντίθετο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εξού</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και η </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IoT Temperature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που έχει πολύ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λιγα</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cases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είναι ανύπαρκτη))</a:t>
            </a:r>
            <a:endPar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13" name="Πίνακας 12">
            <a:extLst>
              <a:ext uri="{FF2B5EF4-FFF2-40B4-BE49-F238E27FC236}">
                <a16:creationId xmlns:a16="http://schemas.microsoft.com/office/drawing/2014/main" id="{9161FDCB-507E-C399-CDE5-8A8D720AE9A9}"/>
              </a:ext>
            </a:extLst>
          </p:cNvPr>
          <p:cNvGraphicFramePr>
            <a:graphicFrameLocks noGrp="1"/>
          </p:cNvGraphicFramePr>
          <p:nvPr>
            <p:extLst>
              <p:ext uri="{D42A27DB-BD31-4B8C-83A1-F6EECF244321}">
                <p14:modId xmlns:p14="http://schemas.microsoft.com/office/powerpoint/2010/main" val="1359585896"/>
              </p:ext>
            </p:extLst>
          </p:nvPr>
        </p:nvGraphicFramePr>
        <p:xfrm>
          <a:off x="3952568" y="4086865"/>
          <a:ext cx="4527753" cy="1920240"/>
        </p:xfrm>
        <a:graphic>
          <a:graphicData uri="http://schemas.openxmlformats.org/drawingml/2006/table">
            <a:tbl>
              <a:tblPr firstRow="1" bandRow="1">
                <a:tableStyleId>{5C22544A-7EE6-4342-B048-85BDC9FD1C3A}</a:tableStyleId>
              </a:tblPr>
              <a:tblGrid>
                <a:gridCol w="1509251">
                  <a:extLst>
                    <a:ext uri="{9D8B030D-6E8A-4147-A177-3AD203B41FA5}">
                      <a16:colId xmlns:a16="http://schemas.microsoft.com/office/drawing/2014/main" val="4094151976"/>
                    </a:ext>
                  </a:extLst>
                </a:gridCol>
                <a:gridCol w="1509251">
                  <a:extLst>
                    <a:ext uri="{9D8B030D-6E8A-4147-A177-3AD203B41FA5}">
                      <a16:colId xmlns:a16="http://schemas.microsoft.com/office/drawing/2014/main" val="3363992682"/>
                    </a:ext>
                  </a:extLst>
                </a:gridCol>
                <a:gridCol w="1509251">
                  <a:extLst>
                    <a:ext uri="{9D8B030D-6E8A-4147-A177-3AD203B41FA5}">
                      <a16:colId xmlns:a16="http://schemas.microsoft.com/office/drawing/2014/main" val="2477619993"/>
                    </a:ext>
                  </a:extLst>
                </a:gridCol>
              </a:tblGrid>
              <a:tr h="415795">
                <a:tc>
                  <a:txBody>
                    <a:bodyPr/>
                    <a:lstStyle/>
                    <a:p>
                      <a:endParaRPr lang="en-US" dirty="0"/>
                    </a:p>
                  </a:txBody>
                  <a:tcPr/>
                </a:tc>
                <a:tc>
                  <a:txBody>
                    <a:bodyPr/>
                    <a:lstStyle/>
                    <a:p>
                      <a:r>
                        <a:rPr lang="en-US" dirty="0"/>
                        <a:t>Predicted positive</a:t>
                      </a:r>
                    </a:p>
                  </a:txBody>
                  <a:tcPr/>
                </a:tc>
                <a:tc>
                  <a:txBody>
                    <a:bodyPr/>
                    <a:lstStyle/>
                    <a:p>
                      <a:r>
                        <a:rPr lang="en-US" dirty="0"/>
                        <a:t>Predicted negative</a:t>
                      </a:r>
                    </a:p>
                  </a:txBody>
                  <a:tcPr/>
                </a:tc>
                <a:extLst>
                  <a:ext uri="{0D108BD9-81ED-4DB2-BD59-A6C34878D82A}">
                    <a16:rowId xmlns:a16="http://schemas.microsoft.com/office/drawing/2014/main" val="4263554033"/>
                  </a:ext>
                </a:extLst>
              </a:tr>
              <a:tr h="415795">
                <a:tc>
                  <a:txBody>
                    <a:bodyPr/>
                    <a:lstStyle/>
                    <a:p>
                      <a:r>
                        <a:rPr lang="en-US" dirty="0"/>
                        <a:t>Actual positive</a:t>
                      </a:r>
                    </a:p>
                  </a:txBody>
                  <a:tcPr/>
                </a:tc>
                <a:tc>
                  <a:txBody>
                    <a:bodyPr/>
                    <a:lstStyle/>
                    <a:p>
                      <a:r>
                        <a:rPr lang="en-US" dirty="0"/>
                        <a:t>True Positive(255)</a:t>
                      </a:r>
                    </a:p>
                  </a:txBody>
                  <a:tcPr/>
                </a:tc>
                <a:tc>
                  <a:txBody>
                    <a:bodyPr/>
                    <a:lstStyle/>
                    <a:p>
                      <a:r>
                        <a:rPr lang="en-US" dirty="0"/>
                        <a:t>False Negative(4)</a:t>
                      </a:r>
                    </a:p>
                  </a:txBody>
                  <a:tcPr/>
                </a:tc>
                <a:extLst>
                  <a:ext uri="{0D108BD9-81ED-4DB2-BD59-A6C34878D82A}">
                    <a16:rowId xmlns:a16="http://schemas.microsoft.com/office/drawing/2014/main" val="863155863"/>
                  </a:ext>
                </a:extLst>
              </a:tr>
              <a:tr h="415795">
                <a:tc>
                  <a:txBody>
                    <a:bodyPr/>
                    <a:lstStyle/>
                    <a:p>
                      <a:r>
                        <a:rPr lang="en-US" dirty="0"/>
                        <a:t>Actual negative</a:t>
                      </a:r>
                    </a:p>
                  </a:txBody>
                  <a:tcPr/>
                </a:tc>
                <a:tc>
                  <a:txBody>
                    <a:bodyPr/>
                    <a:lstStyle/>
                    <a:p>
                      <a:r>
                        <a:rPr lang="en-US" dirty="0"/>
                        <a:t>False Positive(6)</a:t>
                      </a:r>
                    </a:p>
                  </a:txBody>
                  <a:tcPr/>
                </a:tc>
                <a:tc>
                  <a:txBody>
                    <a:bodyPr/>
                    <a:lstStyle/>
                    <a:p>
                      <a:r>
                        <a:rPr lang="en-US" dirty="0"/>
                        <a:t>True Negative(135)</a:t>
                      </a:r>
                    </a:p>
                  </a:txBody>
                  <a:tcPr/>
                </a:tc>
                <a:extLst>
                  <a:ext uri="{0D108BD9-81ED-4DB2-BD59-A6C34878D82A}">
                    <a16:rowId xmlns:a16="http://schemas.microsoft.com/office/drawing/2014/main" val="1533616416"/>
                  </a:ext>
                </a:extLst>
              </a:tr>
            </a:tbl>
          </a:graphicData>
        </a:graphic>
      </p:graphicFrame>
    </p:spTree>
    <p:extLst>
      <p:ext uri="{BB962C8B-B14F-4D97-AF65-F5344CB8AC3E}">
        <p14:creationId xmlns:p14="http://schemas.microsoft.com/office/powerpoint/2010/main" val="80774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153265" y="690037"/>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r>
              <a:rPr lang="en-US" sz="4374" dirty="0">
                <a:solidFill>
                  <a:srgbClr val="FFFFFF"/>
                </a:solidFill>
                <a:latin typeface="Roboto" pitchFamily="34" charset="0"/>
                <a:ea typeface="Roboto" pitchFamily="34" charset="-122"/>
                <a:cs typeface="Roboto" pitchFamily="34" charset="-120"/>
              </a:rPr>
              <a:t>-Random Forest</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TextBox 11">
            <a:extLst>
              <a:ext uri="{FF2B5EF4-FFF2-40B4-BE49-F238E27FC236}">
                <a16:creationId xmlns:a16="http://schemas.microsoft.com/office/drawing/2014/main" id="{873085D5-B06B-6089-E32A-0565AF7D1F73}"/>
              </a:ext>
            </a:extLst>
          </p:cNvPr>
          <p:cNvSpPr txBox="1"/>
          <p:nvPr/>
        </p:nvSpPr>
        <p:spPr>
          <a:xfrm>
            <a:off x="2153265" y="2285107"/>
            <a:ext cx="8323006" cy="2031325"/>
          </a:xfrm>
          <a:prstGeom prst="rect">
            <a:avLst/>
          </a:prstGeom>
          <a:noFill/>
        </p:spPr>
        <p:txBody>
          <a:bodyPr wrap="square" rtlCol="0">
            <a:spAutoFit/>
          </a:bodyPr>
          <a:lstStyle/>
          <a:p>
            <a:r>
              <a:rPr lang="en-US" dirty="0">
                <a:solidFill>
                  <a:schemeClr val="bg1"/>
                </a:solidFill>
              </a:rPr>
              <a:t>F1-score: 0.9716312056737588</a:t>
            </a:r>
          </a:p>
          <a:p>
            <a:r>
              <a:rPr lang="en-US" dirty="0">
                <a:solidFill>
                  <a:schemeClr val="bg1"/>
                </a:solidFill>
              </a:rPr>
              <a:t>ROC AUC Score: 0.9780935951148717</a:t>
            </a:r>
          </a:p>
          <a:p>
            <a:r>
              <a:rPr lang="en-US" dirty="0">
                <a:solidFill>
                  <a:schemeClr val="bg1"/>
                </a:solidFill>
              </a:rPr>
              <a:t>Best Accuracy: 0.98</a:t>
            </a:r>
          </a:p>
          <a:p>
            <a:r>
              <a:rPr lang="en-US" dirty="0">
                <a:solidFill>
                  <a:schemeClr val="bg1"/>
                </a:solidFill>
              </a:rPr>
              <a:t>Best Parameters: {'</a:t>
            </a:r>
            <a:r>
              <a:rPr lang="en-US" dirty="0" err="1">
                <a:solidFill>
                  <a:schemeClr val="bg1"/>
                </a:solidFill>
              </a:rPr>
              <a:t>max_depth</a:t>
            </a:r>
            <a:r>
              <a:rPr lang="en-US" dirty="0">
                <a:solidFill>
                  <a:schemeClr val="bg1"/>
                </a:solidFill>
              </a:rPr>
              <a:t>': None, '</a:t>
            </a:r>
            <a:r>
              <a:rPr lang="en-US" dirty="0" err="1">
                <a:solidFill>
                  <a:schemeClr val="bg1"/>
                </a:solidFill>
              </a:rPr>
              <a:t>min_samples_leaf</a:t>
            </a:r>
            <a:r>
              <a:rPr lang="en-US" dirty="0">
                <a:solidFill>
                  <a:schemeClr val="bg1"/>
                </a:solidFill>
              </a:rPr>
              <a:t>': 2, '</a:t>
            </a:r>
            <a:r>
              <a:rPr lang="en-US" dirty="0" err="1">
                <a:solidFill>
                  <a:schemeClr val="bg1"/>
                </a:solidFill>
              </a:rPr>
              <a:t>min_samples_split</a:t>
            </a:r>
            <a:r>
              <a:rPr lang="en-US" dirty="0">
                <a:solidFill>
                  <a:schemeClr val="bg1"/>
                </a:solidFill>
              </a:rPr>
              <a:t>': 2, '</a:t>
            </a:r>
            <a:r>
              <a:rPr lang="en-US" dirty="0" err="1">
                <a:solidFill>
                  <a:schemeClr val="bg1"/>
                </a:solidFill>
              </a:rPr>
              <a:t>n_estimators</a:t>
            </a:r>
            <a:r>
              <a:rPr lang="en-US" dirty="0">
                <a:solidFill>
                  <a:schemeClr val="bg1"/>
                </a:solidFill>
              </a:rPr>
              <a:t>': 100}</a:t>
            </a:r>
          </a:p>
          <a:p>
            <a:r>
              <a:rPr lang="en-US" dirty="0">
                <a:solidFill>
                  <a:schemeClr val="bg1"/>
                </a:solidFill>
              </a:rPr>
              <a:t>Confusion matrix: [255	4]</a:t>
            </a:r>
          </a:p>
          <a:p>
            <a:r>
              <a:rPr lang="en-US" dirty="0">
                <a:solidFill>
                  <a:schemeClr val="bg1"/>
                </a:solidFill>
              </a:rPr>
              <a:t>	               [4            137]</a:t>
            </a:r>
          </a:p>
        </p:txBody>
      </p:sp>
      <p:pic>
        <p:nvPicPr>
          <p:cNvPr id="14" name="Εικόνα 13">
            <a:extLst>
              <a:ext uri="{FF2B5EF4-FFF2-40B4-BE49-F238E27FC236}">
                <a16:creationId xmlns:a16="http://schemas.microsoft.com/office/drawing/2014/main" id="{C48171F8-1C89-D992-F9B6-2C827746A74C}"/>
              </a:ext>
            </a:extLst>
          </p:cNvPr>
          <p:cNvPicPr>
            <a:picLocks noChangeAspect="1"/>
          </p:cNvPicPr>
          <p:nvPr/>
        </p:nvPicPr>
        <p:blipFill>
          <a:blip r:embed="rId6"/>
          <a:stretch>
            <a:fillRect/>
          </a:stretch>
        </p:blipFill>
        <p:spPr>
          <a:xfrm>
            <a:off x="2256412" y="4316432"/>
            <a:ext cx="4459725" cy="3713043"/>
          </a:xfrm>
          <a:prstGeom prst="rect">
            <a:avLst/>
          </a:prstGeom>
        </p:spPr>
      </p:pic>
      <p:pic>
        <p:nvPicPr>
          <p:cNvPr id="16" name="Εικόνα 15">
            <a:extLst>
              <a:ext uri="{FF2B5EF4-FFF2-40B4-BE49-F238E27FC236}">
                <a16:creationId xmlns:a16="http://schemas.microsoft.com/office/drawing/2014/main" id="{A4129A5A-44E3-D96B-D43C-207249095BCA}"/>
              </a:ext>
            </a:extLst>
          </p:cNvPr>
          <p:cNvPicPr>
            <a:picLocks noChangeAspect="1"/>
          </p:cNvPicPr>
          <p:nvPr/>
        </p:nvPicPr>
        <p:blipFill>
          <a:blip r:embed="rId7"/>
          <a:stretch>
            <a:fillRect/>
          </a:stretch>
        </p:blipFill>
        <p:spPr>
          <a:xfrm>
            <a:off x="7560499" y="4316432"/>
            <a:ext cx="4916636" cy="3713043"/>
          </a:xfrm>
          <a:prstGeom prst="rect">
            <a:avLst/>
          </a:prstGeom>
        </p:spPr>
      </p:pic>
    </p:spTree>
    <p:extLst>
      <p:ext uri="{BB962C8B-B14F-4D97-AF65-F5344CB8AC3E}">
        <p14:creationId xmlns:p14="http://schemas.microsoft.com/office/powerpoint/2010/main" val="357757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a:solidFill>
                  <a:schemeClr val="bg1"/>
                </a:solidFill>
              </a:rPr>
              <a:t>Σύγκριση αποτελεσμάτων</a:t>
            </a:r>
            <a:endParaRPr lang="en-US" sz="4374" dirty="0">
              <a:solidFill>
                <a:schemeClr val="bg1"/>
              </a:solidFill>
            </a:endParaRPr>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24181" y="2281084"/>
            <a:ext cx="10203181" cy="5732206"/>
          </a:xfrm>
          <a:prstGeom prst="rect">
            <a:avLst/>
          </a:prstGeom>
          <a:noFill/>
          <a:ln/>
        </p:spPr>
        <p:txBody>
          <a:bodyPr wrap="square" rtlCol="0" anchor="t"/>
          <a:lstStyle/>
          <a:p>
            <a:pPr marL="0" indent="0">
              <a:lnSpc>
                <a:spcPts val="2799"/>
              </a:lnSpc>
              <a:buNone/>
            </a:pPr>
            <a:endParaRPr lang="en-US" sz="175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12" name="Πίνακας 11">
            <a:extLst>
              <a:ext uri="{FF2B5EF4-FFF2-40B4-BE49-F238E27FC236}">
                <a16:creationId xmlns:a16="http://schemas.microsoft.com/office/drawing/2014/main" id="{EB00753E-D114-45CA-C45B-65E1CA7B0074}"/>
              </a:ext>
            </a:extLst>
          </p:cNvPr>
          <p:cNvGraphicFramePr>
            <a:graphicFrameLocks noGrp="1"/>
          </p:cNvGraphicFramePr>
          <p:nvPr>
            <p:extLst>
              <p:ext uri="{D42A27DB-BD31-4B8C-83A1-F6EECF244321}">
                <p14:modId xmlns:p14="http://schemas.microsoft.com/office/powerpoint/2010/main" val="1335311017"/>
              </p:ext>
            </p:extLst>
          </p:nvPr>
        </p:nvGraphicFramePr>
        <p:xfrm>
          <a:off x="2037993" y="2376997"/>
          <a:ext cx="5695077" cy="5036528"/>
        </p:xfrm>
        <a:graphic>
          <a:graphicData uri="http://schemas.openxmlformats.org/drawingml/2006/table">
            <a:tbl>
              <a:tblPr firstRow="1" bandRow="1">
                <a:tableStyleId>{5C22544A-7EE6-4342-B048-85BDC9FD1C3A}</a:tableStyleId>
              </a:tblPr>
              <a:tblGrid>
                <a:gridCol w="1898359">
                  <a:extLst>
                    <a:ext uri="{9D8B030D-6E8A-4147-A177-3AD203B41FA5}">
                      <a16:colId xmlns:a16="http://schemas.microsoft.com/office/drawing/2014/main" val="2716635090"/>
                    </a:ext>
                  </a:extLst>
                </a:gridCol>
                <a:gridCol w="1898359">
                  <a:extLst>
                    <a:ext uri="{9D8B030D-6E8A-4147-A177-3AD203B41FA5}">
                      <a16:colId xmlns:a16="http://schemas.microsoft.com/office/drawing/2014/main" val="4171885535"/>
                    </a:ext>
                  </a:extLst>
                </a:gridCol>
                <a:gridCol w="1898359">
                  <a:extLst>
                    <a:ext uri="{9D8B030D-6E8A-4147-A177-3AD203B41FA5}">
                      <a16:colId xmlns:a16="http://schemas.microsoft.com/office/drawing/2014/main" val="1919697132"/>
                    </a:ext>
                  </a:extLst>
                </a:gridCol>
              </a:tblGrid>
              <a:tr h="1259132">
                <a:tc>
                  <a:txBody>
                    <a:bodyPr/>
                    <a:lstStyle/>
                    <a:p>
                      <a:endParaRPr lang="en-US" dirty="0"/>
                    </a:p>
                  </a:txBody>
                  <a:tcPr/>
                </a:tc>
                <a:tc>
                  <a:txBody>
                    <a:bodyPr/>
                    <a:lstStyle/>
                    <a:p>
                      <a:r>
                        <a:rPr lang="en-US" dirty="0" err="1"/>
                        <a:t>XGBoost</a:t>
                      </a:r>
                      <a:r>
                        <a:rPr lang="en-US" dirty="0"/>
                        <a:t> classifier</a:t>
                      </a:r>
                    </a:p>
                  </a:txBody>
                  <a:tcPr/>
                </a:tc>
                <a:tc>
                  <a:txBody>
                    <a:bodyPr/>
                    <a:lstStyle/>
                    <a:p>
                      <a:r>
                        <a:rPr lang="en-US" dirty="0"/>
                        <a:t>Random forest classifier</a:t>
                      </a:r>
                    </a:p>
                  </a:txBody>
                  <a:tcPr/>
                </a:tc>
                <a:extLst>
                  <a:ext uri="{0D108BD9-81ED-4DB2-BD59-A6C34878D82A}">
                    <a16:rowId xmlns:a16="http://schemas.microsoft.com/office/drawing/2014/main" val="2644014267"/>
                  </a:ext>
                </a:extLst>
              </a:tr>
              <a:tr h="1259132">
                <a:tc>
                  <a:txBody>
                    <a:bodyPr/>
                    <a:lstStyle/>
                    <a:p>
                      <a:r>
                        <a:rPr lang="en-US" dirty="0"/>
                        <a:t>F1-score</a:t>
                      </a:r>
                    </a:p>
                  </a:txBody>
                  <a:tcPr/>
                </a:tc>
                <a:tc>
                  <a:txBody>
                    <a:bodyPr/>
                    <a:lstStyle/>
                    <a:p>
                      <a:r>
                        <a:rPr lang="en-US" dirty="0">
                          <a:solidFill>
                            <a:schemeClr val="tx1"/>
                          </a:solidFill>
                        </a:rPr>
                        <a:t>0.9642</a:t>
                      </a:r>
                    </a:p>
                  </a:txBody>
                  <a:tcPr/>
                </a:tc>
                <a:tc>
                  <a:txBody>
                    <a:bodyPr/>
                    <a:lstStyle/>
                    <a:p>
                      <a:r>
                        <a:rPr lang="en-US" dirty="0">
                          <a:solidFill>
                            <a:schemeClr val="tx1"/>
                          </a:solidFill>
                        </a:rPr>
                        <a:t>0.9716</a:t>
                      </a:r>
                    </a:p>
                    <a:p>
                      <a:r>
                        <a:rPr lang="en-US" dirty="0">
                          <a:solidFill>
                            <a:schemeClr val="accent6">
                              <a:lumMod val="75000"/>
                            </a:schemeClr>
                          </a:solidFill>
                        </a:rPr>
                        <a:t>+0.0074</a:t>
                      </a:r>
                    </a:p>
                  </a:txBody>
                  <a:tcPr/>
                </a:tc>
                <a:extLst>
                  <a:ext uri="{0D108BD9-81ED-4DB2-BD59-A6C34878D82A}">
                    <a16:rowId xmlns:a16="http://schemas.microsoft.com/office/drawing/2014/main" val="2703346251"/>
                  </a:ext>
                </a:extLst>
              </a:tr>
              <a:tr h="1259132">
                <a:tc>
                  <a:txBody>
                    <a:bodyPr/>
                    <a:lstStyle/>
                    <a:p>
                      <a:r>
                        <a:rPr lang="en-US" dirty="0"/>
                        <a:t>ROC-AUC score</a:t>
                      </a:r>
                    </a:p>
                  </a:txBody>
                  <a:tcPr/>
                </a:tc>
                <a:tc>
                  <a:txBody>
                    <a:bodyPr/>
                    <a:lstStyle/>
                    <a:p>
                      <a:r>
                        <a:rPr lang="en-US" dirty="0">
                          <a:solidFill>
                            <a:schemeClr val="tx1"/>
                          </a:solidFill>
                        </a:rPr>
                        <a:t>0.9710</a:t>
                      </a:r>
                    </a:p>
                  </a:txBody>
                  <a:tcPr/>
                </a:tc>
                <a:tc>
                  <a:txBody>
                    <a:bodyPr/>
                    <a:lstStyle/>
                    <a:p>
                      <a:r>
                        <a:rPr lang="en-US" dirty="0">
                          <a:solidFill>
                            <a:schemeClr val="tx1"/>
                          </a:solidFill>
                        </a:rPr>
                        <a:t>0.9780</a:t>
                      </a:r>
                    </a:p>
                    <a:p>
                      <a:r>
                        <a:rPr lang="en-US" dirty="0">
                          <a:solidFill>
                            <a:schemeClr val="accent6">
                              <a:lumMod val="75000"/>
                            </a:schemeClr>
                          </a:solidFill>
                        </a:rPr>
                        <a:t>+0.0010</a:t>
                      </a:r>
                    </a:p>
                  </a:txBody>
                  <a:tcPr/>
                </a:tc>
                <a:extLst>
                  <a:ext uri="{0D108BD9-81ED-4DB2-BD59-A6C34878D82A}">
                    <a16:rowId xmlns:a16="http://schemas.microsoft.com/office/drawing/2014/main" val="1389876904"/>
                  </a:ext>
                </a:extLst>
              </a:tr>
              <a:tr h="1259132">
                <a:tc>
                  <a:txBody>
                    <a:bodyPr/>
                    <a:lstStyle/>
                    <a:p>
                      <a:r>
                        <a:rPr lang="en-US" dirty="0"/>
                        <a:t>Best accuracy</a:t>
                      </a:r>
                    </a:p>
                  </a:txBody>
                  <a:tcPr/>
                </a:tc>
                <a:tc>
                  <a:txBody>
                    <a:bodyPr/>
                    <a:lstStyle/>
                    <a:p>
                      <a:r>
                        <a:rPr lang="en-US" dirty="0">
                          <a:solidFill>
                            <a:schemeClr val="tx1"/>
                          </a:solidFill>
                        </a:rPr>
                        <a:t>0.9750</a:t>
                      </a:r>
                    </a:p>
                  </a:txBody>
                  <a:tcPr/>
                </a:tc>
                <a:tc>
                  <a:txBody>
                    <a:bodyPr/>
                    <a:lstStyle/>
                    <a:p>
                      <a:r>
                        <a:rPr lang="en-US" dirty="0">
                          <a:solidFill>
                            <a:schemeClr val="tx1"/>
                          </a:solidFill>
                        </a:rPr>
                        <a:t>0.9800</a:t>
                      </a:r>
                    </a:p>
                    <a:p>
                      <a:r>
                        <a:rPr lang="en-US" dirty="0">
                          <a:solidFill>
                            <a:schemeClr val="accent6">
                              <a:lumMod val="75000"/>
                            </a:schemeClr>
                          </a:solidFill>
                        </a:rPr>
                        <a:t>+0.0050</a:t>
                      </a:r>
                    </a:p>
                  </a:txBody>
                  <a:tcPr/>
                </a:tc>
                <a:extLst>
                  <a:ext uri="{0D108BD9-81ED-4DB2-BD59-A6C34878D82A}">
                    <a16:rowId xmlns:a16="http://schemas.microsoft.com/office/drawing/2014/main" val="730348098"/>
                  </a:ext>
                </a:extLst>
              </a:tr>
            </a:tbl>
          </a:graphicData>
        </a:graphic>
      </p:graphicFrame>
    </p:spTree>
    <p:extLst>
      <p:ext uri="{BB962C8B-B14F-4D97-AF65-F5344CB8AC3E}">
        <p14:creationId xmlns:p14="http://schemas.microsoft.com/office/powerpoint/2010/main" val="164656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277654" y="2567702"/>
            <a:ext cx="5822063" cy="3653268"/>
          </a:xfrm>
          <a:prstGeom prst="rect">
            <a:avLst/>
          </a:prstGeom>
        </p:spPr>
      </p:pic>
      <p:sp>
        <p:nvSpPr>
          <p:cNvPr id="6" name="Text 1"/>
          <p:cNvSpPr/>
          <p:nvPr/>
        </p:nvSpPr>
        <p:spPr>
          <a:xfrm>
            <a:off x="6319599" y="1454467"/>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Προγνωστικό μοντέλο κατανομής πόρων για QoS σε δίκτυα 5G</a:t>
            </a:r>
            <a:endParaRPr lang="en-US" sz="5249" dirty="0"/>
          </a:p>
        </p:txBody>
      </p:sp>
      <p:sp>
        <p:nvSpPr>
          <p:cNvPr id="7" name="Text 2"/>
          <p:cNvSpPr/>
          <p:nvPr/>
        </p:nvSpPr>
        <p:spPr>
          <a:xfrm>
            <a:off x="6319599" y="4287322"/>
            <a:ext cx="7477601" cy="2487811"/>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Τα δίκτυα 5G αντιμετωπίζουν προκλήσεις στην παροχή υψηλής Ποιότητας Υπηρεσίας (QoS) λόγω της αυξανόμενης ζήτησης για υψηλές ταχύτητες, χαμηλή καθυστέρηση και αξιοπιστία. Αυτό το έργο παρουσιάζει ένα προγνωστικό μοντέλο που βελτιστοποιεί την κατανομή των πόρων για να εξασφαλίσει την QoS στα δίκτυα 5G. Tα δίκτυα 5G υπόσχονται να αλλάξουν ριζικά τον τρόπο με τον οποίο επικοινωνούμε, εργαζόμαστε και ζούμε.</a:t>
            </a:r>
            <a:endParaRPr lang="en-US" sz="1750" dirty="0"/>
          </a:p>
        </p:txBody>
      </p:sp>
      <p:pic>
        <p:nvPicPr>
          <p:cNvPr id="8"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10362842" y="2285730"/>
            <a:ext cx="4176118" cy="3132089"/>
          </a:xfrm>
          <a:prstGeom prst="rect">
            <a:avLst/>
          </a:prstGeom>
        </p:spPr>
      </p:pic>
      <p:sp>
        <p:nvSpPr>
          <p:cNvPr id="6" name="Text 1"/>
          <p:cNvSpPr/>
          <p:nvPr/>
        </p:nvSpPr>
        <p:spPr>
          <a:xfrm>
            <a:off x="831652" y="609838"/>
            <a:ext cx="9309497" cy="1386126"/>
          </a:xfrm>
          <a:prstGeom prst="rect">
            <a:avLst/>
          </a:prstGeom>
          <a:noFill/>
          <a:ln/>
        </p:spPr>
        <p:txBody>
          <a:bodyPr wrap="square" rtlCol="0" anchor="t"/>
          <a:lstStyle/>
          <a:p>
            <a:pPr marL="0" indent="0">
              <a:lnSpc>
                <a:spcPts val="5457"/>
              </a:lnSpc>
              <a:buNone/>
            </a:pPr>
            <a:r>
              <a:rPr lang="en-US" sz="4366" dirty="0">
                <a:solidFill>
                  <a:srgbClr val="FFFFFF"/>
                </a:solidFill>
                <a:latin typeface="Roboto" pitchFamily="34" charset="0"/>
                <a:ea typeface="Roboto" pitchFamily="34" charset="-122"/>
                <a:cs typeface="Roboto" pitchFamily="34" charset="-120"/>
              </a:rPr>
              <a:t>Εισαγωγή στην προγνωστική μοντελοποίηση</a:t>
            </a:r>
            <a:endParaRPr lang="en-US" sz="4366" dirty="0"/>
          </a:p>
        </p:txBody>
      </p:sp>
      <p:sp>
        <p:nvSpPr>
          <p:cNvPr id="7" name="Shape 2"/>
          <p:cNvSpPr/>
          <p:nvPr/>
        </p:nvSpPr>
        <p:spPr>
          <a:xfrm>
            <a:off x="831652" y="2328624"/>
            <a:ext cx="4543901" cy="3421737"/>
          </a:xfrm>
          <a:prstGeom prst="roundRect">
            <a:avLst>
              <a:gd name="adj" fmla="val 2917"/>
            </a:avLst>
          </a:prstGeom>
          <a:solidFill>
            <a:srgbClr val="182567"/>
          </a:solidFill>
          <a:ln w="7620">
            <a:solidFill>
              <a:srgbClr val="313E80"/>
            </a:solidFill>
            <a:prstDash val="solid"/>
          </a:ln>
        </p:spPr>
        <p:txBody>
          <a:bodyPr/>
          <a:lstStyle/>
          <a:p>
            <a:endParaRPr lang="el-GR"/>
          </a:p>
        </p:txBody>
      </p:sp>
      <p:sp>
        <p:nvSpPr>
          <p:cNvPr id="8" name="Text 3"/>
          <p:cNvSpPr/>
          <p:nvPr/>
        </p:nvSpPr>
        <p:spPr>
          <a:xfrm>
            <a:off x="1060966" y="2557939"/>
            <a:ext cx="2864644"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Προβλεπτική Ανάλυση</a:t>
            </a:r>
            <a:endParaRPr lang="en-US" sz="2183" dirty="0"/>
          </a:p>
        </p:txBody>
      </p:sp>
      <p:sp>
        <p:nvSpPr>
          <p:cNvPr id="9" name="Text 4"/>
          <p:cNvSpPr/>
          <p:nvPr/>
        </p:nvSpPr>
        <p:spPr>
          <a:xfrm>
            <a:off x="1060966" y="3037403"/>
            <a:ext cx="4085273" cy="2483644"/>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Η προγνωστική μοντελοποίηση χρησιμοποιεί ιστορικά δεδομένα για να προβλέψει μελλοντικά γεγονότα και συμπεριφορές από την πρόβλεψη των πωλήσεων σε μια εταιρεία έως την πρόβλεψη του καιρού και των χρηματιστηριακών αγορών.</a:t>
            </a:r>
            <a:endParaRPr lang="en-US" sz="1746" dirty="0"/>
          </a:p>
        </p:txBody>
      </p:sp>
      <p:sp>
        <p:nvSpPr>
          <p:cNvPr id="10" name="Shape 5"/>
          <p:cNvSpPr/>
          <p:nvPr/>
        </p:nvSpPr>
        <p:spPr>
          <a:xfrm>
            <a:off x="5597247" y="2328624"/>
            <a:ext cx="4543901" cy="3421737"/>
          </a:xfrm>
          <a:prstGeom prst="roundRect">
            <a:avLst>
              <a:gd name="adj" fmla="val 2917"/>
            </a:avLst>
          </a:prstGeom>
          <a:solidFill>
            <a:srgbClr val="182567"/>
          </a:solidFill>
          <a:ln w="7620">
            <a:solidFill>
              <a:srgbClr val="313E80"/>
            </a:solidFill>
            <a:prstDash val="solid"/>
          </a:ln>
        </p:spPr>
        <p:txBody>
          <a:bodyPr/>
          <a:lstStyle/>
          <a:p>
            <a:endParaRPr lang="el-GR"/>
          </a:p>
        </p:txBody>
      </p:sp>
      <p:sp>
        <p:nvSpPr>
          <p:cNvPr id="11" name="Text 6"/>
          <p:cNvSpPr/>
          <p:nvPr/>
        </p:nvSpPr>
        <p:spPr>
          <a:xfrm>
            <a:off x="5826562" y="2557939"/>
            <a:ext cx="2772251"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Μηχανική Εκμάθηση</a:t>
            </a:r>
            <a:endParaRPr lang="en-US" sz="2183" dirty="0"/>
          </a:p>
        </p:txBody>
      </p:sp>
      <p:sp>
        <p:nvSpPr>
          <p:cNvPr id="12" name="Text 7"/>
          <p:cNvSpPr/>
          <p:nvPr/>
        </p:nvSpPr>
        <p:spPr>
          <a:xfrm>
            <a:off x="5826562" y="3037403"/>
            <a:ext cx="4085273" cy="2483644"/>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Αλγόριθμοι μηχανικής εκμάθησης εκπαιδεύονται σε δεδομένα για να δημιουργήσουν μοντέλα που μπορούν να κάνουν προβλέψεις. Αυτή η διαδικασία είναι κρίσιμη για τη λήψη αποφάσεων σε περιβάλλοντα που χαρακτηρίζονται από αβεβαιότητα και πολυπλοκότητα.</a:t>
            </a:r>
            <a:endParaRPr lang="en-US" sz="1746" dirty="0"/>
          </a:p>
        </p:txBody>
      </p:sp>
      <p:sp>
        <p:nvSpPr>
          <p:cNvPr id="13" name="Shape 8"/>
          <p:cNvSpPr/>
          <p:nvPr/>
        </p:nvSpPr>
        <p:spPr>
          <a:xfrm>
            <a:off x="831652" y="5972056"/>
            <a:ext cx="9309497" cy="1647706"/>
          </a:xfrm>
          <a:prstGeom prst="roundRect">
            <a:avLst>
              <a:gd name="adj" fmla="val 6057"/>
            </a:avLst>
          </a:prstGeom>
          <a:solidFill>
            <a:srgbClr val="182567"/>
          </a:solidFill>
          <a:ln w="7620">
            <a:solidFill>
              <a:srgbClr val="313E80"/>
            </a:solidFill>
            <a:prstDash val="solid"/>
          </a:ln>
        </p:spPr>
        <p:txBody>
          <a:bodyPr/>
          <a:lstStyle/>
          <a:p>
            <a:endParaRPr lang="el-GR"/>
          </a:p>
        </p:txBody>
      </p:sp>
      <p:sp>
        <p:nvSpPr>
          <p:cNvPr id="14" name="Text 9"/>
          <p:cNvSpPr/>
          <p:nvPr/>
        </p:nvSpPr>
        <p:spPr>
          <a:xfrm>
            <a:off x="1060966" y="6201370"/>
            <a:ext cx="3735110"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Δυναμικός Προγραμματισμός</a:t>
            </a:r>
            <a:endParaRPr lang="en-US" sz="2183" dirty="0"/>
          </a:p>
        </p:txBody>
      </p:sp>
      <p:sp>
        <p:nvSpPr>
          <p:cNvPr id="15" name="Text 10"/>
          <p:cNvSpPr/>
          <p:nvPr/>
        </p:nvSpPr>
        <p:spPr>
          <a:xfrm>
            <a:off x="1060966" y="6680835"/>
            <a:ext cx="8850868" cy="709613"/>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Οι προγνωστικές μέθοδοι χρησιμοποιούν δυναμικό προγραμματισμό για να βελτιστοποιήσουν τις αποφάσεις σε πολύπλοκα συστήματα.</a:t>
            </a:r>
            <a:endParaRPr lang="en-US" sz="1746" dirty="0"/>
          </a:p>
        </p:txBody>
      </p:sp>
      <p:pic>
        <p:nvPicPr>
          <p:cNvPr id="16"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9477417" y="1575554"/>
            <a:ext cx="4938671" cy="3788183"/>
          </a:xfrm>
          <a:prstGeom prst="rect">
            <a:avLst/>
          </a:prstGeom>
        </p:spPr>
      </p:pic>
      <p:sp>
        <p:nvSpPr>
          <p:cNvPr id="6" name="Text 1"/>
          <p:cNvSpPr/>
          <p:nvPr/>
        </p:nvSpPr>
        <p:spPr>
          <a:xfrm>
            <a:off x="1412438" y="472559"/>
            <a:ext cx="6966704" cy="536019"/>
          </a:xfrm>
          <a:prstGeom prst="rect">
            <a:avLst/>
          </a:prstGeom>
          <a:noFill/>
          <a:ln/>
        </p:spPr>
        <p:txBody>
          <a:bodyPr wrap="none" rtlCol="0" anchor="t"/>
          <a:lstStyle/>
          <a:p>
            <a:pPr marL="0" indent="0">
              <a:lnSpc>
                <a:spcPts val="4221"/>
              </a:lnSpc>
              <a:buNone/>
            </a:pPr>
            <a:r>
              <a:rPr lang="en-US" sz="3377" dirty="0">
                <a:solidFill>
                  <a:srgbClr val="FFFFFF"/>
                </a:solidFill>
                <a:latin typeface="Roboto" pitchFamily="34" charset="0"/>
                <a:ea typeface="Roboto" pitchFamily="34" charset="-122"/>
                <a:cs typeface="Roboto" pitchFamily="34" charset="-120"/>
              </a:rPr>
              <a:t>Προκλήσεις της QoS στα δίκτυα 5G</a:t>
            </a:r>
            <a:endParaRPr lang="en-US" sz="3377" dirty="0"/>
          </a:p>
        </p:txBody>
      </p:sp>
      <p:sp>
        <p:nvSpPr>
          <p:cNvPr id="7" name="Shape 2"/>
          <p:cNvSpPr/>
          <p:nvPr/>
        </p:nvSpPr>
        <p:spPr>
          <a:xfrm>
            <a:off x="1652587" y="1265873"/>
            <a:ext cx="34290" cy="6491168"/>
          </a:xfrm>
          <a:prstGeom prst="roundRect">
            <a:avLst>
              <a:gd name="adj" fmla="val 225109"/>
            </a:avLst>
          </a:prstGeom>
          <a:solidFill>
            <a:srgbClr val="313E80"/>
          </a:solidFill>
          <a:ln/>
        </p:spPr>
        <p:txBody>
          <a:bodyPr/>
          <a:lstStyle/>
          <a:p>
            <a:endParaRPr lang="el-GR"/>
          </a:p>
        </p:txBody>
      </p:sp>
      <p:sp>
        <p:nvSpPr>
          <p:cNvPr id="8" name="Shape 3"/>
          <p:cNvSpPr/>
          <p:nvPr/>
        </p:nvSpPr>
        <p:spPr>
          <a:xfrm>
            <a:off x="1862673" y="1575554"/>
            <a:ext cx="600313" cy="34290"/>
          </a:xfrm>
          <a:prstGeom prst="roundRect">
            <a:avLst>
              <a:gd name="adj" fmla="val 225109"/>
            </a:avLst>
          </a:prstGeom>
          <a:solidFill>
            <a:srgbClr val="313E80"/>
          </a:solidFill>
          <a:ln/>
        </p:spPr>
        <p:txBody>
          <a:bodyPr/>
          <a:lstStyle/>
          <a:p>
            <a:endParaRPr lang="el-GR"/>
          </a:p>
        </p:txBody>
      </p:sp>
      <p:sp>
        <p:nvSpPr>
          <p:cNvPr id="9" name="Shape 4"/>
          <p:cNvSpPr/>
          <p:nvPr/>
        </p:nvSpPr>
        <p:spPr>
          <a:xfrm>
            <a:off x="1476792" y="1399818"/>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10" name="Text 5"/>
          <p:cNvSpPr/>
          <p:nvPr/>
        </p:nvSpPr>
        <p:spPr>
          <a:xfrm>
            <a:off x="1596569" y="1431965"/>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1</a:t>
            </a:r>
            <a:endParaRPr lang="en-US" sz="2026" dirty="0"/>
          </a:p>
        </p:txBody>
      </p:sp>
      <p:sp>
        <p:nvSpPr>
          <p:cNvPr id="11" name="Text 6"/>
          <p:cNvSpPr/>
          <p:nvPr/>
        </p:nvSpPr>
        <p:spPr>
          <a:xfrm>
            <a:off x="2613065" y="1437323"/>
            <a:ext cx="2439353"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Μεταβλητότητα Κίνησης</a:t>
            </a:r>
            <a:endParaRPr lang="en-US" sz="1688" dirty="0"/>
          </a:p>
        </p:txBody>
      </p:sp>
      <p:sp>
        <p:nvSpPr>
          <p:cNvPr id="12" name="Text 7"/>
          <p:cNvSpPr/>
          <p:nvPr/>
        </p:nvSpPr>
        <p:spPr>
          <a:xfrm>
            <a:off x="2613065" y="1808202"/>
            <a:ext cx="6947178" cy="548878"/>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κυκλοφορία στα δίκτυα 5G είναι πολύ μεταβλητή, καθιστώντας δύσκολη τη διατήρηση σταθερής QoS.</a:t>
            </a:r>
            <a:endParaRPr lang="en-US" sz="1351" dirty="0"/>
          </a:p>
        </p:txBody>
      </p:sp>
      <p:sp>
        <p:nvSpPr>
          <p:cNvPr id="13" name="Shape 8"/>
          <p:cNvSpPr/>
          <p:nvPr/>
        </p:nvSpPr>
        <p:spPr>
          <a:xfrm>
            <a:off x="1862673" y="3009662"/>
            <a:ext cx="600313" cy="34290"/>
          </a:xfrm>
          <a:prstGeom prst="roundRect">
            <a:avLst>
              <a:gd name="adj" fmla="val 225109"/>
            </a:avLst>
          </a:prstGeom>
          <a:solidFill>
            <a:srgbClr val="313E80"/>
          </a:solidFill>
          <a:ln/>
        </p:spPr>
        <p:txBody>
          <a:bodyPr/>
          <a:lstStyle/>
          <a:p>
            <a:endParaRPr lang="el-GR"/>
          </a:p>
        </p:txBody>
      </p:sp>
      <p:sp>
        <p:nvSpPr>
          <p:cNvPr id="14" name="Shape 9"/>
          <p:cNvSpPr/>
          <p:nvPr/>
        </p:nvSpPr>
        <p:spPr>
          <a:xfrm>
            <a:off x="1476792" y="2833926"/>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15" name="Text 10"/>
          <p:cNvSpPr/>
          <p:nvPr/>
        </p:nvSpPr>
        <p:spPr>
          <a:xfrm>
            <a:off x="1596569" y="2866073"/>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2</a:t>
            </a:r>
            <a:endParaRPr lang="en-US" sz="2026" dirty="0"/>
          </a:p>
        </p:txBody>
      </p:sp>
      <p:sp>
        <p:nvSpPr>
          <p:cNvPr id="16" name="Text 11"/>
          <p:cNvSpPr/>
          <p:nvPr/>
        </p:nvSpPr>
        <p:spPr>
          <a:xfrm>
            <a:off x="2613065" y="2871430"/>
            <a:ext cx="2286595"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Ετερογένεια Συσκευών</a:t>
            </a:r>
            <a:endParaRPr lang="en-US" sz="1688" dirty="0"/>
          </a:p>
        </p:txBody>
      </p:sp>
      <p:sp>
        <p:nvSpPr>
          <p:cNvPr id="17" name="Text 12"/>
          <p:cNvSpPr/>
          <p:nvPr/>
        </p:nvSpPr>
        <p:spPr>
          <a:xfrm>
            <a:off x="2613065" y="3242310"/>
            <a:ext cx="6947178" cy="548878"/>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Τα δίκτυα 5G υποστηρίζουν πολλές διαφορετικές συσκευές με διαφορετικές απαιτήσεις QoS.</a:t>
            </a:r>
            <a:endParaRPr lang="en-US" sz="1351" dirty="0"/>
          </a:p>
        </p:txBody>
      </p:sp>
      <p:sp>
        <p:nvSpPr>
          <p:cNvPr id="18" name="Shape 13"/>
          <p:cNvSpPr/>
          <p:nvPr/>
        </p:nvSpPr>
        <p:spPr>
          <a:xfrm>
            <a:off x="1862673" y="4443770"/>
            <a:ext cx="600313" cy="34290"/>
          </a:xfrm>
          <a:prstGeom prst="roundRect">
            <a:avLst>
              <a:gd name="adj" fmla="val 225109"/>
            </a:avLst>
          </a:prstGeom>
          <a:solidFill>
            <a:srgbClr val="313E80"/>
          </a:solidFill>
          <a:ln/>
        </p:spPr>
        <p:txBody>
          <a:bodyPr/>
          <a:lstStyle/>
          <a:p>
            <a:endParaRPr lang="el-GR"/>
          </a:p>
        </p:txBody>
      </p:sp>
      <p:sp>
        <p:nvSpPr>
          <p:cNvPr id="19" name="Shape 14"/>
          <p:cNvSpPr/>
          <p:nvPr/>
        </p:nvSpPr>
        <p:spPr>
          <a:xfrm>
            <a:off x="1476792" y="4268033"/>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20" name="Text 15"/>
          <p:cNvSpPr/>
          <p:nvPr/>
        </p:nvSpPr>
        <p:spPr>
          <a:xfrm>
            <a:off x="1596569" y="4300180"/>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3</a:t>
            </a:r>
            <a:endParaRPr lang="en-US" sz="2026" dirty="0"/>
          </a:p>
        </p:txBody>
      </p:sp>
      <p:sp>
        <p:nvSpPr>
          <p:cNvPr id="21" name="Text 16"/>
          <p:cNvSpPr/>
          <p:nvPr/>
        </p:nvSpPr>
        <p:spPr>
          <a:xfrm>
            <a:off x="2613065" y="4305538"/>
            <a:ext cx="2183725"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Υψηλή Συνδεσιμότητα</a:t>
            </a:r>
            <a:endParaRPr lang="en-US" sz="1688" dirty="0"/>
          </a:p>
        </p:txBody>
      </p:sp>
      <p:sp>
        <p:nvSpPr>
          <p:cNvPr id="22" name="Text 17"/>
          <p:cNvSpPr/>
          <p:nvPr/>
        </p:nvSpPr>
        <p:spPr>
          <a:xfrm>
            <a:off x="2613065" y="4676418"/>
            <a:ext cx="6947178" cy="823317"/>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μαζική συνδεσιμότητα των συσκευών στα δίκτυα 5G δημιουργεί προκλήσεις διαχείρισης πόρων και ταυτοχρονα πρέπει να δίνεται μεγαλύτερη έμφαση στην ασφάλεια και το απόρρητο των δεδομένων.</a:t>
            </a:r>
            <a:endParaRPr lang="en-US" sz="1351" dirty="0"/>
          </a:p>
        </p:txBody>
      </p:sp>
      <p:sp>
        <p:nvSpPr>
          <p:cNvPr id="23" name="Shape 18"/>
          <p:cNvSpPr/>
          <p:nvPr/>
        </p:nvSpPr>
        <p:spPr>
          <a:xfrm>
            <a:off x="1862673" y="6152317"/>
            <a:ext cx="600313" cy="34290"/>
          </a:xfrm>
          <a:prstGeom prst="roundRect">
            <a:avLst>
              <a:gd name="adj" fmla="val 225109"/>
            </a:avLst>
          </a:prstGeom>
          <a:solidFill>
            <a:srgbClr val="313E80"/>
          </a:solidFill>
          <a:ln/>
        </p:spPr>
        <p:txBody>
          <a:bodyPr/>
          <a:lstStyle/>
          <a:p>
            <a:endParaRPr lang="el-GR"/>
          </a:p>
        </p:txBody>
      </p:sp>
      <p:sp>
        <p:nvSpPr>
          <p:cNvPr id="24" name="Shape 19"/>
          <p:cNvSpPr/>
          <p:nvPr/>
        </p:nvSpPr>
        <p:spPr>
          <a:xfrm>
            <a:off x="1476792" y="5976580"/>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25" name="Text 20"/>
          <p:cNvSpPr/>
          <p:nvPr/>
        </p:nvSpPr>
        <p:spPr>
          <a:xfrm>
            <a:off x="1596569" y="6008727"/>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4</a:t>
            </a:r>
            <a:endParaRPr lang="en-US" sz="2026" dirty="0"/>
          </a:p>
        </p:txBody>
      </p:sp>
      <p:sp>
        <p:nvSpPr>
          <p:cNvPr id="26" name="Text 21"/>
          <p:cNvSpPr/>
          <p:nvPr/>
        </p:nvSpPr>
        <p:spPr>
          <a:xfrm>
            <a:off x="2613065" y="6014085"/>
            <a:ext cx="4636889" cy="268010"/>
          </a:xfrm>
          <a:prstGeom prst="rect">
            <a:avLst/>
          </a:prstGeom>
          <a:noFill/>
          <a:ln/>
        </p:spPr>
        <p:txBody>
          <a:bodyPr wrap="none" rtlCol="0" anchor="t"/>
          <a:lstStyle/>
          <a:p>
            <a:pPr marL="0" indent="0" algn="l">
              <a:lnSpc>
                <a:spcPts val="2110"/>
              </a:lnSpc>
              <a:buNone/>
            </a:pPr>
            <a:r>
              <a:rPr lang="en-US" sz="1688" b="1" dirty="0">
                <a:solidFill>
                  <a:srgbClr val="CFD0D8"/>
                </a:solidFill>
                <a:latin typeface="Roboto" pitchFamily="34" charset="0"/>
                <a:ea typeface="Roboto" pitchFamily="34" charset="-122"/>
                <a:cs typeface="Roboto" pitchFamily="34" charset="-120"/>
              </a:rPr>
              <a:t>Ανεπαρκής ποιότητα και ποσότητα δεδομένων</a:t>
            </a:r>
            <a:endParaRPr lang="en-US" sz="1688" dirty="0"/>
          </a:p>
        </p:txBody>
      </p:sp>
      <p:sp>
        <p:nvSpPr>
          <p:cNvPr id="27" name="Text 22"/>
          <p:cNvSpPr/>
          <p:nvPr/>
        </p:nvSpPr>
        <p:spPr>
          <a:xfrm>
            <a:off x="2613065" y="6384965"/>
            <a:ext cx="6947178" cy="823317"/>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προγνωστική μοντελοποίηση απαιτεί υψηλής ποιότητας και ποσότητας δεδομένα. Ορισμένες φορές, η ανεπάρκεια ή η κακή ποιότητα των δεδομένων μπορεί να οδηγήσει σε μη αξιόπιστες προβλέψεις.</a:t>
            </a:r>
            <a:endParaRPr lang="en-US" sz="1351" dirty="0"/>
          </a:p>
        </p:txBody>
      </p:sp>
      <p:sp>
        <p:nvSpPr>
          <p:cNvPr id="28" name="Text 23"/>
          <p:cNvSpPr/>
          <p:nvPr/>
        </p:nvSpPr>
        <p:spPr>
          <a:xfrm>
            <a:off x="2613065" y="7311152"/>
            <a:ext cx="6947178" cy="274439"/>
          </a:xfrm>
          <a:prstGeom prst="rect">
            <a:avLst/>
          </a:prstGeom>
          <a:noFill/>
          <a:ln/>
        </p:spPr>
        <p:txBody>
          <a:bodyPr wrap="none" rtlCol="0" anchor="t"/>
          <a:lstStyle/>
          <a:p>
            <a:pPr marL="0" indent="0" algn="l">
              <a:lnSpc>
                <a:spcPts val="2161"/>
              </a:lnSpc>
              <a:buNone/>
            </a:pPr>
            <a:endParaRPr lang="en-US" sz="1351" dirty="0"/>
          </a:p>
        </p:txBody>
      </p:sp>
      <p:pic>
        <p:nvPicPr>
          <p:cNvPr id="29"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Μεθοδολογία ανάπτυξης του προγνωστικού μοντέλου</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Συλλογή Δεδομένων</a:t>
            </a: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Καθορισμός του προβλήματος και συλλογή ιστορικών δεδομένων για την κίνηση, την χρήση πόρων και την QoS σε δίκτυα 5G.</a:t>
            </a: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Επεξεργασία Δεδομένων</a:t>
            </a: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Καθαρισμός, κανονικοποίηση και ομαδοποίηση των δεδομένων για εκπαίδευση του μοντέλου.</a:t>
            </a: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Μοντελοποίηση</a:t>
            </a: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Ανάλογα με τον τύπο του προβλήματος και τα χαρακτηριστικά των δεδομένων, επιλέγεται ένα κατάλληλο μοντέλο μηχανικής μάθησης με ανάπτυξη προγνωστικών αλγορίθμων βασισμένων σε τεχνικές μηχανικής εκμάθησης.</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10434638" y="1851102"/>
            <a:ext cx="3918110" cy="4271092"/>
          </a:xfrm>
          <a:prstGeom prst="rect">
            <a:avLst/>
          </a:prstGeom>
        </p:spPr>
      </p:pic>
      <p:sp>
        <p:nvSpPr>
          <p:cNvPr id="6" name="Text 1"/>
          <p:cNvSpPr/>
          <p:nvPr/>
        </p:nvSpPr>
        <p:spPr>
          <a:xfrm>
            <a:off x="833199" y="1515666"/>
            <a:ext cx="8657153"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Αποτελέσματα και συμπεράσματα</a:t>
            </a:r>
            <a:endParaRPr lang="en-US" sz="4374" dirty="0"/>
          </a:p>
        </p:txBody>
      </p:sp>
      <p:sp>
        <p:nvSpPr>
          <p:cNvPr id="7" name="Shape 2"/>
          <p:cNvSpPr/>
          <p:nvPr/>
        </p:nvSpPr>
        <p:spPr>
          <a:xfrm>
            <a:off x="833199" y="2716887"/>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8" name="Text 3"/>
          <p:cNvSpPr/>
          <p:nvPr/>
        </p:nvSpPr>
        <p:spPr>
          <a:xfrm>
            <a:off x="988457" y="2758559"/>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9" name="Text 4"/>
          <p:cNvSpPr/>
          <p:nvPr/>
        </p:nvSpPr>
        <p:spPr>
          <a:xfrm>
            <a:off x="1555313" y="2793206"/>
            <a:ext cx="329315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Αυξημένη Αποδοτικότητα</a:t>
            </a:r>
            <a:endParaRPr lang="en-US" sz="2187" dirty="0"/>
          </a:p>
        </p:txBody>
      </p:sp>
      <p:sp>
        <p:nvSpPr>
          <p:cNvPr id="10" name="Text 5"/>
          <p:cNvSpPr/>
          <p:nvPr/>
        </p:nvSpPr>
        <p:spPr>
          <a:xfrm>
            <a:off x="1555313" y="3273623"/>
            <a:ext cx="38200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Το μοντέλο επιτυγχάνει αποτελεσματική κατανομή των πόρων για βελτιωμένη QoS.</a:t>
            </a:r>
            <a:endParaRPr lang="en-US" sz="1750" dirty="0"/>
          </a:p>
        </p:txBody>
      </p:sp>
      <p:sp>
        <p:nvSpPr>
          <p:cNvPr id="11" name="Shape 6"/>
          <p:cNvSpPr/>
          <p:nvPr/>
        </p:nvSpPr>
        <p:spPr>
          <a:xfrm>
            <a:off x="5597485" y="2716887"/>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12" name="Text 7"/>
          <p:cNvSpPr/>
          <p:nvPr/>
        </p:nvSpPr>
        <p:spPr>
          <a:xfrm>
            <a:off x="5752743" y="2758559"/>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3" name="Text 8"/>
          <p:cNvSpPr/>
          <p:nvPr/>
        </p:nvSpPr>
        <p:spPr>
          <a:xfrm>
            <a:off x="6319599" y="2793206"/>
            <a:ext cx="3284458"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Προσαρμόσιμο Σχεδιασμό</a:t>
            </a:r>
            <a:endParaRPr lang="en-US" sz="2187" dirty="0"/>
          </a:p>
        </p:txBody>
      </p:sp>
      <p:sp>
        <p:nvSpPr>
          <p:cNvPr id="14" name="Text 9"/>
          <p:cNvSpPr/>
          <p:nvPr/>
        </p:nvSpPr>
        <p:spPr>
          <a:xfrm>
            <a:off x="6319599" y="3273623"/>
            <a:ext cx="38200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Η μεθοδολογία μπορεί να εφαρμοστεί σε διάφορα σενάρια δικτύων 5G.</a:t>
            </a:r>
            <a:endParaRPr lang="en-US" sz="1750" dirty="0"/>
          </a:p>
        </p:txBody>
      </p:sp>
      <p:sp>
        <p:nvSpPr>
          <p:cNvPr id="15" name="Shape 10"/>
          <p:cNvSpPr/>
          <p:nvPr/>
        </p:nvSpPr>
        <p:spPr>
          <a:xfrm>
            <a:off x="833199" y="4735592"/>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16" name="Text 11"/>
          <p:cNvSpPr/>
          <p:nvPr/>
        </p:nvSpPr>
        <p:spPr>
          <a:xfrm>
            <a:off x="988457" y="477726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7" name="Text 12"/>
          <p:cNvSpPr/>
          <p:nvPr/>
        </p:nvSpPr>
        <p:spPr>
          <a:xfrm>
            <a:off x="1555313" y="4811911"/>
            <a:ext cx="2857143"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Μελλοντική Ανάπτυξη</a:t>
            </a:r>
            <a:endParaRPr lang="en-US" sz="2187" dirty="0"/>
          </a:p>
        </p:txBody>
      </p:sp>
      <p:sp>
        <p:nvSpPr>
          <p:cNvPr id="18" name="Text 13"/>
          <p:cNvSpPr/>
          <p:nvPr/>
        </p:nvSpPr>
        <p:spPr>
          <a:xfrm>
            <a:off x="1555313" y="5292328"/>
            <a:ext cx="858428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Βασιζόμενοι στα ευρήματα και τις παρατηρήσεις μας, προτείνουμε πιθανές κατευθύνσεις για μελλοντική έρευνα ή βελτιώσεις του προγνωστικού μοντέλου. Αυτές οι συστάσεις μπορεί να περιλαμβάνουν τη χρήση νέων δεδομένων, την ανάπτυξη νέων μοντέλων ή τη βελτίωση της διαδικασίας εκπαίδευσης.</a:t>
            </a:r>
            <a:endParaRPr lang="en-US" sz="1750" dirty="0"/>
          </a:p>
        </p:txBody>
      </p:sp>
      <p:pic>
        <p:nvPicPr>
          <p:cNvPr id="19"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799040" y="523756"/>
            <a:ext cx="4753808" cy="594241"/>
          </a:xfrm>
          <a:prstGeom prst="rect">
            <a:avLst/>
          </a:prstGeom>
          <a:noFill/>
          <a:ln/>
        </p:spPr>
        <p:txBody>
          <a:bodyPr wrap="none" rtlCol="0" anchor="t"/>
          <a:lstStyle/>
          <a:p>
            <a:pPr marL="0" indent="0">
              <a:lnSpc>
                <a:spcPts val="4679"/>
              </a:lnSpc>
              <a:buNone/>
            </a:pPr>
            <a:r>
              <a:rPr lang="en-US" sz="3743" dirty="0">
                <a:solidFill>
                  <a:srgbClr val="FFFFFF"/>
                </a:solidFill>
                <a:latin typeface="Roboto" pitchFamily="34" charset="0"/>
                <a:ea typeface="Roboto" pitchFamily="34" charset="-122"/>
                <a:cs typeface="Roboto" pitchFamily="34" charset="-120"/>
              </a:rPr>
              <a:t>Παράδειγμα dataset</a:t>
            </a:r>
            <a:endParaRPr lang="en-US" sz="3743" dirty="0"/>
          </a:p>
        </p:txBody>
      </p:sp>
      <p:sp>
        <p:nvSpPr>
          <p:cNvPr id="5" name="Text 2"/>
          <p:cNvSpPr/>
          <p:nvPr/>
        </p:nvSpPr>
        <p:spPr>
          <a:xfrm>
            <a:off x="2799040" y="1593294"/>
            <a:ext cx="1910120" cy="1188244"/>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Τύπος Εφαρμογής (Application Type)</a:t>
            </a:r>
            <a:endParaRPr lang="en-US" sz="1872" dirty="0"/>
          </a:p>
        </p:txBody>
      </p:sp>
      <p:sp>
        <p:nvSpPr>
          <p:cNvPr id="6" name="Text 3"/>
          <p:cNvSpPr/>
          <p:nvPr/>
        </p:nvSpPr>
        <p:spPr>
          <a:xfrm>
            <a:off x="2799040" y="2971681"/>
            <a:ext cx="1910120" cy="4563070"/>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τον τύπο της εφαρμογής που χρησιμοποιείται, όπως πραγματικού χρόνου, λήψη βίντεο ή συνομιλία φωνής. Κάθε τύπος εφαρμογής μπορεί να έχει διαφορετικές απαιτήσεις όσον αφορά τη διαθεσιμότητα, την καθυστέρηση και την εύρος ζώνης.</a:t>
            </a:r>
            <a:endParaRPr lang="en-US" sz="1497" dirty="0"/>
          </a:p>
        </p:txBody>
      </p:sp>
      <p:sp>
        <p:nvSpPr>
          <p:cNvPr id="7" name="Text 4"/>
          <p:cNvSpPr/>
          <p:nvPr/>
        </p:nvSpPr>
        <p:spPr>
          <a:xfrm>
            <a:off x="5180648" y="1593294"/>
            <a:ext cx="1910120" cy="594122"/>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Ισχύς Σήματος (Signal Strength)</a:t>
            </a:r>
            <a:endParaRPr lang="en-US" sz="1872" dirty="0"/>
          </a:p>
        </p:txBody>
      </p:sp>
      <p:sp>
        <p:nvSpPr>
          <p:cNvPr id="8" name="Text 5"/>
          <p:cNvSpPr/>
          <p:nvPr/>
        </p:nvSpPr>
        <p:spPr>
          <a:xfrm>
            <a:off x="5180648" y="2377559"/>
            <a:ext cx="1910120" cy="4258866"/>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τη δύναμη του σήματος που λαμβάνεται από τη συσκευή σε dBm. Η δύναμη του σήματος είναι κρίσιμη για την ποιότητα της επικοινωνίας και μπορεί να επηρεάσει την ταχύτητα μετάδοσης δεδομένων.</a:t>
            </a:r>
            <a:endParaRPr lang="en-US" sz="1497" dirty="0"/>
          </a:p>
        </p:txBody>
      </p:sp>
      <p:sp>
        <p:nvSpPr>
          <p:cNvPr id="9" name="Text 6"/>
          <p:cNvSpPr/>
          <p:nvPr/>
        </p:nvSpPr>
        <p:spPr>
          <a:xfrm>
            <a:off x="7562255" y="1593294"/>
            <a:ext cx="1910120" cy="594122"/>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Καθυστέρηση (Latency):</a:t>
            </a:r>
            <a:endParaRPr lang="en-US" sz="1872" dirty="0"/>
          </a:p>
        </p:txBody>
      </p:sp>
      <p:sp>
        <p:nvSpPr>
          <p:cNvPr id="10" name="Text 7"/>
          <p:cNvSpPr/>
          <p:nvPr/>
        </p:nvSpPr>
        <p:spPr>
          <a:xfrm>
            <a:off x="7562255" y="2377559"/>
            <a:ext cx="1910120" cy="3650456"/>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την καθυστέρηση στη μετάδοση των δεδομένων, μετρημένη σε χιλιοστά του δευτερολέπτου. Η χαμηλή καθυστέρηση είναι σημαντική για εφαρμογές πραγματικού χρόνου.</a:t>
            </a:r>
            <a:endParaRPr lang="en-US" sz="1497" dirty="0"/>
          </a:p>
        </p:txBody>
      </p:sp>
      <p:sp>
        <p:nvSpPr>
          <p:cNvPr id="11" name="Text 8"/>
          <p:cNvSpPr/>
          <p:nvPr/>
        </p:nvSpPr>
        <p:spPr>
          <a:xfrm>
            <a:off x="9943862" y="1593294"/>
            <a:ext cx="1910120" cy="1188244"/>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Απαιτούμενο Bandwidth (Required Bandwidth)</a:t>
            </a:r>
            <a:endParaRPr lang="en-US" sz="1872" dirty="0"/>
          </a:p>
        </p:txBody>
      </p:sp>
      <p:sp>
        <p:nvSpPr>
          <p:cNvPr id="12" name="Text 9"/>
          <p:cNvSpPr/>
          <p:nvPr/>
        </p:nvSpPr>
        <p:spPr>
          <a:xfrm>
            <a:off x="9943862" y="2971681"/>
            <a:ext cx="1910120" cy="2737842"/>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το ελάχιστο απαιτούμενο εύρος ζώνης που απαιτείται από την εφαρμογή για απρόσκοπτη λειτουργία, μετρημένο σε Mbps.</a:t>
            </a:r>
            <a:endParaRPr lang="en-US" sz="1497" dirty="0"/>
          </a:p>
        </p:txBody>
      </p:sp>
      <p:sp>
        <p:nvSpPr>
          <p:cNvPr id="13" name="Text 10"/>
          <p:cNvSpPr/>
          <p:nvPr/>
        </p:nvSpPr>
        <p:spPr>
          <a:xfrm>
            <a:off x="9943862" y="5880616"/>
            <a:ext cx="1910120" cy="304205"/>
          </a:xfrm>
          <a:prstGeom prst="rect">
            <a:avLst/>
          </a:prstGeom>
          <a:noFill/>
          <a:ln/>
        </p:spPr>
        <p:txBody>
          <a:bodyPr wrap="none" rtlCol="0" anchor="t"/>
          <a:lstStyle/>
          <a:p>
            <a:pPr marL="0" indent="0">
              <a:lnSpc>
                <a:spcPts val="2396"/>
              </a:lnSpc>
              <a:buNone/>
            </a:pPr>
            <a:endParaRPr lang="en-US" sz="1497"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2601397"/>
            <a:ext cx="4514612" cy="694373"/>
          </a:xfrm>
          <a:prstGeom prst="rect">
            <a:avLst/>
          </a:prstGeom>
          <a:noFill/>
          <a:ln/>
        </p:spPr>
        <p:txBody>
          <a:bodyPr wrap="square" rtlCol="0" anchor="t"/>
          <a:lstStyle/>
          <a:p>
            <a:pPr marL="0" indent="0">
              <a:lnSpc>
                <a:spcPts val="2734"/>
              </a:lnSpc>
              <a:buNone/>
            </a:pPr>
            <a:r>
              <a:rPr lang="en-US" sz="2187" b="1" dirty="0">
                <a:solidFill>
                  <a:srgbClr val="FFFFFF"/>
                </a:solidFill>
                <a:latin typeface="Roboto" pitchFamily="34" charset="0"/>
                <a:ea typeface="Roboto" pitchFamily="34" charset="-122"/>
                <a:cs typeface="Roboto" pitchFamily="34" charset="-120"/>
              </a:rPr>
              <a:t>Εκχωρηθέν Bandwidth (Allocated Bandwidth)</a:t>
            </a:r>
            <a:endParaRPr lang="en-US" sz="2187" dirty="0"/>
          </a:p>
        </p:txBody>
      </p:sp>
      <p:sp>
        <p:nvSpPr>
          <p:cNvPr id="5" name="Text 2"/>
          <p:cNvSpPr/>
          <p:nvPr/>
        </p:nvSpPr>
        <p:spPr>
          <a:xfrm>
            <a:off x="2037993" y="3517940"/>
            <a:ext cx="4514612"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Αυτή η μεταβλητή αναπαριστά το εύρος ζώνης που πραγματικά εκχωρείται στην εφαρμογή από το δίκτυο, μετρημένο επίσης σε Mbps. Η διαθεσιμότητα επαρκούς εύρους ζώνης είναι κρίσιμη για την απόδοση των εφαρμογών.</a:t>
            </a:r>
            <a:endParaRPr lang="en-US" sz="1750" dirty="0"/>
          </a:p>
        </p:txBody>
      </p:sp>
      <p:sp>
        <p:nvSpPr>
          <p:cNvPr id="6" name="Text 3"/>
          <p:cNvSpPr/>
          <p:nvPr/>
        </p:nvSpPr>
        <p:spPr>
          <a:xfrm>
            <a:off x="7102197" y="2601397"/>
            <a:ext cx="4829056" cy="347186"/>
          </a:xfrm>
          <a:prstGeom prst="rect">
            <a:avLst/>
          </a:prstGeom>
          <a:noFill/>
          <a:ln/>
        </p:spPr>
        <p:txBody>
          <a:bodyPr wrap="none" rtlCol="0" anchor="t"/>
          <a:lstStyle/>
          <a:p>
            <a:pPr marL="0" indent="0">
              <a:lnSpc>
                <a:spcPts val="2734"/>
              </a:lnSpc>
              <a:buNone/>
            </a:pPr>
            <a:r>
              <a:rPr lang="en-US" sz="2187" b="1" dirty="0">
                <a:solidFill>
                  <a:srgbClr val="FFFFFF"/>
                </a:solidFill>
                <a:latin typeface="Roboto" pitchFamily="34" charset="0"/>
                <a:ea typeface="Roboto" pitchFamily="34" charset="-122"/>
                <a:cs typeface="Roboto" pitchFamily="34" charset="-120"/>
              </a:rPr>
              <a:t>Ανάθεση Πόρων (Resource Allocation)</a:t>
            </a:r>
            <a:endParaRPr lang="en-US" sz="2187" dirty="0"/>
          </a:p>
        </p:txBody>
      </p:sp>
      <p:sp>
        <p:nvSpPr>
          <p:cNvPr id="7" name="Text 4"/>
          <p:cNvSpPr/>
          <p:nvPr/>
        </p:nvSpPr>
        <p:spPr>
          <a:xfrm>
            <a:off x="7102197" y="3170753"/>
            <a:ext cx="549771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Αυτή η μεταβλητή δείχνει το επίπεδο προτεραιότητας που έχει ανατεθεί στην εφαρμογή για την ανάθεση πόρων. Οι εφαρμογές πραγματικού χρόνου, για παράδειγμα, μπορεί να έχουν υψηλότερη προτεραιότητα σε σχέση με τις εφαρμογές λήψης βίντεο.</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1539835"/>
            <a:ext cx="10554414" cy="568643"/>
          </a:xfrm>
          <a:prstGeom prst="rect">
            <a:avLst/>
          </a:prstGeom>
          <a:noFill/>
          <a:ln/>
        </p:spPr>
        <p:txBody>
          <a:bodyPr wrap="square" rtlCol="0" anchor="t"/>
          <a:lstStyle/>
          <a:p>
            <a:pPr marL="0" indent="0">
              <a:lnSpc>
                <a:spcPts val="2239"/>
              </a:lnSpc>
              <a:buNone/>
            </a:pPr>
            <a:r>
              <a:rPr lang="en-US" sz="1400" dirty="0">
                <a:solidFill>
                  <a:srgbClr val="CFD0D8"/>
                </a:solidFill>
                <a:latin typeface="Roboto" pitchFamily="34" charset="0"/>
                <a:ea typeface="Roboto" pitchFamily="34" charset="-122"/>
                <a:cs typeface="Roboto" pitchFamily="34" charset="-120"/>
              </a:rPr>
              <a:t>Συνολικά, οι μεταβλητές του dataset βοηθούν στην ανάπτυξη ενός ευέλικτου και αποτελεσματικού συστήματος διαχείρισης της QoS στο δίκτυο 5G, που μπορεί να προσαρμόζεται στις ανάγκες των διαφορετικών εφαρμογών και των χρηστών.</a:t>
            </a:r>
            <a:endParaRPr lang="en-US" sz="1400" dirty="0"/>
          </a:p>
        </p:txBody>
      </p:sp>
      <p:sp>
        <p:nvSpPr>
          <p:cNvPr id="5" name="Text 2"/>
          <p:cNvSpPr/>
          <p:nvPr/>
        </p:nvSpPr>
        <p:spPr>
          <a:xfrm>
            <a:off x="2393394" y="2358390"/>
            <a:ext cx="10199013"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Οι μεταβλητές όπως η δύναμη του σήματος, η καθυστέρηση και το εύρος ζώνης καθορίζουν τις απαιτήσεις της εφαρμογής. Με βάση αυτές τις παραμέτρους, το δίκτυο μπορεί να προσαρμόσει τους διαθέσιμους πόρους ώστε να εξασφαλίσει ότι κάθε εφαρμογή λαμβάνει την απαιτούμενη ποιότητα υπηρεσίας.</a:t>
            </a:r>
            <a:endParaRPr lang="en-US" sz="1750" dirty="0"/>
          </a:p>
        </p:txBody>
      </p:sp>
      <p:sp>
        <p:nvSpPr>
          <p:cNvPr id="6" name="Text 3"/>
          <p:cNvSpPr/>
          <p:nvPr/>
        </p:nvSpPr>
        <p:spPr>
          <a:xfrm>
            <a:off x="2393394" y="3868817"/>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Εφαρμογές με υψηλότερες απαιτήσεις σε QoS, όπως οι εφαρμογές πραγματικού χρόνου, μπορεί να ανατεθούν μεγαλύτερο μερίδιο των πόρων για να εξασφαλιστεί η ομαλή λειτουργία τους.</a:t>
            </a:r>
            <a:endParaRPr lang="en-US" sz="1750" dirty="0"/>
          </a:p>
        </p:txBody>
      </p:sp>
      <p:sp>
        <p:nvSpPr>
          <p:cNvPr id="7" name="Text 4"/>
          <p:cNvSpPr/>
          <p:nvPr/>
        </p:nvSpPr>
        <p:spPr>
          <a:xfrm>
            <a:off x="2393394" y="4668441"/>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Οι μεταβλητές όπως η προτεραιότητα στην ανάθεση πόρων καθορίζουν τη σειρά προτεραιότητας μεταξύ των εφαρμογών.</a:t>
            </a:r>
            <a:endParaRPr lang="en-US" sz="1750" dirty="0"/>
          </a:p>
        </p:txBody>
      </p:sp>
      <p:sp>
        <p:nvSpPr>
          <p:cNvPr id="8" name="Text 5"/>
          <p:cNvSpPr/>
          <p:nvPr/>
        </p:nvSpPr>
        <p:spPr>
          <a:xfrm>
            <a:off x="2393394" y="5468064"/>
            <a:ext cx="10199013"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Με τη σωστή διαχείριση της δύναμης του σήματος, της καθυστέρησης και του εύρους ζώνης, το δίκτυο μπορεί να εξασφαλίσει την καλύτερη δυνατή εμπειρία για τους χρήστες.
Με βάση τις απαιτήσεις των εφαρμογών και τη διαθεσιμότητα των πόρων, το δίκτυο μπορεί να λαμβάνει αποφάσεις σχετικά με την ανάθεση και τη διαχείριση των πόρων του. </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696</TotalTime>
  <Words>1224</Words>
  <Application>Microsoft Office PowerPoint</Application>
  <PresentationFormat>Προσαρμογή</PresentationFormat>
  <Paragraphs>134</Paragraphs>
  <Slides>17</Slides>
  <Notes>17</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17</vt:i4>
      </vt:variant>
    </vt:vector>
  </HeadingPairs>
  <TitlesOfParts>
    <vt:vector size="21" baseType="lpstr">
      <vt:lpstr>Arial</vt:lpstr>
      <vt:lpstr>Roboto</vt:lpstr>
      <vt:lpstr>Wingdings</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ΜΗΤΣΑΙΝΑΣ ΓΕΩΡΓΙΟΣ</cp:lastModifiedBy>
  <cp:revision>6</cp:revision>
  <dcterms:created xsi:type="dcterms:W3CDTF">2024-03-31T14:49:01Z</dcterms:created>
  <dcterms:modified xsi:type="dcterms:W3CDTF">2024-05-19T13:18:35Z</dcterms:modified>
</cp:coreProperties>
</file>