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12A88-ADC3-4714-AFC8-584C209B2D4C}" v="6" dt="2024-05-19T21:23:10.600"/>
  </p1510:revLst>
</p1510:revInfo>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774" autoAdjust="0"/>
  </p:normalViewPr>
  <p:slideViewPr>
    <p:cSldViewPr snapToGrid="0" snapToObjects="1">
      <p:cViewPr varScale="1">
        <p:scale>
          <a:sx n="117" d="100"/>
          <a:sy n="117" d="100"/>
        </p:scale>
        <p:origin x="25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Mitsainas" userId="609fdd88088d726a" providerId="LiveId" clId="{0C212A88-ADC3-4714-AFC8-584C209B2D4C}"/>
    <pc:docChg chg="undo custSel modSld">
      <pc:chgData name="Dimitris Mitsainas" userId="609fdd88088d726a" providerId="LiveId" clId="{0C212A88-ADC3-4714-AFC8-584C209B2D4C}" dt="2024-05-19T21:25:12.591" v="294" actId="313"/>
      <pc:docMkLst>
        <pc:docMk/>
      </pc:docMkLst>
      <pc:sldChg chg="addSp modSp mod">
        <pc:chgData name="Dimitris Mitsainas" userId="609fdd88088d726a" providerId="LiveId" clId="{0C212A88-ADC3-4714-AFC8-584C209B2D4C}" dt="2024-05-19T21:15:32.461" v="48" actId="14100"/>
        <pc:sldMkLst>
          <pc:docMk/>
          <pc:sldMk cId="0" sldId="264"/>
        </pc:sldMkLst>
        <pc:spChg chg="add mod">
          <ac:chgData name="Dimitris Mitsainas" userId="609fdd88088d726a" providerId="LiveId" clId="{0C212A88-ADC3-4714-AFC8-584C209B2D4C}" dt="2024-05-19T21:15:32.461" v="48" actId="14100"/>
          <ac:spMkLst>
            <pc:docMk/>
            <pc:sldMk cId="0" sldId="264"/>
            <ac:spMk id="9" creationId="{4CE5CBFE-0EDB-645A-3C74-07E34C1D86E4}"/>
          </ac:spMkLst>
        </pc:spChg>
      </pc:sldChg>
      <pc:sldChg chg="addSp modSp mod">
        <pc:chgData name="Dimitris Mitsainas" userId="609fdd88088d726a" providerId="LiveId" clId="{0C212A88-ADC3-4714-AFC8-584C209B2D4C}" dt="2024-05-19T21:17:33.860" v="136" actId="12788"/>
        <pc:sldMkLst>
          <pc:docMk/>
          <pc:sldMk cId="0" sldId="265"/>
        </pc:sldMkLst>
        <pc:spChg chg="add mod">
          <ac:chgData name="Dimitris Mitsainas" userId="609fdd88088d726a" providerId="LiveId" clId="{0C212A88-ADC3-4714-AFC8-584C209B2D4C}" dt="2024-05-19T21:17:33.860" v="136" actId="12788"/>
          <ac:spMkLst>
            <pc:docMk/>
            <pc:sldMk cId="0" sldId="265"/>
            <ac:spMk id="4" creationId="{0E7FE0FB-6052-A7F9-B34F-F9EA4FB4851D}"/>
          </ac:spMkLst>
        </pc:spChg>
        <pc:picChg chg="mod">
          <ac:chgData name="Dimitris Mitsainas" userId="609fdd88088d726a" providerId="LiveId" clId="{0C212A88-ADC3-4714-AFC8-584C209B2D4C}" dt="2024-05-19T21:17:33.860" v="136" actId="12788"/>
          <ac:picMkLst>
            <pc:docMk/>
            <pc:sldMk cId="0" sldId="265"/>
            <ac:picMk id="8" creationId="{FF4AA017-2066-F4F7-DF70-37A32C5D4CA0}"/>
          </ac:picMkLst>
        </pc:picChg>
      </pc:sldChg>
      <pc:sldChg chg="addSp modSp mod">
        <pc:chgData name="Dimitris Mitsainas" userId="609fdd88088d726a" providerId="LiveId" clId="{0C212A88-ADC3-4714-AFC8-584C209B2D4C}" dt="2024-05-19T21:23:15.046" v="281" actId="1076"/>
        <pc:sldMkLst>
          <pc:docMk/>
          <pc:sldMk cId="0" sldId="266"/>
        </pc:sldMkLst>
        <pc:spChg chg="add mod">
          <ac:chgData name="Dimitris Mitsainas" userId="609fdd88088d726a" providerId="LiveId" clId="{0C212A88-ADC3-4714-AFC8-584C209B2D4C}" dt="2024-05-19T21:20:34.299" v="164" actId="1076"/>
          <ac:spMkLst>
            <pc:docMk/>
            <pc:sldMk cId="0" sldId="266"/>
            <ac:spMk id="6" creationId="{35A35338-A145-7D57-33CC-C927A8450F59}"/>
          </ac:spMkLst>
        </pc:spChg>
        <pc:spChg chg="add mod">
          <ac:chgData name="Dimitris Mitsainas" userId="609fdd88088d726a" providerId="LiveId" clId="{0C212A88-ADC3-4714-AFC8-584C209B2D4C}" dt="2024-05-19T21:21:28.591" v="211" actId="1076"/>
          <ac:spMkLst>
            <pc:docMk/>
            <pc:sldMk cId="0" sldId="266"/>
            <ac:spMk id="7" creationId="{31299D30-797D-D596-D30E-5176D19548B8}"/>
          </ac:spMkLst>
        </pc:spChg>
        <pc:spChg chg="add mod">
          <ac:chgData name="Dimitris Mitsainas" userId="609fdd88088d726a" providerId="LiveId" clId="{0C212A88-ADC3-4714-AFC8-584C209B2D4C}" dt="2024-05-19T21:23:08.476" v="279" actId="14100"/>
          <ac:spMkLst>
            <pc:docMk/>
            <pc:sldMk cId="0" sldId="266"/>
            <ac:spMk id="9" creationId="{ADB7F075-AAC5-8C98-AEC7-35418C1B489F}"/>
          </ac:spMkLst>
        </pc:spChg>
        <pc:spChg chg="add mod">
          <ac:chgData name="Dimitris Mitsainas" userId="609fdd88088d726a" providerId="LiveId" clId="{0C212A88-ADC3-4714-AFC8-584C209B2D4C}" dt="2024-05-19T21:23:15.046" v="281" actId="1076"/>
          <ac:spMkLst>
            <pc:docMk/>
            <pc:sldMk cId="0" sldId="266"/>
            <ac:spMk id="11" creationId="{8BA5B6E7-3024-C731-3536-9B9D78CC7DA5}"/>
          </ac:spMkLst>
        </pc:spChg>
      </pc:sldChg>
      <pc:sldChg chg="modSp mod">
        <pc:chgData name="Dimitris Mitsainas" userId="609fdd88088d726a" providerId="LiveId" clId="{0C212A88-ADC3-4714-AFC8-584C209B2D4C}" dt="2024-05-19T21:23:46.344" v="292" actId="20577"/>
        <pc:sldMkLst>
          <pc:docMk/>
          <pc:sldMk cId="1304971538" sldId="268"/>
        </pc:sldMkLst>
        <pc:spChg chg="mod">
          <ac:chgData name="Dimitris Mitsainas" userId="609fdd88088d726a" providerId="LiveId" clId="{0C212A88-ADC3-4714-AFC8-584C209B2D4C}" dt="2024-05-19T21:23:46.344" v="292" actId="20577"/>
          <ac:spMkLst>
            <pc:docMk/>
            <pc:sldMk cId="1304971538" sldId="268"/>
            <ac:spMk id="16" creationId="{4CD6687B-FF07-07C0-DC4B-4BDD693836C3}"/>
          </ac:spMkLst>
        </pc:spChg>
      </pc:sldChg>
      <pc:sldChg chg="modSp mod">
        <pc:chgData name="Dimitris Mitsainas" userId="609fdd88088d726a" providerId="LiveId" clId="{0C212A88-ADC3-4714-AFC8-584C209B2D4C}" dt="2024-05-19T21:25:12.591" v="294" actId="313"/>
        <pc:sldMkLst>
          <pc:docMk/>
          <pc:sldMk cId="807745980" sldId="270"/>
        </pc:sldMkLst>
        <pc:spChg chg="mod">
          <ac:chgData name="Dimitris Mitsainas" userId="609fdd88088d726a" providerId="LiveId" clId="{0C212A88-ADC3-4714-AFC8-584C209B2D4C}" dt="2024-05-19T21:25:12.591" v="294" actId="313"/>
          <ac:spMkLst>
            <pc:docMk/>
            <pc:sldMk cId="807745980" sldId="270"/>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965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939456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9806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1230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77086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549765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74181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6" name="Text 1"/>
          <p:cNvSpPr/>
          <p:nvPr/>
        </p:nvSpPr>
        <p:spPr>
          <a:xfrm>
            <a:off x="1747684" y="747195"/>
            <a:ext cx="11135032" cy="2354882"/>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Quality of Service in 5g Networks</a:t>
            </a:r>
            <a:endParaRPr lang="en-US" sz="5249" dirty="0"/>
          </a:p>
        </p:txBody>
      </p:sp>
      <p:sp>
        <p:nvSpPr>
          <p:cNvPr id="7" name="Text 2"/>
          <p:cNvSpPr/>
          <p:nvPr/>
        </p:nvSpPr>
        <p:spPr>
          <a:xfrm>
            <a:off x="6319599" y="4287322"/>
            <a:ext cx="7477601" cy="2487811"/>
          </a:xfrm>
          <a:prstGeom prst="rect">
            <a:avLst/>
          </a:prstGeom>
          <a:noFill/>
          <a:ln/>
        </p:spPr>
        <p:txBody>
          <a:bodyPr wrap="square" rtlCol="0" anchor="t"/>
          <a:lstStyle/>
          <a:p>
            <a:pPr marL="0" indent="0">
              <a:lnSpc>
                <a:spcPts val="2799"/>
              </a:lnSpc>
              <a:buNone/>
            </a:pPr>
            <a:endParaRPr lang="en-US" sz="1750" dirty="0"/>
          </a:p>
        </p:txBody>
      </p:sp>
      <p:pic>
        <p:nvPicPr>
          <p:cNvPr id="8" name="Image 3"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4" name="TextBox 3">
            <a:extLst>
              <a:ext uri="{FF2B5EF4-FFF2-40B4-BE49-F238E27FC236}">
                <a16:creationId xmlns:a16="http://schemas.microsoft.com/office/drawing/2014/main" id="{62392E72-89F9-D514-931C-7AFA14E442DC}"/>
              </a:ext>
            </a:extLst>
          </p:cNvPr>
          <p:cNvSpPr txBox="1"/>
          <p:nvPr/>
        </p:nvSpPr>
        <p:spPr>
          <a:xfrm>
            <a:off x="1747684" y="2000863"/>
            <a:ext cx="7605252" cy="646331"/>
          </a:xfrm>
          <a:prstGeom prst="rect">
            <a:avLst/>
          </a:prstGeom>
          <a:noFill/>
        </p:spPr>
        <p:txBody>
          <a:bodyPr wrap="square" rtlCol="0">
            <a:spAutoFit/>
          </a:bodyPr>
          <a:lstStyle/>
          <a:p>
            <a:r>
              <a:rPr lang="en-US" dirty="0"/>
              <a:t>L</a:t>
            </a:r>
            <a:r>
              <a:rPr lang="el-GR" dirty="0">
                <a:solidFill>
                  <a:schemeClr val="bg1"/>
                </a:solidFill>
              </a:rPr>
              <a:t>Δρακόπουλος Λευτέρης, ΑΜ: 1051947</a:t>
            </a:r>
          </a:p>
          <a:p>
            <a:r>
              <a:rPr lang="el-GR" dirty="0">
                <a:solidFill>
                  <a:schemeClr val="bg1"/>
                </a:solidFill>
              </a:rPr>
              <a:t>  Μήτσαινας Γιώργος, ΑΜ: 1084527</a:t>
            </a:r>
          </a:p>
        </p:txBody>
      </p:sp>
      <p:pic>
        <p:nvPicPr>
          <p:cNvPr id="10" name="Εικόνα 9">
            <a:extLst>
              <a:ext uri="{FF2B5EF4-FFF2-40B4-BE49-F238E27FC236}">
                <a16:creationId xmlns:a16="http://schemas.microsoft.com/office/drawing/2014/main" id="{9A9C0DC6-7FCA-2F4F-E79C-5E9A778A6F4F}"/>
              </a:ext>
            </a:extLst>
          </p:cNvPr>
          <p:cNvPicPr>
            <a:picLocks noChangeAspect="1"/>
          </p:cNvPicPr>
          <p:nvPr/>
        </p:nvPicPr>
        <p:blipFill>
          <a:blip r:embed="rId6"/>
          <a:stretch>
            <a:fillRect/>
          </a:stretch>
        </p:blipFill>
        <p:spPr>
          <a:xfrm>
            <a:off x="873842" y="3706773"/>
            <a:ext cx="12882716" cy="3287481"/>
          </a:xfrm>
          <a:prstGeom prst="rect">
            <a:avLst/>
          </a:prstGeom>
        </p:spPr>
      </p:pic>
    </p:spTree>
    <p:extLst>
      <p:ext uri="{BB962C8B-B14F-4D97-AF65-F5344CB8AC3E}">
        <p14:creationId xmlns:p14="http://schemas.microsoft.com/office/powerpoint/2010/main" val="395699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18">
              <a:alpha val="80000"/>
            </a:srgbClr>
          </a:solidFill>
          <a:ln/>
        </p:spPr>
        <p:txBody>
          <a:bodyPr/>
          <a:lstStyle/>
          <a:p>
            <a:endParaRPr lang="el-GR"/>
          </a:p>
        </p:txBody>
      </p:sp>
      <p:sp>
        <p:nvSpPr>
          <p:cNvPr id="6" name="Text 2"/>
          <p:cNvSpPr/>
          <p:nvPr/>
        </p:nvSpPr>
        <p:spPr>
          <a:xfrm>
            <a:off x="2037993" y="1010483"/>
            <a:ext cx="5554980" cy="694373"/>
          </a:xfrm>
          <a:prstGeom prst="rect">
            <a:avLst/>
          </a:prstGeom>
          <a:noFill/>
          <a:ln/>
        </p:spPr>
        <p:txBody>
          <a:bodyPr wrap="none" rtlCol="0" anchor="t"/>
          <a:lstStyle/>
          <a:p>
            <a:pPr marL="0" indent="0">
              <a:lnSpc>
                <a:spcPts val="5468"/>
              </a:lnSpc>
              <a:buNone/>
            </a:pPr>
            <a:endParaRPr lang="en-US" sz="4374" dirty="0"/>
          </a:p>
        </p:txBody>
      </p:sp>
      <p:pic>
        <p:nvPicPr>
          <p:cNvPr id="7" name="Image 2" descr="preencoded.png"/>
          <p:cNvPicPr>
            <a:picLocks noChangeAspect="1"/>
          </p:cNvPicPr>
          <p:nvPr/>
        </p:nvPicPr>
        <p:blipFill>
          <a:blip r:embed="rId5"/>
          <a:stretch>
            <a:fillRect/>
          </a:stretch>
        </p:blipFill>
        <p:spPr>
          <a:xfrm>
            <a:off x="2037993" y="2038112"/>
            <a:ext cx="10554414" cy="5181005"/>
          </a:xfrm>
          <a:prstGeom prst="rect">
            <a:avLst/>
          </a:prstGeom>
        </p:spPr>
      </p:pic>
      <p:pic>
        <p:nvPicPr>
          <p:cNvPr id="8"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
        <p:nvSpPr>
          <p:cNvPr id="9" name="Text 1">
            <a:extLst>
              <a:ext uri="{FF2B5EF4-FFF2-40B4-BE49-F238E27FC236}">
                <a16:creationId xmlns:a16="http://schemas.microsoft.com/office/drawing/2014/main" id="{4CE5CBFE-0EDB-645A-3C74-07E34C1D86E4}"/>
              </a:ext>
            </a:extLst>
          </p:cNvPr>
          <p:cNvSpPr/>
          <p:nvPr/>
        </p:nvSpPr>
        <p:spPr>
          <a:xfrm>
            <a:off x="2799039" y="523756"/>
            <a:ext cx="6018389" cy="594241"/>
          </a:xfrm>
          <a:prstGeom prst="rect">
            <a:avLst/>
          </a:prstGeom>
          <a:noFill/>
          <a:ln/>
        </p:spPr>
        <p:txBody>
          <a:bodyPr wrap="none" rtlCol="0" anchor="t"/>
          <a:lstStyle/>
          <a:p>
            <a:pPr marL="0" indent="0">
              <a:lnSpc>
                <a:spcPts val="4679"/>
              </a:lnSpc>
              <a:buNone/>
            </a:pPr>
            <a:r>
              <a:rPr lang="el-GR" sz="3743" dirty="0">
                <a:solidFill>
                  <a:srgbClr val="FFFFFF"/>
                </a:solidFill>
                <a:latin typeface="Roboto" pitchFamily="34" charset="0"/>
                <a:ea typeface="Roboto" pitchFamily="34" charset="-122"/>
                <a:cs typeface="Roboto" pitchFamily="34" charset="-120"/>
              </a:rPr>
              <a:t>Μερίδιο των εφαρμογών</a:t>
            </a:r>
            <a:endParaRPr lang="en-US" sz="374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5" name="Text 1"/>
          <p:cNvSpPr/>
          <p:nvPr/>
        </p:nvSpPr>
        <p:spPr>
          <a:xfrm>
            <a:off x="2037993" y="6756083"/>
            <a:ext cx="5554980" cy="694373"/>
          </a:xfrm>
          <a:prstGeom prst="rect">
            <a:avLst/>
          </a:prstGeom>
          <a:noFill/>
          <a:ln/>
        </p:spPr>
        <p:txBody>
          <a:bodyPr wrap="none" rtlCol="0" anchor="t"/>
          <a:lstStyle/>
          <a:p>
            <a:pPr marL="0" indent="0">
              <a:lnSpc>
                <a:spcPts val="5468"/>
              </a:lnSpc>
              <a:buNone/>
            </a:pPr>
            <a:endParaRPr lang="en-US" sz="4374" dirty="0"/>
          </a:p>
        </p:txBody>
      </p:sp>
      <p:pic>
        <p:nvPicPr>
          <p:cNvPr id="6"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8" name="Εικόνα 7" descr="Εικόνα που περιέχει κείμενο, στιγμιότυπο οθόνης, ορθογώνιο παραλληλόγραμμο, διάγραμμα&#10;&#10;Περιγραφή που δημιουργήθηκε αυτόματα">
            <a:extLst>
              <a:ext uri="{FF2B5EF4-FFF2-40B4-BE49-F238E27FC236}">
                <a16:creationId xmlns:a16="http://schemas.microsoft.com/office/drawing/2014/main" id="{FF4AA017-2066-F4F7-DF70-37A32C5D4CA0}"/>
              </a:ext>
            </a:extLst>
          </p:cNvPr>
          <p:cNvPicPr>
            <a:picLocks noChangeAspect="1"/>
          </p:cNvPicPr>
          <p:nvPr/>
        </p:nvPicPr>
        <p:blipFill>
          <a:blip r:embed="rId6"/>
          <a:stretch>
            <a:fillRect/>
          </a:stretch>
        </p:blipFill>
        <p:spPr>
          <a:xfrm>
            <a:off x="4761572" y="1137424"/>
            <a:ext cx="5107257" cy="5720581"/>
          </a:xfrm>
          <a:prstGeom prst="rect">
            <a:avLst/>
          </a:prstGeom>
        </p:spPr>
      </p:pic>
      <p:sp>
        <p:nvSpPr>
          <p:cNvPr id="4" name="Text 1">
            <a:extLst>
              <a:ext uri="{FF2B5EF4-FFF2-40B4-BE49-F238E27FC236}">
                <a16:creationId xmlns:a16="http://schemas.microsoft.com/office/drawing/2014/main" id="{0E7FE0FB-6052-A7F9-B34F-F9EA4FB4851D}"/>
              </a:ext>
            </a:extLst>
          </p:cNvPr>
          <p:cNvSpPr/>
          <p:nvPr/>
        </p:nvSpPr>
        <p:spPr>
          <a:xfrm>
            <a:off x="1628120" y="523756"/>
            <a:ext cx="11374160" cy="594241"/>
          </a:xfrm>
          <a:prstGeom prst="rect">
            <a:avLst/>
          </a:prstGeom>
          <a:noFill/>
          <a:ln/>
        </p:spPr>
        <p:txBody>
          <a:bodyPr wrap="none" rtlCol="0" anchor="t"/>
          <a:lstStyle/>
          <a:p>
            <a:pPr marL="0" indent="0">
              <a:lnSpc>
                <a:spcPts val="4679"/>
              </a:lnSpc>
              <a:buNone/>
            </a:pPr>
            <a:r>
              <a:rPr lang="el-GR" sz="3743" dirty="0">
                <a:solidFill>
                  <a:srgbClr val="FFFFFF"/>
                </a:solidFill>
                <a:latin typeface="Roboto" pitchFamily="34" charset="0"/>
                <a:ea typeface="Roboto" pitchFamily="34" charset="-122"/>
                <a:cs typeface="Roboto" pitchFamily="34" charset="-120"/>
              </a:rPr>
              <a:t>Κατανομή εφαρμογών σε </a:t>
            </a:r>
            <a:r>
              <a:rPr lang="en-US" sz="3743" dirty="0">
                <a:solidFill>
                  <a:srgbClr val="FFFFFF"/>
                </a:solidFill>
                <a:latin typeface="Roboto" pitchFamily="34" charset="0"/>
                <a:ea typeface="Roboto" pitchFamily="34" charset="-122"/>
                <a:cs typeface="Roboto" pitchFamily="34" charset="-120"/>
              </a:rPr>
              <a:t>high </a:t>
            </a:r>
            <a:r>
              <a:rPr lang="el-GR" sz="3743" dirty="0">
                <a:solidFill>
                  <a:srgbClr val="FFFFFF"/>
                </a:solidFill>
                <a:latin typeface="Roboto" pitchFamily="34" charset="0"/>
                <a:ea typeface="Roboto" pitchFamily="34" charset="-122"/>
                <a:cs typeface="Roboto" pitchFamily="34" charset="-120"/>
              </a:rPr>
              <a:t>και </a:t>
            </a:r>
            <a:r>
              <a:rPr lang="en-US" sz="3743" dirty="0">
                <a:solidFill>
                  <a:srgbClr val="FFFFFF"/>
                </a:solidFill>
                <a:latin typeface="Roboto" pitchFamily="34" charset="0"/>
                <a:ea typeface="Roboto" pitchFamily="34" charset="-122"/>
                <a:cs typeface="Roboto" pitchFamily="34" charset="-120"/>
              </a:rPr>
              <a:t>low res allocation</a:t>
            </a:r>
            <a:r>
              <a:rPr lang="el-GR" sz="3743" dirty="0">
                <a:solidFill>
                  <a:srgbClr val="FFFFFF"/>
                </a:solidFill>
                <a:latin typeface="Roboto" pitchFamily="34" charset="0"/>
                <a:ea typeface="Roboto" pitchFamily="34" charset="-122"/>
                <a:cs typeface="Roboto" pitchFamily="34" charset="-120"/>
              </a:rPr>
              <a:t> </a:t>
            </a:r>
            <a:endParaRPr lang="en-US" sz="374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18">
              <a:alpha val="80000"/>
            </a:srgbClr>
          </a:solidFill>
          <a:ln/>
        </p:spPr>
        <p:txBody>
          <a:bodyPr/>
          <a:lstStyle/>
          <a:p>
            <a:endParaRPr lang="el-GR"/>
          </a:p>
        </p:txBody>
      </p:sp>
      <p:sp>
        <p:nvSpPr>
          <p:cNvPr id="8" name="Text 2"/>
          <p:cNvSpPr/>
          <p:nvPr/>
        </p:nvSpPr>
        <p:spPr>
          <a:xfrm>
            <a:off x="3252907" y="4002762"/>
            <a:ext cx="4276011" cy="534352"/>
          </a:xfrm>
          <a:prstGeom prst="rect">
            <a:avLst/>
          </a:prstGeom>
          <a:noFill/>
          <a:ln/>
        </p:spPr>
        <p:txBody>
          <a:bodyPr wrap="none" rtlCol="0" anchor="t"/>
          <a:lstStyle/>
          <a:p>
            <a:pPr marL="0" indent="0">
              <a:lnSpc>
                <a:spcPts val="4209"/>
              </a:lnSpc>
              <a:buNone/>
            </a:pPr>
            <a:endParaRPr lang="en-US" sz="3367" dirty="0"/>
          </a:p>
        </p:txBody>
      </p:sp>
      <p:pic>
        <p:nvPicPr>
          <p:cNvPr id="10" name="Image 5"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12" name="Εικόνα 11" descr="Εικόνα που περιέχει στιγμιότυπο οθόνης, διάγραμμα, γράφημα, κείμενο&#10;&#10;Περιγραφή που δημιουργήθηκε αυτόματα">
            <a:extLst>
              <a:ext uri="{FF2B5EF4-FFF2-40B4-BE49-F238E27FC236}">
                <a16:creationId xmlns:a16="http://schemas.microsoft.com/office/drawing/2014/main" id="{FA671302-3BC3-6EC5-5F7D-384107731F9B}"/>
              </a:ext>
            </a:extLst>
          </p:cNvPr>
          <p:cNvPicPr>
            <a:picLocks noChangeAspect="1"/>
          </p:cNvPicPr>
          <p:nvPr/>
        </p:nvPicPr>
        <p:blipFill>
          <a:blip r:embed="rId7"/>
          <a:stretch>
            <a:fillRect/>
          </a:stretch>
        </p:blipFill>
        <p:spPr>
          <a:xfrm>
            <a:off x="936852" y="170927"/>
            <a:ext cx="5267579" cy="3950684"/>
          </a:xfrm>
          <a:prstGeom prst="rect">
            <a:avLst/>
          </a:prstGeom>
        </p:spPr>
      </p:pic>
      <p:pic>
        <p:nvPicPr>
          <p:cNvPr id="14" name="Εικόνα 13" descr="Εικόνα που περιέχει διάγραμμα, στιγμιότυπο οθόνης, κείμενο, γράφημα&#10;&#10;Περιγραφή που δημιουργήθηκε αυτόματα">
            <a:extLst>
              <a:ext uri="{FF2B5EF4-FFF2-40B4-BE49-F238E27FC236}">
                <a16:creationId xmlns:a16="http://schemas.microsoft.com/office/drawing/2014/main" id="{CA4F842E-A91C-70B2-B77E-8806B051F49F}"/>
              </a:ext>
            </a:extLst>
          </p:cNvPr>
          <p:cNvPicPr>
            <a:picLocks noChangeAspect="1"/>
          </p:cNvPicPr>
          <p:nvPr/>
        </p:nvPicPr>
        <p:blipFill>
          <a:blip r:embed="rId8"/>
          <a:stretch>
            <a:fillRect/>
          </a:stretch>
        </p:blipFill>
        <p:spPr>
          <a:xfrm>
            <a:off x="7880626" y="133658"/>
            <a:ext cx="5301333" cy="3976000"/>
          </a:xfrm>
          <a:prstGeom prst="rect">
            <a:avLst/>
          </a:prstGeom>
        </p:spPr>
      </p:pic>
      <p:pic>
        <p:nvPicPr>
          <p:cNvPr id="16" name="Εικόνα 15"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E420557B-F47B-1022-C11D-65CE80AAA86F}"/>
              </a:ext>
            </a:extLst>
          </p:cNvPr>
          <p:cNvPicPr>
            <a:picLocks noChangeAspect="1"/>
          </p:cNvPicPr>
          <p:nvPr/>
        </p:nvPicPr>
        <p:blipFill>
          <a:blip r:embed="rId9"/>
          <a:stretch>
            <a:fillRect/>
          </a:stretch>
        </p:blipFill>
        <p:spPr>
          <a:xfrm>
            <a:off x="936852" y="4201099"/>
            <a:ext cx="5267579" cy="3937062"/>
          </a:xfrm>
          <a:prstGeom prst="rect">
            <a:avLst/>
          </a:prstGeom>
        </p:spPr>
      </p:pic>
      <p:pic>
        <p:nvPicPr>
          <p:cNvPr id="18" name="Εικόνα 17" descr="Εικόνα που περιέχει κείμενο, στιγμιότυπο οθόνης, διάγραμμα, γράφημα&#10;&#10;Περιγραφή που δημιουργήθηκε αυτόματα">
            <a:extLst>
              <a:ext uri="{FF2B5EF4-FFF2-40B4-BE49-F238E27FC236}">
                <a16:creationId xmlns:a16="http://schemas.microsoft.com/office/drawing/2014/main" id="{5CECA1FD-57D7-7786-F023-FC8A72B40B1E}"/>
              </a:ext>
            </a:extLst>
          </p:cNvPr>
          <p:cNvPicPr>
            <a:picLocks noChangeAspect="1"/>
          </p:cNvPicPr>
          <p:nvPr/>
        </p:nvPicPr>
        <p:blipFill>
          <a:blip r:embed="rId10"/>
          <a:stretch>
            <a:fillRect/>
          </a:stretch>
        </p:blipFill>
        <p:spPr>
          <a:xfrm>
            <a:off x="7880626" y="4201098"/>
            <a:ext cx="5301333" cy="3976000"/>
          </a:xfrm>
          <a:prstGeom prst="rect">
            <a:avLst/>
          </a:prstGeom>
        </p:spPr>
      </p:pic>
      <p:sp>
        <p:nvSpPr>
          <p:cNvPr id="6" name="TextBox 5">
            <a:extLst>
              <a:ext uri="{FF2B5EF4-FFF2-40B4-BE49-F238E27FC236}">
                <a16:creationId xmlns:a16="http://schemas.microsoft.com/office/drawing/2014/main" id="{35A35338-A145-7D57-33CC-C927A8450F59}"/>
              </a:ext>
            </a:extLst>
          </p:cNvPr>
          <p:cNvSpPr txBox="1"/>
          <p:nvPr/>
        </p:nvSpPr>
        <p:spPr>
          <a:xfrm>
            <a:off x="9896931" y="3848048"/>
            <a:ext cx="1480562" cy="261610"/>
          </a:xfrm>
          <a:prstGeom prst="rect">
            <a:avLst/>
          </a:prstGeom>
          <a:solidFill>
            <a:schemeClr val="bg1"/>
          </a:solidFill>
        </p:spPr>
        <p:txBody>
          <a:bodyPr wrap="square" rtlCol="0" anchor="ctr">
            <a:spAutoFit/>
          </a:bodyPr>
          <a:lstStyle/>
          <a:p>
            <a:pPr algn="ctr"/>
            <a:r>
              <a:rPr lang="en-US" sz="1050" dirty="0"/>
              <a:t>latency</a:t>
            </a:r>
          </a:p>
        </p:txBody>
      </p:sp>
      <p:sp>
        <p:nvSpPr>
          <p:cNvPr id="7" name="TextBox 6">
            <a:extLst>
              <a:ext uri="{FF2B5EF4-FFF2-40B4-BE49-F238E27FC236}">
                <a16:creationId xmlns:a16="http://schemas.microsoft.com/office/drawing/2014/main" id="{31299D30-797D-D596-D30E-5176D19548B8}"/>
              </a:ext>
            </a:extLst>
          </p:cNvPr>
          <p:cNvSpPr txBox="1"/>
          <p:nvPr/>
        </p:nvSpPr>
        <p:spPr>
          <a:xfrm>
            <a:off x="9302567" y="287546"/>
            <a:ext cx="2833008" cy="307777"/>
          </a:xfrm>
          <a:prstGeom prst="rect">
            <a:avLst/>
          </a:prstGeom>
          <a:solidFill>
            <a:schemeClr val="bg1"/>
          </a:solidFill>
        </p:spPr>
        <p:txBody>
          <a:bodyPr wrap="square" rtlCol="0">
            <a:spAutoFit/>
          </a:bodyPr>
          <a:lstStyle/>
          <a:p>
            <a:r>
              <a:rPr lang="el-GR" sz="1400" dirty="0"/>
              <a:t>Κατανομή καθυστέρησης </a:t>
            </a:r>
            <a:r>
              <a:rPr lang="en-US" sz="1400" dirty="0"/>
              <a:t>(msec)</a:t>
            </a:r>
            <a:r>
              <a:rPr lang="el-GR" sz="1400" dirty="0"/>
              <a:t> </a:t>
            </a:r>
            <a:endParaRPr lang="en-US" sz="1400" dirty="0"/>
          </a:p>
        </p:txBody>
      </p:sp>
      <p:sp>
        <p:nvSpPr>
          <p:cNvPr id="9" name="TextBox 8">
            <a:extLst>
              <a:ext uri="{FF2B5EF4-FFF2-40B4-BE49-F238E27FC236}">
                <a16:creationId xmlns:a16="http://schemas.microsoft.com/office/drawing/2014/main" id="{ADB7F075-AAC5-8C98-AEC7-35418C1B489F}"/>
              </a:ext>
            </a:extLst>
          </p:cNvPr>
          <p:cNvSpPr txBox="1"/>
          <p:nvPr/>
        </p:nvSpPr>
        <p:spPr>
          <a:xfrm>
            <a:off x="2579008" y="7900092"/>
            <a:ext cx="1870528" cy="238069"/>
          </a:xfrm>
          <a:prstGeom prst="rect">
            <a:avLst/>
          </a:prstGeom>
          <a:solidFill>
            <a:schemeClr val="bg1"/>
          </a:solidFill>
        </p:spPr>
        <p:txBody>
          <a:bodyPr wrap="square" rtlCol="0" anchor="ctr">
            <a:normAutofit/>
          </a:bodyPr>
          <a:lstStyle/>
          <a:p>
            <a:pPr algn="ctr"/>
            <a:r>
              <a:rPr lang="en-US" sz="800" dirty="0"/>
              <a:t>Bandwidth (Mbps)</a:t>
            </a:r>
          </a:p>
        </p:txBody>
      </p:sp>
      <p:sp>
        <p:nvSpPr>
          <p:cNvPr id="11" name="TextBox 10">
            <a:extLst>
              <a:ext uri="{FF2B5EF4-FFF2-40B4-BE49-F238E27FC236}">
                <a16:creationId xmlns:a16="http://schemas.microsoft.com/office/drawing/2014/main" id="{8BA5B6E7-3024-C731-3536-9B9D78CC7DA5}"/>
              </a:ext>
            </a:extLst>
          </p:cNvPr>
          <p:cNvSpPr txBox="1"/>
          <p:nvPr/>
        </p:nvSpPr>
        <p:spPr>
          <a:xfrm>
            <a:off x="9591344" y="7939029"/>
            <a:ext cx="1870528" cy="238069"/>
          </a:xfrm>
          <a:prstGeom prst="rect">
            <a:avLst/>
          </a:prstGeom>
          <a:solidFill>
            <a:schemeClr val="bg1"/>
          </a:solidFill>
        </p:spPr>
        <p:txBody>
          <a:bodyPr wrap="square" rtlCol="0" anchor="ctr">
            <a:normAutofit/>
          </a:bodyPr>
          <a:lstStyle/>
          <a:p>
            <a:pPr algn="ctr"/>
            <a:r>
              <a:rPr lang="en-US" sz="800" dirty="0"/>
              <a:t>Bandwidth (Mbps)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Προεπεξεργασία</a:t>
            </a:r>
            <a:r>
              <a:rPr lang="el-GR" sz="4374" dirty="0">
                <a:solidFill>
                  <a:srgbClr val="FFFFFF"/>
                </a:solidFill>
                <a:latin typeface="Roboto" pitchFamily="34" charset="0"/>
                <a:ea typeface="Roboto" pitchFamily="34" charset="-122"/>
                <a:cs typeface="Roboto" pitchFamily="34" charset="-120"/>
              </a:rPr>
              <a:t> δεδομένων</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3" name="Εικόνα 12">
            <a:extLst>
              <a:ext uri="{FF2B5EF4-FFF2-40B4-BE49-F238E27FC236}">
                <a16:creationId xmlns:a16="http://schemas.microsoft.com/office/drawing/2014/main" id="{C13CCDEB-6FE8-85F5-30A0-FD6071DC3E0E}"/>
              </a:ext>
            </a:extLst>
          </p:cNvPr>
          <p:cNvPicPr>
            <a:picLocks noChangeAspect="1"/>
          </p:cNvPicPr>
          <p:nvPr/>
        </p:nvPicPr>
        <p:blipFill>
          <a:blip r:embed="rId6"/>
          <a:stretch>
            <a:fillRect/>
          </a:stretch>
        </p:blipFill>
        <p:spPr>
          <a:xfrm>
            <a:off x="0" y="2386208"/>
            <a:ext cx="10466439" cy="2473233"/>
          </a:xfrm>
          <a:prstGeom prst="rect">
            <a:avLst/>
          </a:prstGeom>
        </p:spPr>
      </p:pic>
      <p:pic>
        <p:nvPicPr>
          <p:cNvPr id="15" name="Εικόνα 14">
            <a:extLst>
              <a:ext uri="{FF2B5EF4-FFF2-40B4-BE49-F238E27FC236}">
                <a16:creationId xmlns:a16="http://schemas.microsoft.com/office/drawing/2014/main" id="{8F38CA43-740F-6F9C-2C32-B13D5EF83471}"/>
              </a:ext>
            </a:extLst>
          </p:cNvPr>
          <p:cNvPicPr>
            <a:picLocks noChangeAspect="1"/>
          </p:cNvPicPr>
          <p:nvPr/>
        </p:nvPicPr>
        <p:blipFill>
          <a:blip r:embed="rId7"/>
          <a:stretch>
            <a:fillRect/>
          </a:stretch>
        </p:blipFill>
        <p:spPr>
          <a:xfrm>
            <a:off x="0" y="5062794"/>
            <a:ext cx="10466439" cy="2478893"/>
          </a:xfrm>
          <a:prstGeom prst="rect">
            <a:avLst/>
          </a:prstGeom>
        </p:spPr>
      </p:pic>
      <p:sp>
        <p:nvSpPr>
          <p:cNvPr id="16" name="TextBox 15">
            <a:extLst>
              <a:ext uri="{FF2B5EF4-FFF2-40B4-BE49-F238E27FC236}">
                <a16:creationId xmlns:a16="http://schemas.microsoft.com/office/drawing/2014/main" id="{4CD6687B-FF07-07C0-DC4B-4BDD693836C3}"/>
              </a:ext>
            </a:extLst>
          </p:cNvPr>
          <p:cNvSpPr txBox="1"/>
          <p:nvPr/>
        </p:nvSpPr>
        <p:spPr>
          <a:xfrm>
            <a:off x="10630110" y="2355989"/>
            <a:ext cx="3224086" cy="3970318"/>
          </a:xfrm>
          <a:prstGeom prst="rect">
            <a:avLst/>
          </a:prstGeom>
          <a:noFill/>
        </p:spPr>
        <p:txBody>
          <a:bodyPr wrap="square" rtlCol="0">
            <a:spAutoFit/>
          </a:bodyPr>
          <a:lstStyle/>
          <a:p>
            <a:r>
              <a:rPr lang="el-GR" dirty="0">
                <a:solidFill>
                  <a:schemeClr val="bg1"/>
                </a:solidFill>
              </a:rPr>
              <a:t>Όπως βλέπετε έχουμε κάνει </a:t>
            </a:r>
            <a:r>
              <a:rPr lang="en-US" dirty="0">
                <a:solidFill>
                  <a:schemeClr val="bg1"/>
                </a:solidFill>
              </a:rPr>
              <a:t>normalize </a:t>
            </a:r>
            <a:r>
              <a:rPr lang="el-GR" dirty="0">
                <a:solidFill>
                  <a:schemeClr val="bg1"/>
                </a:solidFill>
              </a:rPr>
              <a:t>στο [0,1] όλες μας τις μεταβλητές και την </a:t>
            </a:r>
            <a:r>
              <a:rPr lang="en-US" dirty="0">
                <a:solidFill>
                  <a:schemeClr val="bg1"/>
                </a:solidFill>
              </a:rPr>
              <a:t>resource allocation </a:t>
            </a:r>
            <a:r>
              <a:rPr lang="el-GR" dirty="0">
                <a:solidFill>
                  <a:schemeClr val="bg1"/>
                </a:solidFill>
              </a:rPr>
              <a:t>σε </a:t>
            </a:r>
            <a:r>
              <a:rPr lang="en-US" dirty="0">
                <a:solidFill>
                  <a:schemeClr val="bg1"/>
                </a:solidFill>
              </a:rPr>
              <a:t>low-high </a:t>
            </a:r>
            <a:r>
              <a:rPr lang="el-GR" dirty="0">
                <a:solidFill>
                  <a:schemeClr val="bg1"/>
                </a:solidFill>
              </a:rPr>
              <a:t>με </a:t>
            </a:r>
            <a:r>
              <a:rPr lang="en-US" dirty="0">
                <a:solidFill>
                  <a:schemeClr val="bg1"/>
                </a:solidFill>
              </a:rPr>
              <a:t>low&lt;=0,75 </a:t>
            </a:r>
            <a:r>
              <a:rPr lang="el-GR" dirty="0">
                <a:solidFill>
                  <a:schemeClr val="bg1"/>
                </a:solidFill>
              </a:rPr>
              <a:t>και </a:t>
            </a:r>
            <a:r>
              <a:rPr lang="en-US" dirty="0">
                <a:solidFill>
                  <a:schemeClr val="bg1"/>
                </a:solidFill>
              </a:rPr>
              <a:t>high&gt;=0,80.</a:t>
            </a:r>
          </a:p>
          <a:p>
            <a:endParaRPr lang="el-GR" dirty="0">
              <a:solidFill>
                <a:schemeClr val="bg1"/>
              </a:solidFill>
            </a:endParaRPr>
          </a:p>
          <a:p>
            <a:r>
              <a:rPr lang="en-US" dirty="0">
                <a:solidFill>
                  <a:schemeClr val="bg1"/>
                </a:solidFill>
                <a:sym typeface="Wingdings" panose="05000000000000000000" pitchFamily="2" charset="2"/>
              </a:rPr>
              <a:t> csv </a:t>
            </a:r>
            <a:r>
              <a:rPr lang="el-GR" dirty="0">
                <a:solidFill>
                  <a:schemeClr val="bg1"/>
                </a:solidFill>
                <a:sym typeface="Wingdings" panose="05000000000000000000" pitchFamily="2" charset="2"/>
              </a:rPr>
              <a:t>μετά από την </a:t>
            </a:r>
            <a:r>
              <a:rPr lang="el-GR" dirty="0" err="1">
                <a:solidFill>
                  <a:schemeClr val="bg1"/>
                </a:solidFill>
                <a:sym typeface="Wingdings" panose="05000000000000000000" pitchFamily="2" charset="2"/>
              </a:rPr>
              <a:t>προεπεξεργασία</a:t>
            </a:r>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endParaRPr lang="el-GR" dirty="0">
              <a:solidFill>
                <a:schemeClr val="bg1"/>
              </a:solidFill>
            </a:endParaRPr>
          </a:p>
          <a:p>
            <a:r>
              <a:rPr lang="el-GR" dirty="0">
                <a:solidFill>
                  <a:schemeClr val="bg1"/>
                </a:solidFill>
                <a:sym typeface="Wingdings" panose="05000000000000000000" pitchFamily="2" charset="2"/>
              </a:rPr>
              <a:t> Αρχικό </a:t>
            </a:r>
            <a:r>
              <a:rPr lang="en-US" dirty="0">
                <a:solidFill>
                  <a:schemeClr val="bg1"/>
                </a:solidFill>
                <a:sym typeface="Wingdings" panose="05000000000000000000" pitchFamily="2" charset="2"/>
              </a:rPr>
              <a:t>csv</a:t>
            </a:r>
            <a:endParaRPr lang="en-US" dirty="0">
              <a:solidFill>
                <a:schemeClr val="bg1"/>
              </a:solidFill>
            </a:endParaRPr>
          </a:p>
        </p:txBody>
      </p:sp>
    </p:spTree>
    <p:extLst>
      <p:ext uri="{BB962C8B-B14F-4D97-AF65-F5344CB8AC3E}">
        <p14:creationId xmlns:p14="http://schemas.microsoft.com/office/powerpoint/2010/main" val="130497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r>
              <a:rPr lang="en-US" sz="4374" dirty="0">
                <a:solidFill>
                  <a:srgbClr val="FFFFFF"/>
                </a:solidFill>
                <a:latin typeface="Roboto" pitchFamily="34" charset="0"/>
                <a:ea typeface="Roboto" pitchFamily="34" charset="-122"/>
                <a:cs typeface="Roboto" pitchFamily="34" charset="-120"/>
              </a:rPr>
              <a:t>-</a:t>
            </a:r>
            <a:r>
              <a:rPr lang="en-US" sz="4374" dirty="0" err="1">
                <a:solidFill>
                  <a:srgbClr val="FFFFFF"/>
                </a:solidFill>
                <a:latin typeface="Roboto" pitchFamily="34" charset="0"/>
                <a:ea typeface="Roboto" pitchFamily="34" charset="-122"/>
                <a:cs typeface="Roboto" pitchFamily="34" charset="-120"/>
              </a:rPr>
              <a:t>XGBoost</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TextBox 11">
            <a:extLst>
              <a:ext uri="{FF2B5EF4-FFF2-40B4-BE49-F238E27FC236}">
                <a16:creationId xmlns:a16="http://schemas.microsoft.com/office/drawing/2014/main" id="{873085D5-B06B-6089-E32A-0565AF7D1F73}"/>
              </a:ext>
            </a:extLst>
          </p:cNvPr>
          <p:cNvSpPr txBox="1"/>
          <p:nvPr/>
        </p:nvSpPr>
        <p:spPr>
          <a:xfrm>
            <a:off x="2153265" y="2285107"/>
            <a:ext cx="8323006" cy="2031325"/>
          </a:xfrm>
          <a:prstGeom prst="rect">
            <a:avLst/>
          </a:prstGeom>
          <a:noFill/>
        </p:spPr>
        <p:txBody>
          <a:bodyPr wrap="square" rtlCol="0">
            <a:spAutoFit/>
          </a:bodyPr>
          <a:lstStyle/>
          <a:p>
            <a:r>
              <a:rPr lang="en-US" dirty="0">
                <a:solidFill>
                  <a:schemeClr val="bg1"/>
                </a:solidFill>
              </a:rPr>
              <a:t>F1-score: 0.9642857142857143</a:t>
            </a:r>
          </a:p>
          <a:p>
            <a:r>
              <a:rPr lang="en-US" dirty="0">
                <a:solidFill>
                  <a:schemeClr val="bg1"/>
                </a:solidFill>
              </a:rPr>
              <a:t>ROC AUC Score: 0.9710013965333115</a:t>
            </a:r>
          </a:p>
          <a:p>
            <a:r>
              <a:rPr lang="en-US" dirty="0">
                <a:solidFill>
                  <a:schemeClr val="bg1"/>
                </a:solidFill>
              </a:rPr>
              <a:t>Best Accuracy: 0.975</a:t>
            </a:r>
          </a:p>
          <a:p>
            <a:r>
              <a:rPr lang="en-US" dirty="0">
                <a:solidFill>
                  <a:schemeClr val="bg1"/>
                </a:solidFill>
              </a:rPr>
              <a:t>Best Parameters: {'</a:t>
            </a:r>
            <a:r>
              <a:rPr lang="en-US" dirty="0" err="1">
                <a:solidFill>
                  <a:schemeClr val="bg1"/>
                </a:solidFill>
              </a:rPr>
              <a:t>colsample_bytree</a:t>
            </a:r>
            <a:r>
              <a:rPr lang="en-US" dirty="0">
                <a:solidFill>
                  <a:schemeClr val="bg1"/>
                </a:solidFill>
              </a:rPr>
              <a:t>': 0.3333333333333333, 'gamma': 0.1, '</a:t>
            </a:r>
            <a:r>
              <a:rPr lang="en-US" dirty="0" err="1">
                <a:solidFill>
                  <a:schemeClr val="bg1"/>
                </a:solidFill>
              </a:rPr>
              <a:t>learning_rate</a:t>
            </a:r>
            <a:r>
              <a:rPr lang="en-US" dirty="0">
                <a:solidFill>
                  <a:schemeClr val="bg1"/>
                </a:solidFill>
              </a:rPr>
              <a:t>': 0.05, '</a:t>
            </a:r>
            <a:r>
              <a:rPr lang="en-US" dirty="0" err="1">
                <a:solidFill>
                  <a:schemeClr val="bg1"/>
                </a:solidFill>
              </a:rPr>
              <a:t>max_depth</a:t>
            </a:r>
            <a:r>
              <a:rPr lang="en-US" dirty="0">
                <a:solidFill>
                  <a:schemeClr val="bg1"/>
                </a:solidFill>
              </a:rPr>
              <a:t>': 2, '</a:t>
            </a:r>
            <a:r>
              <a:rPr lang="en-US" dirty="0" err="1">
                <a:solidFill>
                  <a:schemeClr val="bg1"/>
                </a:solidFill>
              </a:rPr>
              <a:t>min_child_weight</a:t>
            </a:r>
            <a:r>
              <a:rPr lang="en-US" dirty="0">
                <a:solidFill>
                  <a:schemeClr val="bg1"/>
                </a:solidFill>
              </a:rPr>
              <a:t>': 1, 'subsample': 0.5}</a:t>
            </a:r>
          </a:p>
          <a:p>
            <a:r>
              <a:rPr lang="en-US" dirty="0">
                <a:solidFill>
                  <a:schemeClr val="bg1"/>
                </a:solidFill>
              </a:rPr>
              <a:t>Confusion matrix: [255	4]</a:t>
            </a:r>
          </a:p>
          <a:p>
            <a:r>
              <a:rPr lang="en-US" dirty="0">
                <a:solidFill>
                  <a:schemeClr val="bg1"/>
                </a:solidFill>
              </a:rPr>
              <a:t>	               [6            135]</a:t>
            </a:r>
          </a:p>
        </p:txBody>
      </p:sp>
      <p:pic>
        <p:nvPicPr>
          <p:cNvPr id="14" name="Εικόνα 13">
            <a:extLst>
              <a:ext uri="{FF2B5EF4-FFF2-40B4-BE49-F238E27FC236}">
                <a16:creationId xmlns:a16="http://schemas.microsoft.com/office/drawing/2014/main" id="{C48171F8-1C89-D992-F9B6-2C827746A74C}"/>
              </a:ext>
            </a:extLst>
          </p:cNvPr>
          <p:cNvPicPr>
            <a:picLocks noChangeAspect="1"/>
          </p:cNvPicPr>
          <p:nvPr/>
        </p:nvPicPr>
        <p:blipFill>
          <a:blip r:embed="rId6"/>
          <a:stretch>
            <a:fillRect/>
          </a:stretch>
        </p:blipFill>
        <p:spPr>
          <a:xfrm>
            <a:off x="2256412" y="4316432"/>
            <a:ext cx="4459725" cy="3713043"/>
          </a:xfrm>
          <a:prstGeom prst="rect">
            <a:avLst/>
          </a:prstGeom>
        </p:spPr>
      </p:pic>
      <p:pic>
        <p:nvPicPr>
          <p:cNvPr id="16" name="Εικόνα 15">
            <a:extLst>
              <a:ext uri="{FF2B5EF4-FFF2-40B4-BE49-F238E27FC236}">
                <a16:creationId xmlns:a16="http://schemas.microsoft.com/office/drawing/2014/main" id="{A4129A5A-44E3-D96B-D43C-207249095BCA}"/>
              </a:ext>
            </a:extLst>
          </p:cNvPr>
          <p:cNvPicPr>
            <a:picLocks noChangeAspect="1"/>
          </p:cNvPicPr>
          <p:nvPr/>
        </p:nvPicPr>
        <p:blipFill>
          <a:blip r:embed="rId7"/>
          <a:stretch>
            <a:fillRect/>
          </a:stretch>
        </p:blipFill>
        <p:spPr>
          <a:xfrm>
            <a:off x="7560499" y="4316432"/>
            <a:ext cx="4916636" cy="3713043"/>
          </a:xfrm>
          <a:prstGeom prst="rect">
            <a:avLst/>
          </a:prstGeom>
        </p:spPr>
      </p:pic>
    </p:spTree>
    <p:extLst>
      <p:ext uri="{BB962C8B-B14F-4D97-AF65-F5344CB8AC3E}">
        <p14:creationId xmlns:p14="http://schemas.microsoft.com/office/powerpoint/2010/main" val="230288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24181" y="2163097"/>
            <a:ext cx="10203181" cy="5732206"/>
          </a:xfrm>
          <a:prstGeom prst="rect">
            <a:avLst/>
          </a:prstGeom>
          <a:noFill/>
          <a:ln/>
        </p:spPr>
        <p:txBody>
          <a:bodyPr wrap="square" rtlCol="0" anchor="t"/>
          <a:lstStyle/>
          <a:p>
            <a:pPr marL="0" indent="0">
              <a:lnSpc>
                <a:spcPts val="2799"/>
              </a:lnSpc>
              <a:buNone/>
            </a:pPr>
            <a:r>
              <a:rPr lang="en-US" sz="1750" u="sng" dirty="0">
                <a:solidFill>
                  <a:srgbClr val="CFD0D8"/>
                </a:solidFill>
                <a:latin typeface="Roboto" panose="02000000000000000000" pitchFamily="2" charset="0"/>
                <a:ea typeface="Roboto" panose="02000000000000000000" pitchFamily="2" charset="0"/>
                <a:cs typeface="Roboto" panose="02000000000000000000" pitchFamily="2" charset="0"/>
              </a:rPr>
              <a:t>F1-score</a:t>
            </a:r>
            <a:r>
              <a:rPr lang="en-US" sz="1750" dirty="0">
                <a:solidFill>
                  <a:srgbClr val="CFD0D8"/>
                </a:solidFill>
                <a:latin typeface="Roboto" panose="02000000000000000000" pitchFamily="2" charset="0"/>
                <a:ea typeface="Roboto" panose="02000000000000000000" pitchFamily="2" charset="0"/>
                <a:cs typeface="Roboto" panose="02000000000000000000" pitchFamily="2" charset="0"/>
              </a:rPr>
              <a:t>: </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Είναι μια μετρική απόδοσης που χρησιμοποιείται κυρίως για την αξιολόγηση αλγορίθμων κατηγοριοποίησης. Συνδυάζει την ακρίβεια (</a:t>
            </a:r>
            <a:r>
              <a:rPr lang="el-GR" sz="175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precision</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 και την ανάκληση (</a:t>
            </a:r>
            <a:r>
              <a:rPr lang="el-GR" sz="175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recall</a:t>
            </a:r>
            <a:r>
              <a:rPr lang="el-GR"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 σε έναν ενιαίο αριθμό</a:t>
            </a:r>
            <a:r>
              <a:rPr lang="en-US" sz="1750" i="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ROC-AUC score</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Receiver</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Operating</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Characteristic</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Area</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Under</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Curve</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score</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είναι μια μετρική απόδοσης που χρησιμοποιείται για την αξιολόγηση αλγορίθμων κατηγοριοποίησης</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a:t>
            </a: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Confusion matrix</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a:t>
            </a: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endParaRPr lang="el-GR" sz="175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0" indent="0">
              <a:lnSpc>
                <a:spcPts val="2799"/>
              </a:lnSpc>
              <a:buNone/>
            </a:pPr>
            <a:r>
              <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rPr>
              <a:t>SHAP diagram(plot type=bar):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Μας δείχνει την σημαντικότητα των χαρακτηριστικών για το μοντέλο μας, κάθε μπάρα αντιστοιχεί σε ένα χαρακτηριστικό και το μήκος της κάθε μπάρας δείχνει πόσο επηρεάζει το χαρακτηριστικό την τελική πρόβλεψη του μοντέλου (μια μεγαλύτερη μπάρα σημαίνει ότι το χαρακτηριστικό έχει μεγαλύτερη σημασία στην πρόβλεψη και μία μικρότερη το αντίθετο (</a:t>
            </a:r>
            <a:r>
              <a:rPr lang="el-GR" sz="1750" dirty="0" err="1">
                <a:solidFill>
                  <a:schemeClr val="bg1"/>
                </a:solidFill>
                <a:latin typeface="Roboto" panose="02000000000000000000" pitchFamily="2" charset="0"/>
                <a:ea typeface="Roboto" panose="02000000000000000000" pitchFamily="2" charset="0"/>
                <a:cs typeface="Roboto" panose="02000000000000000000" pitchFamily="2" charset="0"/>
              </a:rPr>
              <a:t>εξού</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 και η </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IoT Temperature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που έχει πολύ λίγα </a:t>
            </a:r>
            <a:r>
              <a:rPr lang="en-US" sz="1750" dirty="0">
                <a:solidFill>
                  <a:schemeClr val="bg1"/>
                </a:solidFill>
                <a:latin typeface="Roboto" panose="02000000000000000000" pitchFamily="2" charset="0"/>
                <a:ea typeface="Roboto" panose="02000000000000000000" pitchFamily="2" charset="0"/>
                <a:cs typeface="Roboto" panose="02000000000000000000" pitchFamily="2" charset="0"/>
              </a:rPr>
              <a:t>cases </a:t>
            </a:r>
            <a:r>
              <a:rPr lang="el-GR" sz="1750" dirty="0">
                <a:solidFill>
                  <a:schemeClr val="bg1"/>
                </a:solidFill>
                <a:latin typeface="Roboto" panose="02000000000000000000" pitchFamily="2" charset="0"/>
                <a:ea typeface="Roboto" panose="02000000000000000000" pitchFamily="2" charset="0"/>
                <a:cs typeface="Roboto" panose="02000000000000000000" pitchFamily="2" charset="0"/>
              </a:rPr>
              <a:t>είναι ανύπαρκτη))</a:t>
            </a:r>
            <a:endParaRPr lang="en-US" sz="1750" u="sng"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13" name="Πίνακας 12">
            <a:extLst>
              <a:ext uri="{FF2B5EF4-FFF2-40B4-BE49-F238E27FC236}">
                <a16:creationId xmlns:a16="http://schemas.microsoft.com/office/drawing/2014/main" id="{9161FDCB-507E-C399-CDE5-8A8D720AE9A9}"/>
              </a:ext>
            </a:extLst>
          </p:cNvPr>
          <p:cNvGraphicFramePr>
            <a:graphicFrameLocks noGrp="1"/>
          </p:cNvGraphicFramePr>
          <p:nvPr>
            <p:extLst>
              <p:ext uri="{D42A27DB-BD31-4B8C-83A1-F6EECF244321}">
                <p14:modId xmlns:p14="http://schemas.microsoft.com/office/powerpoint/2010/main" val="1359585896"/>
              </p:ext>
            </p:extLst>
          </p:nvPr>
        </p:nvGraphicFramePr>
        <p:xfrm>
          <a:off x="3952568" y="4086865"/>
          <a:ext cx="4527753" cy="1920240"/>
        </p:xfrm>
        <a:graphic>
          <a:graphicData uri="http://schemas.openxmlformats.org/drawingml/2006/table">
            <a:tbl>
              <a:tblPr firstRow="1" bandRow="1">
                <a:tableStyleId>{5C22544A-7EE6-4342-B048-85BDC9FD1C3A}</a:tableStyleId>
              </a:tblPr>
              <a:tblGrid>
                <a:gridCol w="1509251">
                  <a:extLst>
                    <a:ext uri="{9D8B030D-6E8A-4147-A177-3AD203B41FA5}">
                      <a16:colId xmlns:a16="http://schemas.microsoft.com/office/drawing/2014/main" val="4094151976"/>
                    </a:ext>
                  </a:extLst>
                </a:gridCol>
                <a:gridCol w="1509251">
                  <a:extLst>
                    <a:ext uri="{9D8B030D-6E8A-4147-A177-3AD203B41FA5}">
                      <a16:colId xmlns:a16="http://schemas.microsoft.com/office/drawing/2014/main" val="3363992682"/>
                    </a:ext>
                  </a:extLst>
                </a:gridCol>
                <a:gridCol w="1509251">
                  <a:extLst>
                    <a:ext uri="{9D8B030D-6E8A-4147-A177-3AD203B41FA5}">
                      <a16:colId xmlns:a16="http://schemas.microsoft.com/office/drawing/2014/main" val="2477619993"/>
                    </a:ext>
                  </a:extLst>
                </a:gridCol>
              </a:tblGrid>
              <a:tr h="415795">
                <a:tc>
                  <a:txBody>
                    <a:bodyPr/>
                    <a:lstStyle/>
                    <a:p>
                      <a:endParaRPr lang="en-US" dirty="0"/>
                    </a:p>
                  </a:txBody>
                  <a:tcPr/>
                </a:tc>
                <a:tc>
                  <a:txBody>
                    <a:bodyPr/>
                    <a:lstStyle/>
                    <a:p>
                      <a:r>
                        <a:rPr lang="en-US" dirty="0"/>
                        <a:t>Predicted positive</a:t>
                      </a:r>
                    </a:p>
                  </a:txBody>
                  <a:tcPr/>
                </a:tc>
                <a:tc>
                  <a:txBody>
                    <a:bodyPr/>
                    <a:lstStyle/>
                    <a:p>
                      <a:r>
                        <a:rPr lang="en-US" dirty="0"/>
                        <a:t>Predicted negative</a:t>
                      </a:r>
                    </a:p>
                  </a:txBody>
                  <a:tcPr/>
                </a:tc>
                <a:extLst>
                  <a:ext uri="{0D108BD9-81ED-4DB2-BD59-A6C34878D82A}">
                    <a16:rowId xmlns:a16="http://schemas.microsoft.com/office/drawing/2014/main" val="4263554033"/>
                  </a:ext>
                </a:extLst>
              </a:tr>
              <a:tr h="415795">
                <a:tc>
                  <a:txBody>
                    <a:bodyPr/>
                    <a:lstStyle/>
                    <a:p>
                      <a:r>
                        <a:rPr lang="en-US" dirty="0"/>
                        <a:t>Actual positive</a:t>
                      </a:r>
                    </a:p>
                  </a:txBody>
                  <a:tcPr/>
                </a:tc>
                <a:tc>
                  <a:txBody>
                    <a:bodyPr/>
                    <a:lstStyle/>
                    <a:p>
                      <a:r>
                        <a:rPr lang="en-US" dirty="0"/>
                        <a:t>True Positive(255)</a:t>
                      </a:r>
                    </a:p>
                  </a:txBody>
                  <a:tcPr/>
                </a:tc>
                <a:tc>
                  <a:txBody>
                    <a:bodyPr/>
                    <a:lstStyle/>
                    <a:p>
                      <a:r>
                        <a:rPr lang="en-US" dirty="0"/>
                        <a:t>False Negative(4)</a:t>
                      </a:r>
                    </a:p>
                  </a:txBody>
                  <a:tcPr/>
                </a:tc>
                <a:extLst>
                  <a:ext uri="{0D108BD9-81ED-4DB2-BD59-A6C34878D82A}">
                    <a16:rowId xmlns:a16="http://schemas.microsoft.com/office/drawing/2014/main" val="863155863"/>
                  </a:ext>
                </a:extLst>
              </a:tr>
              <a:tr h="415795">
                <a:tc>
                  <a:txBody>
                    <a:bodyPr/>
                    <a:lstStyle/>
                    <a:p>
                      <a:r>
                        <a:rPr lang="en-US" dirty="0"/>
                        <a:t>Actual negative</a:t>
                      </a:r>
                    </a:p>
                  </a:txBody>
                  <a:tcPr/>
                </a:tc>
                <a:tc>
                  <a:txBody>
                    <a:bodyPr/>
                    <a:lstStyle/>
                    <a:p>
                      <a:r>
                        <a:rPr lang="en-US" dirty="0"/>
                        <a:t>False Positive(6)</a:t>
                      </a:r>
                    </a:p>
                  </a:txBody>
                  <a:tcPr/>
                </a:tc>
                <a:tc>
                  <a:txBody>
                    <a:bodyPr/>
                    <a:lstStyle/>
                    <a:p>
                      <a:r>
                        <a:rPr lang="en-US" dirty="0"/>
                        <a:t>True Negative(135)</a:t>
                      </a:r>
                    </a:p>
                  </a:txBody>
                  <a:tcPr/>
                </a:tc>
                <a:extLst>
                  <a:ext uri="{0D108BD9-81ED-4DB2-BD59-A6C34878D82A}">
                    <a16:rowId xmlns:a16="http://schemas.microsoft.com/office/drawing/2014/main" val="1533616416"/>
                  </a:ext>
                </a:extLst>
              </a:tr>
            </a:tbl>
          </a:graphicData>
        </a:graphic>
      </p:graphicFrame>
    </p:spTree>
    <p:extLst>
      <p:ext uri="{BB962C8B-B14F-4D97-AF65-F5344CB8AC3E}">
        <p14:creationId xmlns:p14="http://schemas.microsoft.com/office/powerpoint/2010/main" val="80774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153265" y="690037"/>
            <a:ext cx="10554414" cy="1388745"/>
          </a:xfrm>
          <a:prstGeom prst="rect">
            <a:avLst/>
          </a:prstGeom>
          <a:noFill/>
          <a:ln/>
        </p:spPr>
        <p:txBody>
          <a:bodyPr wrap="square" rtlCol="0" anchor="t"/>
          <a:lstStyle/>
          <a:p>
            <a:pPr marL="0" indent="0">
              <a:lnSpc>
                <a:spcPts val="5468"/>
              </a:lnSpc>
              <a:buNone/>
            </a:pPr>
            <a:r>
              <a:rPr lang="el-GR" sz="4374" dirty="0" err="1">
                <a:solidFill>
                  <a:srgbClr val="FFFFFF"/>
                </a:solidFill>
                <a:latin typeface="Roboto" pitchFamily="34" charset="0"/>
                <a:ea typeface="Roboto" pitchFamily="34" charset="-122"/>
                <a:cs typeface="Roboto" pitchFamily="34" charset="-120"/>
              </a:rPr>
              <a:t>Μοντελοποίηση</a:t>
            </a:r>
            <a:r>
              <a:rPr lang="el-GR" sz="4374" dirty="0">
                <a:solidFill>
                  <a:srgbClr val="FFFFFF"/>
                </a:solidFill>
                <a:latin typeface="Roboto" pitchFamily="34" charset="0"/>
                <a:ea typeface="Roboto" pitchFamily="34" charset="-122"/>
                <a:cs typeface="Roboto" pitchFamily="34" charset="-120"/>
              </a:rPr>
              <a:t> δεδομένων</a:t>
            </a:r>
            <a:r>
              <a:rPr lang="en-US" sz="4374" dirty="0">
                <a:solidFill>
                  <a:srgbClr val="FFFFFF"/>
                </a:solidFill>
                <a:latin typeface="Roboto" pitchFamily="34" charset="0"/>
                <a:ea typeface="Roboto" pitchFamily="34" charset="-122"/>
                <a:cs typeface="Roboto" pitchFamily="34" charset="-120"/>
              </a:rPr>
              <a:t>-Random Forest</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12" name="TextBox 11">
            <a:extLst>
              <a:ext uri="{FF2B5EF4-FFF2-40B4-BE49-F238E27FC236}">
                <a16:creationId xmlns:a16="http://schemas.microsoft.com/office/drawing/2014/main" id="{873085D5-B06B-6089-E32A-0565AF7D1F73}"/>
              </a:ext>
            </a:extLst>
          </p:cNvPr>
          <p:cNvSpPr txBox="1"/>
          <p:nvPr/>
        </p:nvSpPr>
        <p:spPr>
          <a:xfrm>
            <a:off x="2153265" y="2285107"/>
            <a:ext cx="8323006" cy="2031325"/>
          </a:xfrm>
          <a:prstGeom prst="rect">
            <a:avLst/>
          </a:prstGeom>
          <a:noFill/>
        </p:spPr>
        <p:txBody>
          <a:bodyPr wrap="square" rtlCol="0">
            <a:spAutoFit/>
          </a:bodyPr>
          <a:lstStyle/>
          <a:p>
            <a:r>
              <a:rPr lang="en-US" dirty="0">
                <a:solidFill>
                  <a:schemeClr val="bg1"/>
                </a:solidFill>
              </a:rPr>
              <a:t>F1-score: 0.9716312056737588</a:t>
            </a:r>
          </a:p>
          <a:p>
            <a:r>
              <a:rPr lang="en-US" dirty="0">
                <a:solidFill>
                  <a:schemeClr val="bg1"/>
                </a:solidFill>
              </a:rPr>
              <a:t>ROC AUC Score: 0.9780935951148717</a:t>
            </a:r>
          </a:p>
          <a:p>
            <a:r>
              <a:rPr lang="en-US" dirty="0">
                <a:solidFill>
                  <a:schemeClr val="bg1"/>
                </a:solidFill>
              </a:rPr>
              <a:t>Best Accuracy: 0.98</a:t>
            </a:r>
          </a:p>
          <a:p>
            <a:r>
              <a:rPr lang="en-US" dirty="0">
                <a:solidFill>
                  <a:schemeClr val="bg1"/>
                </a:solidFill>
              </a:rPr>
              <a:t>Best Parameters: {'</a:t>
            </a:r>
            <a:r>
              <a:rPr lang="en-US" dirty="0" err="1">
                <a:solidFill>
                  <a:schemeClr val="bg1"/>
                </a:solidFill>
              </a:rPr>
              <a:t>max_depth</a:t>
            </a:r>
            <a:r>
              <a:rPr lang="en-US" dirty="0">
                <a:solidFill>
                  <a:schemeClr val="bg1"/>
                </a:solidFill>
              </a:rPr>
              <a:t>': None, '</a:t>
            </a:r>
            <a:r>
              <a:rPr lang="en-US" dirty="0" err="1">
                <a:solidFill>
                  <a:schemeClr val="bg1"/>
                </a:solidFill>
              </a:rPr>
              <a:t>min_samples_leaf</a:t>
            </a:r>
            <a:r>
              <a:rPr lang="en-US" dirty="0">
                <a:solidFill>
                  <a:schemeClr val="bg1"/>
                </a:solidFill>
              </a:rPr>
              <a:t>': 2, '</a:t>
            </a:r>
            <a:r>
              <a:rPr lang="en-US" dirty="0" err="1">
                <a:solidFill>
                  <a:schemeClr val="bg1"/>
                </a:solidFill>
              </a:rPr>
              <a:t>min_samples_split</a:t>
            </a:r>
            <a:r>
              <a:rPr lang="en-US" dirty="0">
                <a:solidFill>
                  <a:schemeClr val="bg1"/>
                </a:solidFill>
              </a:rPr>
              <a:t>': 2, '</a:t>
            </a:r>
            <a:r>
              <a:rPr lang="en-US" dirty="0" err="1">
                <a:solidFill>
                  <a:schemeClr val="bg1"/>
                </a:solidFill>
              </a:rPr>
              <a:t>n_estimators</a:t>
            </a:r>
            <a:r>
              <a:rPr lang="en-US" dirty="0">
                <a:solidFill>
                  <a:schemeClr val="bg1"/>
                </a:solidFill>
              </a:rPr>
              <a:t>': 100}</a:t>
            </a:r>
          </a:p>
          <a:p>
            <a:r>
              <a:rPr lang="en-US" dirty="0">
                <a:solidFill>
                  <a:schemeClr val="bg1"/>
                </a:solidFill>
              </a:rPr>
              <a:t>Confusion matrix: [255	4]</a:t>
            </a:r>
          </a:p>
          <a:p>
            <a:r>
              <a:rPr lang="en-US" dirty="0">
                <a:solidFill>
                  <a:schemeClr val="bg1"/>
                </a:solidFill>
              </a:rPr>
              <a:t>	               [4            137]</a:t>
            </a:r>
          </a:p>
        </p:txBody>
      </p:sp>
      <p:pic>
        <p:nvPicPr>
          <p:cNvPr id="14" name="Εικόνα 13">
            <a:extLst>
              <a:ext uri="{FF2B5EF4-FFF2-40B4-BE49-F238E27FC236}">
                <a16:creationId xmlns:a16="http://schemas.microsoft.com/office/drawing/2014/main" id="{C48171F8-1C89-D992-F9B6-2C827746A74C}"/>
              </a:ext>
            </a:extLst>
          </p:cNvPr>
          <p:cNvPicPr>
            <a:picLocks noChangeAspect="1"/>
          </p:cNvPicPr>
          <p:nvPr/>
        </p:nvPicPr>
        <p:blipFill>
          <a:blip r:embed="rId6"/>
          <a:stretch>
            <a:fillRect/>
          </a:stretch>
        </p:blipFill>
        <p:spPr>
          <a:xfrm>
            <a:off x="2256412" y="4316432"/>
            <a:ext cx="4459725" cy="3713043"/>
          </a:xfrm>
          <a:prstGeom prst="rect">
            <a:avLst/>
          </a:prstGeom>
        </p:spPr>
      </p:pic>
      <p:pic>
        <p:nvPicPr>
          <p:cNvPr id="16" name="Εικόνα 15">
            <a:extLst>
              <a:ext uri="{FF2B5EF4-FFF2-40B4-BE49-F238E27FC236}">
                <a16:creationId xmlns:a16="http://schemas.microsoft.com/office/drawing/2014/main" id="{A4129A5A-44E3-D96B-D43C-207249095BCA}"/>
              </a:ext>
            </a:extLst>
          </p:cNvPr>
          <p:cNvPicPr>
            <a:picLocks noChangeAspect="1"/>
          </p:cNvPicPr>
          <p:nvPr/>
        </p:nvPicPr>
        <p:blipFill>
          <a:blip r:embed="rId7"/>
          <a:stretch>
            <a:fillRect/>
          </a:stretch>
        </p:blipFill>
        <p:spPr>
          <a:xfrm>
            <a:off x="7560499" y="4316432"/>
            <a:ext cx="4916636" cy="3713043"/>
          </a:xfrm>
          <a:prstGeom prst="rect">
            <a:avLst/>
          </a:prstGeom>
        </p:spPr>
      </p:pic>
    </p:spTree>
    <p:extLst>
      <p:ext uri="{BB962C8B-B14F-4D97-AF65-F5344CB8AC3E}">
        <p14:creationId xmlns:p14="http://schemas.microsoft.com/office/powerpoint/2010/main" val="357757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dirty="0"/>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l-GR" sz="4374" dirty="0">
                <a:solidFill>
                  <a:schemeClr val="bg1"/>
                </a:solidFill>
              </a:rPr>
              <a:t>Σύγκριση αποτελεσμάτων</a:t>
            </a:r>
            <a:endParaRPr lang="en-US" sz="4374" dirty="0">
              <a:solidFill>
                <a:schemeClr val="bg1"/>
              </a:solidFill>
            </a:endParaRPr>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2024181" y="2281084"/>
            <a:ext cx="10203181" cy="5732206"/>
          </a:xfrm>
          <a:prstGeom prst="rect">
            <a:avLst/>
          </a:prstGeom>
          <a:noFill/>
          <a:ln/>
        </p:spPr>
        <p:txBody>
          <a:bodyPr wrap="square" rtlCol="0" anchor="t"/>
          <a:lstStyle/>
          <a:p>
            <a:pPr marL="0" indent="0">
              <a:lnSpc>
                <a:spcPts val="2799"/>
              </a:lnSpc>
              <a:buNone/>
            </a:pPr>
            <a:endParaRPr lang="en-US" sz="175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graphicFrame>
        <p:nvGraphicFramePr>
          <p:cNvPr id="12" name="Πίνακας 11">
            <a:extLst>
              <a:ext uri="{FF2B5EF4-FFF2-40B4-BE49-F238E27FC236}">
                <a16:creationId xmlns:a16="http://schemas.microsoft.com/office/drawing/2014/main" id="{EB00753E-D114-45CA-C45B-65E1CA7B0074}"/>
              </a:ext>
            </a:extLst>
          </p:cNvPr>
          <p:cNvGraphicFramePr>
            <a:graphicFrameLocks noGrp="1"/>
          </p:cNvGraphicFramePr>
          <p:nvPr>
            <p:extLst>
              <p:ext uri="{D42A27DB-BD31-4B8C-83A1-F6EECF244321}">
                <p14:modId xmlns:p14="http://schemas.microsoft.com/office/powerpoint/2010/main" val="1335311017"/>
              </p:ext>
            </p:extLst>
          </p:nvPr>
        </p:nvGraphicFramePr>
        <p:xfrm>
          <a:off x="2037993" y="2376997"/>
          <a:ext cx="5695077" cy="5036528"/>
        </p:xfrm>
        <a:graphic>
          <a:graphicData uri="http://schemas.openxmlformats.org/drawingml/2006/table">
            <a:tbl>
              <a:tblPr firstRow="1" bandRow="1">
                <a:tableStyleId>{5C22544A-7EE6-4342-B048-85BDC9FD1C3A}</a:tableStyleId>
              </a:tblPr>
              <a:tblGrid>
                <a:gridCol w="1898359">
                  <a:extLst>
                    <a:ext uri="{9D8B030D-6E8A-4147-A177-3AD203B41FA5}">
                      <a16:colId xmlns:a16="http://schemas.microsoft.com/office/drawing/2014/main" val="2716635090"/>
                    </a:ext>
                  </a:extLst>
                </a:gridCol>
                <a:gridCol w="1898359">
                  <a:extLst>
                    <a:ext uri="{9D8B030D-6E8A-4147-A177-3AD203B41FA5}">
                      <a16:colId xmlns:a16="http://schemas.microsoft.com/office/drawing/2014/main" val="4171885535"/>
                    </a:ext>
                  </a:extLst>
                </a:gridCol>
                <a:gridCol w="1898359">
                  <a:extLst>
                    <a:ext uri="{9D8B030D-6E8A-4147-A177-3AD203B41FA5}">
                      <a16:colId xmlns:a16="http://schemas.microsoft.com/office/drawing/2014/main" val="1919697132"/>
                    </a:ext>
                  </a:extLst>
                </a:gridCol>
              </a:tblGrid>
              <a:tr h="1259132">
                <a:tc>
                  <a:txBody>
                    <a:bodyPr/>
                    <a:lstStyle/>
                    <a:p>
                      <a:endParaRPr lang="en-US" dirty="0"/>
                    </a:p>
                  </a:txBody>
                  <a:tcPr/>
                </a:tc>
                <a:tc>
                  <a:txBody>
                    <a:bodyPr/>
                    <a:lstStyle/>
                    <a:p>
                      <a:r>
                        <a:rPr lang="en-US" dirty="0" err="1"/>
                        <a:t>XGBoost</a:t>
                      </a:r>
                      <a:r>
                        <a:rPr lang="en-US" dirty="0"/>
                        <a:t> classifier</a:t>
                      </a:r>
                    </a:p>
                  </a:txBody>
                  <a:tcPr/>
                </a:tc>
                <a:tc>
                  <a:txBody>
                    <a:bodyPr/>
                    <a:lstStyle/>
                    <a:p>
                      <a:r>
                        <a:rPr lang="en-US" dirty="0"/>
                        <a:t>Random forest classifier</a:t>
                      </a:r>
                    </a:p>
                  </a:txBody>
                  <a:tcPr/>
                </a:tc>
                <a:extLst>
                  <a:ext uri="{0D108BD9-81ED-4DB2-BD59-A6C34878D82A}">
                    <a16:rowId xmlns:a16="http://schemas.microsoft.com/office/drawing/2014/main" val="2644014267"/>
                  </a:ext>
                </a:extLst>
              </a:tr>
              <a:tr h="1259132">
                <a:tc>
                  <a:txBody>
                    <a:bodyPr/>
                    <a:lstStyle/>
                    <a:p>
                      <a:r>
                        <a:rPr lang="en-US" dirty="0"/>
                        <a:t>F1-score</a:t>
                      </a:r>
                    </a:p>
                  </a:txBody>
                  <a:tcPr/>
                </a:tc>
                <a:tc>
                  <a:txBody>
                    <a:bodyPr/>
                    <a:lstStyle/>
                    <a:p>
                      <a:r>
                        <a:rPr lang="en-US" dirty="0">
                          <a:solidFill>
                            <a:schemeClr val="tx1"/>
                          </a:solidFill>
                        </a:rPr>
                        <a:t>0.9642</a:t>
                      </a:r>
                    </a:p>
                  </a:txBody>
                  <a:tcPr/>
                </a:tc>
                <a:tc>
                  <a:txBody>
                    <a:bodyPr/>
                    <a:lstStyle/>
                    <a:p>
                      <a:r>
                        <a:rPr lang="en-US" dirty="0">
                          <a:solidFill>
                            <a:schemeClr val="tx1"/>
                          </a:solidFill>
                        </a:rPr>
                        <a:t>0.9716</a:t>
                      </a:r>
                    </a:p>
                    <a:p>
                      <a:r>
                        <a:rPr lang="en-US" dirty="0">
                          <a:solidFill>
                            <a:schemeClr val="accent6">
                              <a:lumMod val="75000"/>
                            </a:schemeClr>
                          </a:solidFill>
                        </a:rPr>
                        <a:t>+0.0074</a:t>
                      </a:r>
                    </a:p>
                  </a:txBody>
                  <a:tcPr/>
                </a:tc>
                <a:extLst>
                  <a:ext uri="{0D108BD9-81ED-4DB2-BD59-A6C34878D82A}">
                    <a16:rowId xmlns:a16="http://schemas.microsoft.com/office/drawing/2014/main" val="2703346251"/>
                  </a:ext>
                </a:extLst>
              </a:tr>
              <a:tr h="1259132">
                <a:tc>
                  <a:txBody>
                    <a:bodyPr/>
                    <a:lstStyle/>
                    <a:p>
                      <a:r>
                        <a:rPr lang="en-US" dirty="0"/>
                        <a:t>ROC-AUC score</a:t>
                      </a:r>
                    </a:p>
                  </a:txBody>
                  <a:tcPr/>
                </a:tc>
                <a:tc>
                  <a:txBody>
                    <a:bodyPr/>
                    <a:lstStyle/>
                    <a:p>
                      <a:r>
                        <a:rPr lang="en-US" dirty="0">
                          <a:solidFill>
                            <a:schemeClr val="tx1"/>
                          </a:solidFill>
                        </a:rPr>
                        <a:t>0.9710</a:t>
                      </a:r>
                    </a:p>
                  </a:txBody>
                  <a:tcPr/>
                </a:tc>
                <a:tc>
                  <a:txBody>
                    <a:bodyPr/>
                    <a:lstStyle/>
                    <a:p>
                      <a:r>
                        <a:rPr lang="en-US" dirty="0">
                          <a:solidFill>
                            <a:schemeClr val="tx1"/>
                          </a:solidFill>
                        </a:rPr>
                        <a:t>0.9780</a:t>
                      </a:r>
                    </a:p>
                    <a:p>
                      <a:r>
                        <a:rPr lang="en-US" dirty="0">
                          <a:solidFill>
                            <a:schemeClr val="accent6">
                              <a:lumMod val="75000"/>
                            </a:schemeClr>
                          </a:solidFill>
                        </a:rPr>
                        <a:t>+0.0010</a:t>
                      </a:r>
                    </a:p>
                  </a:txBody>
                  <a:tcPr/>
                </a:tc>
                <a:extLst>
                  <a:ext uri="{0D108BD9-81ED-4DB2-BD59-A6C34878D82A}">
                    <a16:rowId xmlns:a16="http://schemas.microsoft.com/office/drawing/2014/main" val="1389876904"/>
                  </a:ext>
                </a:extLst>
              </a:tr>
              <a:tr h="1259132">
                <a:tc>
                  <a:txBody>
                    <a:bodyPr/>
                    <a:lstStyle/>
                    <a:p>
                      <a:r>
                        <a:rPr lang="en-US" dirty="0"/>
                        <a:t>Best accuracy</a:t>
                      </a:r>
                    </a:p>
                  </a:txBody>
                  <a:tcPr/>
                </a:tc>
                <a:tc>
                  <a:txBody>
                    <a:bodyPr/>
                    <a:lstStyle/>
                    <a:p>
                      <a:r>
                        <a:rPr lang="en-US" dirty="0">
                          <a:solidFill>
                            <a:schemeClr val="tx1"/>
                          </a:solidFill>
                        </a:rPr>
                        <a:t>0.9750</a:t>
                      </a:r>
                    </a:p>
                  </a:txBody>
                  <a:tcPr/>
                </a:tc>
                <a:tc>
                  <a:txBody>
                    <a:bodyPr/>
                    <a:lstStyle/>
                    <a:p>
                      <a:r>
                        <a:rPr lang="en-US" dirty="0">
                          <a:solidFill>
                            <a:schemeClr val="tx1"/>
                          </a:solidFill>
                        </a:rPr>
                        <a:t>0.9800</a:t>
                      </a:r>
                    </a:p>
                    <a:p>
                      <a:r>
                        <a:rPr lang="en-US" dirty="0">
                          <a:solidFill>
                            <a:schemeClr val="accent6">
                              <a:lumMod val="75000"/>
                            </a:schemeClr>
                          </a:solidFill>
                        </a:rPr>
                        <a:t>+0.0050</a:t>
                      </a:r>
                    </a:p>
                  </a:txBody>
                  <a:tcPr/>
                </a:tc>
                <a:extLst>
                  <a:ext uri="{0D108BD9-81ED-4DB2-BD59-A6C34878D82A}">
                    <a16:rowId xmlns:a16="http://schemas.microsoft.com/office/drawing/2014/main" val="730348098"/>
                  </a:ext>
                </a:extLst>
              </a:tr>
            </a:tbl>
          </a:graphicData>
        </a:graphic>
      </p:graphicFrame>
    </p:spTree>
    <p:extLst>
      <p:ext uri="{BB962C8B-B14F-4D97-AF65-F5344CB8AC3E}">
        <p14:creationId xmlns:p14="http://schemas.microsoft.com/office/powerpoint/2010/main" val="164656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277654" y="2567702"/>
            <a:ext cx="5822063" cy="3653268"/>
          </a:xfrm>
          <a:prstGeom prst="rect">
            <a:avLst/>
          </a:prstGeom>
        </p:spPr>
      </p:pic>
      <p:sp>
        <p:nvSpPr>
          <p:cNvPr id="6" name="Text 1"/>
          <p:cNvSpPr/>
          <p:nvPr/>
        </p:nvSpPr>
        <p:spPr>
          <a:xfrm>
            <a:off x="6319599" y="1454467"/>
            <a:ext cx="7477601" cy="2499598"/>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Προγνωστικό μοντέλο κατανομής πόρων για QoS σε δίκτυα 5G</a:t>
            </a:r>
            <a:endParaRPr lang="en-US" sz="5249" dirty="0"/>
          </a:p>
        </p:txBody>
      </p:sp>
      <p:sp>
        <p:nvSpPr>
          <p:cNvPr id="7" name="Text 2"/>
          <p:cNvSpPr/>
          <p:nvPr/>
        </p:nvSpPr>
        <p:spPr>
          <a:xfrm>
            <a:off x="6319599" y="4287322"/>
            <a:ext cx="7477601" cy="2487811"/>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Τα δίκτυα 5G αντιμετωπίζουν προκλήσεις στην παροχή υψηλής Ποιότητας Υπηρεσίας (QoS) λόγω της αυξανόμενης ζήτησης για υψηλές ταχύτητες, χαμηλή καθυστέρηση και αξιοπιστία. Αυτό το έργο παρουσιάζει ένα προγνωστικό μοντέλο που βελτιστοποιεί την κατανομή των πόρων για να εξασφαλίσει την QoS στα δίκτυα 5G. Tα δίκτυα 5G υπόσχονται να αλλάξουν ριζικά τον τρόπο με τον οποίο επικοινωνούμε, εργαζόμαστε και ζούμε.</a:t>
            </a:r>
            <a:endParaRPr lang="en-US" sz="1750" dirty="0"/>
          </a:p>
        </p:txBody>
      </p:sp>
      <p:pic>
        <p:nvPicPr>
          <p:cNvPr id="8"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10362842" y="2285730"/>
            <a:ext cx="4176118" cy="3132089"/>
          </a:xfrm>
          <a:prstGeom prst="rect">
            <a:avLst/>
          </a:prstGeom>
        </p:spPr>
      </p:pic>
      <p:sp>
        <p:nvSpPr>
          <p:cNvPr id="6" name="Text 1"/>
          <p:cNvSpPr/>
          <p:nvPr/>
        </p:nvSpPr>
        <p:spPr>
          <a:xfrm>
            <a:off x="831652" y="609838"/>
            <a:ext cx="9309497" cy="1386126"/>
          </a:xfrm>
          <a:prstGeom prst="rect">
            <a:avLst/>
          </a:prstGeom>
          <a:noFill/>
          <a:ln/>
        </p:spPr>
        <p:txBody>
          <a:bodyPr wrap="square" rtlCol="0" anchor="t"/>
          <a:lstStyle/>
          <a:p>
            <a:pPr marL="0" indent="0">
              <a:lnSpc>
                <a:spcPts val="5457"/>
              </a:lnSpc>
              <a:buNone/>
            </a:pPr>
            <a:r>
              <a:rPr lang="en-US" sz="4366" dirty="0">
                <a:solidFill>
                  <a:srgbClr val="FFFFFF"/>
                </a:solidFill>
                <a:latin typeface="Roboto" pitchFamily="34" charset="0"/>
                <a:ea typeface="Roboto" pitchFamily="34" charset="-122"/>
                <a:cs typeface="Roboto" pitchFamily="34" charset="-120"/>
              </a:rPr>
              <a:t>Εισαγωγή στην προγνωστική μοντελοποίηση</a:t>
            </a:r>
            <a:endParaRPr lang="en-US" sz="4366" dirty="0"/>
          </a:p>
        </p:txBody>
      </p:sp>
      <p:sp>
        <p:nvSpPr>
          <p:cNvPr id="7" name="Shape 2"/>
          <p:cNvSpPr/>
          <p:nvPr/>
        </p:nvSpPr>
        <p:spPr>
          <a:xfrm>
            <a:off x="831652" y="2328624"/>
            <a:ext cx="4543901" cy="3560976"/>
          </a:xfrm>
          <a:prstGeom prst="roundRect">
            <a:avLst>
              <a:gd name="adj" fmla="val 2917"/>
            </a:avLst>
          </a:prstGeom>
          <a:solidFill>
            <a:srgbClr val="182567"/>
          </a:solidFill>
          <a:ln w="7620">
            <a:solidFill>
              <a:srgbClr val="313E80"/>
            </a:solidFill>
            <a:prstDash val="solid"/>
          </a:ln>
        </p:spPr>
        <p:txBody>
          <a:bodyPr/>
          <a:lstStyle/>
          <a:p>
            <a:endParaRPr lang="el-GR"/>
          </a:p>
        </p:txBody>
      </p:sp>
      <p:sp>
        <p:nvSpPr>
          <p:cNvPr id="8" name="Text 3"/>
          <p:cNvSpPr/>
          <p:nvPr/>
        </p:nvSpPr>
        <p:spPr>
          <a:xfrm>
            <a:off x="1060966" y="2557939"/>
            <a:ext cx="2864644"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Προβλεπτική Ανάλυση</a:t>
            </a:r>
            <a:endParaRPr lang="en-US" sz="2183" dirty="0"/>
          </a:p>
        </p:txBody>
      </p:sp>
      <p:sp>
        <p:nvSpPr>
          <p:cNvPr id="9" name="Text 4"/>
          <p:cNvSpPr/>
          <p:nvPr/>
        </p:nvSpPr>
        <p:spPr>
          <a:xfrm>
            <a:off x="1060966" y="3037403"/>
            <a:ext cx="4085273" cy="2483644"/>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Η προγνωστική μοντελοποίηση χρησιμοποιεί ιστορικά δεδομένα για να προβλέψει μελλοντικά γεγονότα και συμπεριφορές από την πρόβλεψη των πωλήσεων σε μια εταιρεία έως την πρόβλεψη του καιρού και των χρηματιστηριακών αγορών.</a:t>
            </a:r>
            <a:endParaRPr lang="en-US" sz="1746" dirty="0"/>
          </a:p>
        </p:txBody>
      </p:sp>
      <p:sp>
        <p:nvSpPr>
          <p:cNvPr id="10" name="Shape 5"/>
          <p:cNvSpPr/>
          <p:nvPr/>
        </p:nvSpPr>
        <p:spPr>
          <a:xfrm>
            <a:off x="5597247" y="2328624"/>
            <a:ext cx="4543901" cy="3560976"/>
          </a:xfrm>
          <a:prstGeom prst="roundRect">
            <a:avLst>
              <a:gd name="adj" fmla="val 2917"/>
            </a:avLst>
          </a:prstGeom>
          <a:solidFill>
            <a:srgbClr val="182567"/>
          </a:solidFill>
          <a:ln w="7620">
            <a:solidFill>
              <a:srgbClr val="313E80"/>
            </a:solidFill>
            <a:prstDash val="solid"/>
          </a:ln>
        </p:spPr>
        <p:txBody>
          <a:bodyPr/>
          <a:lstStyle/>
          <a:p>
            <a:endParaRPr lang="el-GR"/>
          </a:p>
        </p:txBody>
      </p:sp>
      <p:sp>
        <p:nvSpPr>
          <p:cNvPr id="11" name="Text 6"/>
          <p:cNvSpPr/>
          <p:nvPr/>
        </p:nvSpPr>
        <p:spPr>
          <a:xfrm>
            <a:off x="5826562" y="2557939"/>
            <a:ext cx="2772251"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Μηχανική Εκμάθηση</a:t>
            </a:r>
            <a:endParaRPr lang="en-US" sz="2183" dirty="0"/>
          </a:p>
        </p:txBody>
      </p:sp>
      <p:sp>
        <p:nvSpPr>
          <p:cNvPr id="12" name="Text 7"/>
          <p:cNvSpPr/>
          <p:nvPr/>
        </p:nvSpPr>
        <p:spPr>
          <a:xfrm>
            <a:off x="5826562" y="3037403"/>
            <a:ext cx="4085273" cy="2483644"/>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Αλγόριθμοι μηχανικής εκμάθησης εκπαιδεύονται σε δεδομένα για να δημιουργήσουν μοντέλα που μπορούν να κάνουν προβλέψεις. Αυτή η διαδικασία είναι κρίσιμη για τη λήψη αποφάσεων σε περιβάλλοντα που χαρακτηρίζονται από αβεβαιότητα και πολυπλοκότητα.</a:t>
            </a:r>
            <a:endParaRPr lang="en-US" sz="1746" dirty="0"/>
          </a:p>
        </p:txBody>
      </p:sp>
      <p:sp>
        <p:nvSpPr>
          <p:cNvPr id="13" name="Shape 8"/>
          <p:cNvSpPr/>
          <p:nvPr/>
        </p:nvSpPr>
        <p:spPr>
          <a:xfrm>
            <a:off x="831652" y="6118914"/>
            <a:ext cx="9309497" cy="1500847"/>
          </a:xfrm>
          <a:prstGeom prst="roundRect">
            <a:avLst>
              <a:gd name="adj" fmla="val 6057"/>
            </a:avLst>
          </a:prstGeom>
          <a:solidFill>
            <a:srgbClr val="182567"/>
          </a:solidFill>
          <a:ln w="7620">
            <a:solidFill>
              <a:srgbClr val="313E80"/>
            </a:solidFill>
            <a:prstDash val="solid"/>
          </a:ln>
        </p:spPr>
        <p:txBody>
          <a:bodyPr/>
          <a:lstStyle/>
          <a:p>
            <a:endParaRPr lang="el-GR"/>
          </a:p>
        </p:txBody>
      </p:sp>
      <p:sp>
        <p:nvSpPr>
          <p:cNvPr id="14" name="Text 9"/>
          <p:cNvSpPr/>
          <p:nvPr/>
        </p:nvSpPr>
        <p:spPr>
          <a:xfrm>
            <a:off x="1060966" y="6201370"/>
            <a:ext cx="3735110" cy="346472"/>
          </a:xfrm>
          <a:prstGeom prst="rect">
            <a:avLst/>
          </a:prstGeom>
          <a:noFill/>
          <a:ln/>
        </p:spPr>
        <p:txBody>
          <a:bodyPr wrap="none" rtlCol="0" anchor="t"/>
          <a:lstStyle/>
          <a:p>
            <a:pPr marL="0" indent="0">
              <a:lnSpc>
                <a:spcPts val="2729"/>
              </a:lnSpc>
              <a:buNone/>
            </a:pPr>
            <a:r>
              <a:rPr lang="en-US" sz="2183" dirty="0">
                <a:solidFill>
                  <a:srgbClr val="CFD0D8"/>
                </a:solidFill>
                <a:latin typeface="Roboto" pitchFamily="34" charset="0"/>
                <a:ea typeface="Roboto" pitchFamily="34" charset="-122"/>
                <a:cs typeface="Roboto" pitchFamily="34" charset="-120"/>
              </a:rPr>
              <a:t>Δυναμικός Προγραμματισμός</a:t>
            </a:r>
            <a:endParaRPr lang="en-US" sz="2183" dirty="0"/>
          </a:p>
        </p:txBody>
      </p:sp>
      <p:sp>
        <p:nvSpPr>
          <p:cNvPr id="15" name="Text 10"/>
          <p:cNvSpPr/>
          <p:nvPr/>
        </p:nvSpPr>
        <p:spPr>
          <a:xfrm>
            <a:off x="1060966" y="6680835"/>
            <a:ext cx="8850868" cy="709613"/>
          </a:xfrm>
          <a:prstGeom prst="rect">
            <a:avLst/>
          </a:prstGeom>
          <a:noFill/>
          <a:ln/>
        </p:spPr>
        <p:txBody>
          <a:bodyPr wrap="square" rtlCol="0" anchor="t"/>
          <a:lstStyle/>
          <a:p>
            <a:pPr marL="0" indent="0">
              <a:lnSpc>
                <a:spcPts val="2794"/>
              </a:lnSpc>
              <a:buNone/>
            </a:pPr>
            <a:r>
              <a:rPr lang="en-US" sz="1746" dirty="0">
                <a:solidFill>
                  <a:srgbClr val="CFD0D8"/>
                </a:solidFill>
                <a:latin typeface="Roboto" pitchFamily="34" charset="0"/>
                <a:ea typeface="Roboto" pitchFamily="34" charset="-122"/>
                <a:cs typeface="Roboto" pitchFamily="34" charset="-120"/>
              </a:rPr>
              <a:t>Οι προγνωστικές μέθοδοι χρησιμοποιούν δυναμικό προγραμματισμό για να βελτιστοποιήσουν τις αποφάσεις σε πολύπλοκα συστήματα.</a:t>
            </a:r>
            <a:endParaRPr lang="en-US" sz="1746" dirty="0"/>
          </a:p>
        </p:txBody>
      </p:sp>
      <p:pic>
        <p:nvPicPr>
          <p:cNvPr id="16"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9477417" y="2930400"/>
            <a:ext cx="4938671" cy="2433337"/>
          </a:xfrm>
          <a:prstGeom prst="rect">
            <a:avLst/>
          </a:prstGeom>
        </p:spPr>
      </p:pic>
      <p:sp>
        <p:nvSpPr>
          <p:cNvPr id="6" name="Text 1"/>
          <p:cNvSpPr/>
          <p:nvPr/>
        </p:nvSpPr>
        <p:spPr>
          <a:xfrm>
            <a:off x="1412438" y="472559"/>
            <a:ext cx="6966704" cy="536019"/>
          </a:xfrm>
          <a:prstGeom prst="rect">
            <a:avLst/>
          </a:prstGeom>
          <a:noFill/>
          <a:ln/>
        </p:spPr>
        <p:txBody>
          <a:bodyPr wrap="none" rtlCol="0" anchor="t"/>
          <a:lstStyle/>
          <a:p>
            <a:pPr marL="0" indent="0">
              <a:lnSpc>
                <a:spcPts val="4221"/>
              </a:lnSpc>
              <a:buNone/>
            </a:pPr>
            <a:r>
              <a:rPr lang="en-US" sz="3377" dirty="0">
                <a:solidFill>
                  <a:srgbClr val="FFFFFF"/>
                </a:solidFill>
                <a:latin typeface="Roboto" pitchFamily="34" charset="0"/>
                <a:ea typeface="Roboto" pitchFamily="34" charset="-122"/>
                <a:cs typeface="Roboto" pitchFamily="34" charset="-120"/>
              </a:rPr>
              <a:t>Προκλήσεις της QoS στα δίκτυα 5G</a:t>
            </a:r>
            <a:endParaRPr lang="en-US" sz="3377" dirty="0"/>
          </a:p>
        </p:txBody>
      </p:sp>
      <p:sp>
        <p:nvSpPr>
          <p:cNvPr id="7" name="Shape 2"/>
          <p:cNvSpPr/>
          <p:nvPr/>
        </p:nvSpPr>
        <p:spPr>
          <a:xfrm>
            <a:off x="1652587" y="1265873"/>
            <a:ext cx="34290" cy="6491168"/>
          </a:xfrm>
          <a:prstGeom prst="roundRect">
            <a:avLst>
              <a:gd name="adj" fmla="val 225109"/>
            </a:avLst>
          </a:prstGeom>
          <a:solidFill>
            <a:srgbClr val="313E80"/>
          </a:solidFill>
          <a:ln/>
        </p:spPr>
        <p:txBody>
          <a:bodyPr/>
          <a:lstStyle/>
          <a:p>
            <a:endParaRPr lang="el-GR"/>
          </a:p>
        </p:txBody>
      </p:sp>
      <p:sp>
        <p:nvSpPr>
          <p:cNvPr id="8" name="Shape 3"/>
          <p:cNvSpPr/>
          <p:nvPr/>
        </p:nvSpPr>
        <p:spPr>
          <a:xfrm>
            <a:off x="1862673" y="1575554"/>
            <a:ext cx="600313" cy="34290"/>
          </a:xfrm>
          <a:prstGeom prst="roundRect">
            <a:avLst>
              <a:gd name="adj" fmla="val 225109"/>
            </a:avLst>
          </a:prstGeom>
          <a:solidFill>
            <a:srgbClr val="313E80"/>
          </a:solidFill>
          <a:ln/>
        </p:spPr>
        <p:txBody>
          <a:bodyPr/>
          <a:lstStyle/>
          <a:p>
            <a:endParaRPr lang="el-GR"/>
          </a:p>
        </p:txBody>
      </p:sp>
      <p:sp>
        <p:nvSpPr>
          <p:cNvPr id="9" name="Shape 4"/>
          <p:cNvSpPr/>
          <p:nvPr/>
        </p:nvSpPr>
        <p:spPr>
          <a:xfrm>
            <a:off x="1476792" y="1399818"/>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10" name="Text 5"/>
          <p:cNvSpPr/>
          <p:nvPr/>
        </p:nvSpPr>
        <p:spPr>
          <a:xfrm>
            <a:off x="1596569" y="1431965"/>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1</a:t>
            </a:r>
            <a:endParaRPr lang="en-US" sz="2026" dirty="0"/>
          </a:p>
        </p:txBody>
      </p:sp>
      <p:sp>
        <p:nvSpPr>
          <p:cNvPr id="11" name="Text 6"/>
          <p:cNvSpPr/>
          <p:nvPr/>
        </p:nvSpPr>
        <p:spPr>
          <a:xfrm>
            <a:off x="2613065" y="1437323"/>
            <a:ext cx="2439353"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Μεταβλητότητα Κίνησης</a:t>
            </a:r>
            <a:endParaRPr lang="en-US" sz="1688" dirty="0"/>
          </a:p>
        </p:txBody>
      </p:sp>
      <p:sp>
        <p:nvSpPr>
          <p:cNvPr id="12" name="Text 7"/>
          <p:cNvSpPr/>
          <p:nvPr/>
        </p:nvSpPr>
        <p:spPr>
          <a:xfrm>
            <a:off x="2613065" y="1808202"/>
            <a:ext cx="6947178" cy="548878"/>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κυκλοφορία στα δίκτυα 5G είναι πολύ μεταβλητή, καθιστώντας δύσκολη τη διατήρηση σταθερής QoS.</a:t>
            </a:r>
            <a:endParaRPr lang="en-US" sz="1351" dirty="0"/>
          </a:p>
        </p:txBody>
      </p:sp>
      <p:sp>
        <p:nvSpPr>
          <p:cNvPr id="13" name="Shape 8"/>
          <p:cNvSpPr/>
          <p:nvPr/>
        </p:nvSpPr>
        <p:spPr>
          <a:xfrm>
            <a:off x="1862673" y="3009662"/>
            <a:ext cx="600313" cy="34290"/>
          </a:xfrm>
          <a:prstGeom prst="roundRect">
            <a:avLst>
              <a:gd name="adj" fmla="val 225109"/>
            </a:avLst>
          </a:prstGeom>
          <a:solidFill>
            <a:srgbClr val="313E80"/>
          </a:solidFill>
          <a:ln/>
        </p:spPr>
        <p:txBody>
          <a:bodyPr/>
          <a:lstStyle/>
          <a:p>
            <a:endParaRPr lang="el-GR"/>
          </a:p>
        </p:txBody>
      </p:sp>
      <p:sp>
        <p:nvSpPr>
          <p:cNvPr id="14" name="Shape 9"/>
          <p:cNvSpPr/>
          <p:nvPr/>
        </p:nvSpPr>
        <p:spPr>
          <a:xfrm>
            <a:off x="1476792" y="2833926"/>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15" name="Text 10"/>
          <p:cNvSpPr/>
          <p:nvPr/>
        </p:nvSpPr>
        <p:spPr>
          <a:xfrm>
            <a:off x="1596569" y="2866073"/>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2</a:t>
            </a:r>
            <a:endParaRPr lang="en-US" sz="2026" dirty="0"/>
          </a:p>
        </p:txBody>
      </p:sp>
      <p:sp>
        <p:nvSpPr>
          <p:cNvPr id="16" name="Text 11"/>
          <p:cNvSpPr/>
          <p:nvPr/>
        </p:nvSpPr>
        <p:spPr>
          <a:xfrm>
            <a:off x="2613065" y="2871430"/>
            <a:ext cx="2286595"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Ετερογένεια Συσκευών</a:t>
            </a:r>
            <a:endParaRPr lang="en-US" sz="1688" dirty="0"/>
          </a:p>
        </p:txBody>
      </p:sp>
      <p:sp>
        <p:nvSpPr>
          <p:cNvPr id="17" name="Text 12"/>
          <p:cNvSpPr/>
          <p:nvPr/>
        </p:nvSpPr>
        <p:spPr>
          <a:xfrm>
            <a:off x="2613065" y="3242310"/>
            <a:ext cx="6947178" cy="548878"/>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Τα δίκτυα 5G υποστηρίζουν πολλές διαφορετικές συσκευές με διαφορετικές απαιτήσεις QoS.</a:t>
            </a:r>
            <a:endParaRPr lang="en-US" sz="1351" dirty="0"/>
          </a:p>
        </p:txBody>
      </p:sp>
      <p:sp>
        <p:nvSpPr>
          <p:cNvPr id="18" name="Shape 13"/>
          <p:cNvSpPr/>
          <p:nvPr/>
        </p:nvSpPr>
        <p:spPr>
          <a:xfrm>
            <a:off x="1862673" y="4443770"/>
            <a:ext cx="600313" cy="34290"/>
          </a:xfrm>
          <a:prstGeom prst="roundRect">
            <a:avLst>
              <a:gd name="adj" fmla="val 225109"/>
            </a:avLst>
          </a:prstGeom>
          <a:solidFill>
            <a:srgbClr val="313E80"/>
          </a:solidFill>
          <a:ln/>
        </p:spPr>
        <p:txBody>
          <a:bodyPr/>
          <a:lstStyle/>
          <a:p>
            <a:endParaRPr lang="el-GR"/>
          </a:p>
        </p:txBody>
      </p:sp>
      <p:sp>
        <p:nvSpPr>
          <p:cNvPr id="19" name="Shape 14"/>
          <p:cNvSpPr/>
          <p:nvPr/>
        </p:nvSpPr>
        <p:spPr>
          <a:xfrm>
            <a:off x="1476792" y="4268033"/>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20" name="Text 15"/>
          <p:cNvSpPr/>
          <p:nvPr/>
        </p:nvSpPr>
        <p:spPr>
          <a:xfrm>
            <a:off x="1596569" y="4300180"/>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3</a:t>
            </a:r>
            <a:endParaRPr lang="en-US" sz="2026" dirty="0"/>
          </a:p>
        </p:txBody>
      </p:sp>
      <p:sp>
        <p:nvSpPr>
          <p:cNvPr id="21" name="Text 16"/>
          <p:cNvSpPr/>
          <p:nvPr/>
        </p:nvSpPr>
        <p:spPr>
          <a:xfrm>
            <a:off x="2613065" y="4305538"/>
            <a:ext cx="2183725" cy="268010"/>
          </a:xfrm>
          <a:prstGeom prst="rect">
            <a:avLst/>
          </a:prstGeom>
          <a:noFill/>
          <a:ln/>
        </p:spPr>
        <p:txBody>
          <a:bodyPr wrap="none" rtlCol="0" anchor="t"/>
          <a:lstStyle/>
          <a:p>
            <a:pPr marL="0" indent="0" algn="l">
              <a:lnSpc>
                <a:spcPts val="2110"/>
              </a:lnSpc>
              <a:buNone/>
            </a:pPr>
            <a:r>
              <a:rPr lang="en-US" sz="1688" dirty="0">
                <a:solidFill>
                  <a:srgbClr val="CFD0D8"/>
                </a:solidFill>
                <a:latin typeface="Roboto" pitchFamily="34" charset="0"/>
                <a:ea typeface="Roboto" pitchFamily="34" charset="-122"/>
                <a:cs typeface="Roboto" pitchFamily="34" charset="-120"/>
              </a:rPr>
              <a:t>Υψηλή Συνδεσιμότητα</a:t>
            </a:r>
            <a:endParaRPr lang="en-US" sz="1688" dirty="0"/>
          </a:p>
        </p:txBody>
      </p:sp>
      <p:sp>
        <p:nvSpPr>
          <p:cNvPr id="22" name="Text 17"/>
          <p:cNvSpPr/>
          <p:nvPr/>
        </p:nvSpPr>
        <p:spPr>
          <a:xfrm>
            <a:off x="2613065" y="4676418"/>
            <a:ext cx="6947178" cy="823317"/>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μαζική συνδεσιμότητα των συσκευών στα δίκτυα 5G δημιουργεί προκλήσεις διαχείρισης πόρων και ταυτ</a:t>
            </a:r>
            <a:r>
              <a:rPr lang="el-GR" sz="1351" dirty="0">
                <a:solidFill>
                  <a:srgbClr val="CFD0D8"/>
                </a:solidFill>
                <a:latin typeface="Roboto" pitchFamily="34" charset="0"/>
                <a:ea typeface="Roboto" pitchFamily="34" charset="-122"/>
                <a:cs typeface="Roboto" pitchFamily="34" charset="-120"/>
              </a:rPr>
              <a:t>ό</a:t>
            </a:r>
            <a:r>
              <a:rPr lang="en-US" sz="1351" dirty="0" err="1">
                <a:solidFill>
                  <a:srgbClr val="CFD0D8"/>
                </a:solidFill>
                <a:latin typeface="Roboto" pitchFamily="34" charset="0"/>
                <a:ea typeface="Roboto" pitchFamily="34" charset="-122"/>
                <a:cs typeface="Roboto" pitchFamily="34" charset="-120"/>
              </a:rPr>
              <a:t>χρον</a:t>
            </a:r>
            <a:r>
              <a:rPr lang="en-US" sz="1351" dirty="0">
                <a:solidFill>
                  <a:srgbClr val="CFD0D8"/>
                </a:solidFill>
                <a:latin typeface="Roboto" pitchFamily="34" charset="0"/>
                <a:ea typeface="Roboto" pitchFamily="34" charset="-122"/>
                <a:cs typeface="Roboto" pitchFamily="34" charset="-120"/>
              </a:rPr>
              <a:t>α πρέπει να δίνεται μεγαλύτερη έμφαση στην ασφάλεια και το απόρρητο των δεδομένων.</a:t>
            </a:r>
            <a:endParaRPr lang="en-US" sz="1351" dirty="0"/>
          </a:p>
        </p:txBody>
      </p:sp>
      <p:sp>
        <p:nvSpPr>
          <p:cNvPr id="23" name="Shape 18"/>
          <p:cNvSpPr/>
          <p:nvPr/>
        </p:nvSpPr>
        <p:spPr>
          <a:xfrm>
            <a:off x="1862673" y="6152317"/>
            <a:ext cx="600313" cy="34290"/>
          </a:xfrm>
          <a:prstGeom prst="roundRect">
            <a:avLst>
              <a:gd name="adj" fmla="val 225109"/>
            </a:avLst>
          </a:prstGeom>
          <a:solidFill>
            <a:srgbClr val="313E80"/>
          </a:solidFill>
          <a:ln/>
        </p:spPr>
        <p:txBody>
          <a:bodyPr/>
          <a:lstStyle/>
          <a:p>
            <a:endParaRPr lang="el-GR"/>
          </a:p>
        </p:txBody>
      </p:sp>
      <p:sp>
        <p:nvSpPr>
          <p:cNvPr id="24" name="Shape 19"/>
          <p:cNvSpPr/>
          <p:nvPr/>
        </p:nvSpPr>
        <p:spPr>
          <a:xfrm>
            <a:off x="1476792" y="5976580"/>
            <a:ext cx="385882" cy="385882"/>
          </a:xfrm>
          <a:prstGeom prst="roundRect">
            <a:avLst>
              <a:gd name="adj" fmla="val 20004"/>
            </a:avLst>
          </a:prstGeom>
          <a:solidFill>
            <a:srgbClr val="182567"/>
          </a:solidFill>
          <a:ln w="7620">
            <a:solidFill>
              <a:srgbClr val="313E80"/>
            </a:solidFill>
            <a:prstDash val="solid"/>
          </a:ln>
        </p:spPr>
        <p:txBody>
          <a:bodyPr/>
          <a:lstStyle/>
          <a:p>
            <a:endParaRPr lang="el-GR"/>
          </a:p>
        </p:txBody>
      </p:sp>
      <p:sp>
        <p:nvSpPr>
          <p:cNvPr id="25" name="Text 20"/>
          <p:cNvSpPr/>
          <p:nvPr/>
        </p:nvSpPr>
        <p:spPr>
          <a:xfrm>
            <a:off x="1596569" y="6008727"/>
            <a:ext cx="146209" cy="321588"/>
          </a:xfrm>
          <a:prstGeom prst="rect">
            <a:avLst/>
          </a:prstGeom>
          <a:noFill/>
          <a:ln/>
        </p:spPr>
        <p:txBody>
          <a:bodyPr wrap="none" rtlCol="0" anchor="t"/>
          <a:lstStyle/>
          <a:p>
            <a:pPr marL="0" indent="0" algn="ctr">
              <a:lnSpc>
                <a:spcPts val="2532"/>
              </a:lnSpc>
              <a:buNone/>
            </a:pPr>
            <a:r>
              <a:rPr lang="en-US" sz="2026" dirty="0">
                <a:solidFill>
                  <a:srgbClr val="CFD0D8"/>
                </a:solidFill>
                <a:latin typeface="Roboto" pitchFamily="34" charset="0"/>
                <a:ea typeface="Roboto" pitchFamily="34" charset="-122"/>
                <a:cs typeface="Roboto" pitchFamily="34" charset="-120"/>
              </a:rPr>
              <a:t>4</a:t>
            </a:r>
            <a:endParaRPr lang="en-US" sz="2026" dirty="0"/>
          </a:p>
        </p:txBody>
      </p:sp>
      <p:sp>
        <p:nvSpPr>
          <p:cNvPr id="26" name="Text 21"/>
          <p:cNvSpPr/>
          <p:nvPr/>
        </p:nvSpPr>
        <p:spPr>
          <a:xfrm>
            <a:off x="2613065" y="6014085"/>
            <a:ext cx="4636889" cy="268010"/>
          </a:xfrm>
          <a:prstGeom prst="rect">
            <a:avLst/>
          </a:prstGeom>
          <a:noFill/>
          <a:ln/>
        </p:spPr>
        <p:txBody>
          <a:bodyPr wrap="none" rtlCol="0" anchor="t"/>
          <a:lstStyle/>
          <a:p>
            <a:pPr marL="0" indent="0" algn="l">
              <a:lnSpc>
                <a:spcPts val="2110"/>
              </a:lnSpc>
              <a:buNone/>
            </a:pPr>
            <a:r>
              <a:rPr lang="en-US" sz="1688" b="1" dirty="0">
                <a:solidFill>
                  <a:srgbClr val="CFD0D8"/>
                </a:solidFill>
                <a:latin typeface="Roboto" pitchFamily="34" charset="0"/>
                <a:ea typeface="Roboto" pitchFamily="34" charset="-122"/>
                <a:cs typeface="Roboto" pitchFamily="34" charset="-120"/>
              </a:rPr>
              <a:t>Ανεπαρκής ποιότητα και ποσότητα δεδομένων</a:t>
            </a:r>
            <a:endParaRPr lang="en-US" sz="1688" dirty="0"/>
          </a:p>
        </p:txBody>
      </p:sp>
      <p:sp>
        <p:nvSpPr>
          <p:cNvPr id="27" name="Text 22"/>
          <p:cNvSpPr/>
          <p:nvPr/>
        </p:nvSpPr>
        <p:spPr>
          <a:xfrm>
            <a:off x="2613065" y="6384965"/>
            <a:ext cx="6947178" cy="823317"/>
          </a:xfrm>
          <a:prstGeom prst="rect">
            <a:avLst/>
          </a:prstGeom>
          <a:noFill/>
          <a:ln/>
        </p:spPr>
        <p:txBody>
          <a:bodyPr wrap="square" rtlCol="0" anchor="t"/>
          <a:lstStyle/>
          <a:p>
            <a:pPr marL="0" indent="0" algn="l">
              <a:lnSpc>
                <a:spcPts val="2161"/>
              </a:lnSpc>
              <a:buNone/>
            </a:pPr>
            <a:r>
              <a:rPr lang="en-US" sz="1351" dirty="0">
                <a:solidFill>
                  <a:srgbClr val="CFD0D8"/>
                </a:solidFill>
                <a:latin typeface="Roboto" pitchFamily="34" charset="0"/>
                <a:ea typeface="Roboto" pitchFamily="34" charset="-122"/>
                <a:cs typeface="Roboto" pitchFamily="34" charset="-120"/>
              </a:rPr>
              <a:t>Η προγνωστική μοντελοποίηση απαιτεί υψηλής ποιότητας και ποσότητας δεδομένα. Ορισμένες φορές, η ανεπάρκεια ή η κακή ποιότητα των δεδομένων μπορεί να οδηγήσει σε μη αξιόπιστες προβλέψεις.</a:t>
            </a:r>
            <a:endParaRPr lang="en-US" sz="1351" dirty="0"/>
          </a:p>
        </p:txBody>
      </p:sp>
      <p:sp>
        <p:nvSpPr>
          <p:cNvPr id="28" name="Text 23"/>
          <p:cNvSpPr/>
          <p:nvPr/>
        </p:nvSpPr>
        <p:spPr>
          <a:xfrm>
            <a:off x="2613065" y="7311152"/>
            <a:ext cx="6947178" cy="274439"/>
          </a:xfrm>
          <a:prstGeom prst="rect">
            <a:avLst/>
          </a:prstGeom>
          <a:noFill/>
          <a:ln/>
        </p:spPr>
        <p:txBody>
          <a:bodyPr wrap="none" rtlCol="0" anchor="t"/>
          <a:lstStyle/>
          <a:p>
            <a:pPr marL="0" indent="0" algn="l">
              <a:lnSpc>
                <a:spcPts val="2161"/>
              </a:lnSpc>
              <a:buNone/>
            </a:pPr>
            <a:endParaRPr lang="en-US" sz="1351" dirty="0"/>
          </a:p>
        </p:txBody>
      </p:sp>
      <p:pic>
        <p:nvPicPr>
          <p:cNvPr id="29"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1158716"/>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Μεθοδολογία ανάπτυξης του προγνωστικού μοντέλου</a:t>
            </a:r>
            <a:endParaRPr lang="en-US" sz="4374" dirty="0"/>
          </a:p>
        </p:txBody>
      </p:sp>
      <p:sp>
        <p:nvSpPr>
          <p:cNvPr id="5" name="Text 2"/>
          <p:cNvSpPr/>
          <p:nvPr/>
        </p:nvSpPr>
        <p:spPr>
          <a:xfrm>
            <a:off x="2037993" y="310288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Συλλογή Δεδομένων</a:t>
            </a:r>
            <a:endParaRPr lang="en-US" sz="2187" dirty="0"/>
          </a:p>
        </p:txBody>
      </p:sp>
      <p:sp>
        <p:nvSpPr>
          <p:cNvPr id="6" name="Text 3"/>
          <p:cNvSpPr/>
          <p:nvPr/>
        </p:nvSpPr>
        <p:spPr>
          <a:xfrm>
            <a:off x="2037993" y="3672245"/>
            <a:ext cx="3156347"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Καθορισμός του προβλήματος και συλλογή ιστορικών δεδομένων για την κίνηση, την χρήση πόρων και την QoS σε δίκτυα 5G.</a:t>
            </a:r>
            <a:endParaRPr lang="en-US" sz="1750" dirty="0"/>
          </a:p>
        </p:txBody>
      </p:sp>
      <p:sp>
        <p:nvSpPr>
          <p:cNvPr id="7" name="Text 4"/>
          <p:cNvSpPr/>
          <p:nvPr/>
        </p:nvSpPr>
        <p:spPr>
          <a:xfrm>
            <a:off x="5743932" y="3102888"/>
            <a:ext cx="3156347"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Επεξεργασία Δεδομένων</a:t>
            </a:r>
            <a:endParaRPr lang="en-US" sz="2187" dirty="0"/>
          </a:p>
        </p:txBody>
      </p:sp>
      <p:sp>
        <p:nvSpPr>
          <p:cNvPr id="8" name="Text 5"/>
          <p:cNvSpPr/>
          <p:nvPr/>
        </p:nvSpPr>
        <p:spPr>
          <a:xfrm>
            <a:off x="5743932" y="4019431"/>
            <a:ext cx="315634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Καθαρισμός, κανονικοποίηση και ομαδοποίηση των δεδομένων για εκπαίδευση του μοντέλου.</a:t>
            </a:r>
            <a:endParaRPr lang="en-US" sz="1750" dirty="0"/>
          </a:p>
        </p:txBody>
      </p:sp>
      <p:sp>
        <p:nvSpPr>
          <p:cNvPr id="9" name="Text 6"/>
          <p:cNvSpPr/>
          <p:nvPr/>
        </p:nvSpPr>
        <p:spPr>
          <a:xfrm>
            <a:off x="9449872" y="3102888"/>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Μοντελοποίηση</a:t>
            </a:r>
            <a:endParaRPr lang="en-US" sz="2187" dirty="0"/>
          </a:p>
        </p:txBody>
      </p:sp>
      <p:sp>
        <p:nvSpPr>
          <p:cNvPr id="10" name="Text 7"/>
          <p:cNvSpPr/>
          <p:nvPr/>
        </p:nvSpPr>
        <p:spPr>
          <a:xfrm>
            <a:off x="9449872" y="3672245"/>
            <a:ext cx="3156347" cy="3198614"/>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Ανάλογα με τον τύπο του προβλήματος και τα χαρακτηριστικά των δεδομένων, επιλέγεται ένα κατάλληλο μοντέλο μηχανικής μάθησης με ανάπτυξη προγνωστικών αλγορίθμων βασισμένων σε τεχνικές μηχανικής εκμάθησης.</a:t>
            </a:r>
            <a:endParaRPr lang="en-US" sz="175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pic>
        <p:nvPicPr>
          <p:cNvPr id="5" name="Image 2" descr="preencoded.png"/>
          <p:cNvPicPr>
            <a:picLocks noChangeAspect="1"/>
          </p:cNvPicPr>
          <p:nvPr/>
        </p:nvPicPr>
        <p:blipFill>
          <a:blip r:embed="rId4"/>
          <a:stretch>
            <a:fillRect/>
          </a:stretch>
        </p:blipFill>
        <p:spPr>
          <a:xfrm>
            <a:off x="10434638" y="1851102"/>
            <a:ext cx="3918110" cy="4271092"/>
          </a:xfrm>
          <a:prstGeom prst="rect">
            <a:avLst/>
          </a:prstGeom>
        </p:spPr>
      </p:pic>
      <p:sp>
        <p:nvSpPr>
          <p:cNvPr id="6" name="Text 1"/>
          <p:cNvSpPr/>
          <p:nvPr/>
        </p:nvSpPr>
        <p:spPr>
          <a:xfrm>
            <a:off x="833199" y="1515666"/>
            <a:ext cx="8657153"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Αποτελέσματα και συμπεράσματα</a:t>
            </a:r>
            <a:endParaRPr lang="en-US" sz="4374" dirty="0"/>
          </a:p>
        </p:txBody>
      </p:sp>
      <p:sp>
        <p:nvSpPr>
          <p:cNvPr id="7" name="Shape 2"/>
          <p:cNvSpPr/>
          <p:nvPr/>
        </p:nvSpPr>
        <p:spPr>
          <a:xfrm>
            <a:off x="833199" y="2716887"/>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8" name="Text 3"/>
          <p:cNvSpPr/>
          <p:nvPr/>
        </p:nvSpPr>
        <p:spPr>
          <a:xfrm>
            <a:off x="988457" y="2758559"/>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9" name="Text 4"/>
          <p:cNvSpPr/>
          <p:nvPr/>
        </p:nvSpPr>
        <p:spPr>
          <a:xfrm>
            <a:off x="1555313" y="2793206"/>
            <a:ext cx="329315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Αυξημένη Αποδοτικότητα</a:t>
            </a:r>
            <a:endParaRPr lang="en-US" sz="2187" dirty="0"/>
          </a:p>
        </p:txBody>
      </p:sp>
      <p:sp>
        <p:nvSpPr>
          <p:cNvPr id="10" name="Text 5"/>
          <p:cNvSpPr/>
          <p:nvPr/>
        </p:nvSpPr>
        <p:spPr>
          <a:xfrm>
            <a:off x="1555313" y="3273623"/>
            <a:ext cx="38200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Το μοντέλο επιτυγχάνει αποτελεσματική κατανομή των πόρων για βελτιωμένη QoS.</a:t>
            </a:r>
            <a:endParaRPr lang="en-US" sz="1750" dirty="0"/>
          </a:p>
        </p:txBody>
      </p:sp>
      <p:sp>
        <p:nvSpPr>
          <p:cNvPr id="11" name="Shape 6"/>
          <p:cNvSpPr/>
          <p:nvPr/>
        </p:nvSpPr>
        <p:spPr>
          <a:xfrm>
            <a:off x="5597485" y="2716887"/>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12" name="Text 7"/>
          <p:cNvSpPr/>
          <p:nvPr/>
        </p:nvSpPr>
        <p:spPr>
          <a:xfrm>
            <a:off x="5752743" y="2758559"/>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3" name="Text 8"/>
          <p:cNvSpPr/>
          <p:nvPr/>
        </p:nvSpPr>
        <p:spPr>
          <a:xfrm>
            <a:off x="6319599" y="2793206"/>
            <a:ext cx="3284458"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Προσαρμόσιμο Σχεδιασμό</a:t>
            </a:r>
            <a:endParaRPr lang="en-US" sz="2187" dirty="0"/>
          </a:p>
        </p:txBody>
      </p:sp>
      <p:sp>
        <p:nvSpPr>
          <p:cNvPr id="14" name="Text 9"/>
          <p:cNvSpPr/>
          <p:nvPr/>
        </p:nvSpPr>
        <p:spPr>
          <a:xfrm>
            <a:off x="6319599" y="3273623"/>
            <a:ext cx="38200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Η μεθοδολογία μπορεί να εφαρμοστεί σε διάφορα σενάρια δικτύων 5G.</a:t>
            </a:r>
            <a:endParaRPr lang="en-US" sz="1750" dirty="0"/>
          </a:p>
        </p:txBody>
      </p:sp>
      <p:sp>
        <p:nvSpPr>
          <p:cNvPr id="15" name="Shape 10"/>
          <p:cNvSpPr/>
          <p:nvPr/>
        </p:nvSpPr>
        <p:spPr>
          <a:xfrm>
            <a:off x="833199" y="4735592"/>
            <a:ext cx="499943" cy="499943"/>
          </a:xfrm>
          <a:prstGeom prst="roundRect">
            <a:avLst>
              <a:gd name="adj" fmla="val 20000"/>
            </a:avLst>
          </a:prstGeom>
          <a:solidFill>
            <a:srgbClr val="182567"/>
          </a:solidFill>
          <a:ln w="7620">
            <a:solidFill>
              <a:srgbClr val="313E80"/>
            </a:solidFill>
            <a:prstDash val="solid"/>
          </a:ln>
        </p:spPr>
        <p:txBody>
          <a:bodyPr/>
          <a:lstStyle/>
          <a:p>
            <a:endParaRPr lang="el-GR"/>
          </a:p>
        </p:txBody>
      </p:sp>
      <p:sp>
        <p:nvSpPr>
          <p:cNvPr id="16" name="Text 11"/>
          <p:cNvSpPr/>
          <p:nvPr/>
        </p:nvSpPr>
        <p:spPr>
          <a:xfrm>
            <a:off x="988457" y="477726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7" name="Text 12"/>
          <p:cNvSpPr/>
          <p:nvPr/>
        </p:nvSpPr>
        <p:spPr>
          <a:xfrm>
            <a:off x="1555313" y="4811911"/>
            <a:ext cx="2857143"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Μελλοντική Ανάπτυξη</a:t>
            </a:r>
            <a:endParaRPr lang="en-US" sz="2187" dirty="0"/>
          </a:p>
        </p:txBody>
      </p:sp>
      <p:sp>
        <p:nvSpPr>
          <p:cNvPr id="18" name="Text 13"/>
          <p:cNvSpPr/>
          <p:nvPr/>
        </p:nvSpPr>
        <p:spPr>
          <a:xfrm>
            <a:off x="1555313" y="5292328"/>
            <a:ext cx="858428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Βασιζόμενοι στα ευρήματα και τις παρατηρήσεις μας, προτείνουμε πιθανές κατευθύνσεις για μελλοντική έρευνα ή βελτιώσεις του προγνωστικού μοντέλου. Αυτές οι συστάσεις μπορεί να περιλαμβάνουν τη χρήση νέων δεδομένων, την ανάπτυξη νέων μοντέλων ή τη βελτίωση της διαδικασίας εκπαίδευσης.</a:t>
            </a:r>
            <a:endParaRPr lang="en-US" sz="1750" dirty="0"/>
          </a:p>
        </p:txBody>
      </p:sp>
      <p:pic>
        <p:nvPicPr>
          <p:cNvPr id="19" name="Image 3"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799040" y="523756"/>
            <a:ext cx="4753808" cy="594241"/>
          </a:xfrm>
          <a:prstGeom prst="rect">
            <a:avLst/>
          </a:prstGeom>
          <a:noFill/>
          <a:ln/>
        </p:spPr>
        <p:txBody>
          <a:bodyPr wrap="none" rtlCol="0" anchor="t"/>
          <a:lstStyle/>
          <a:p>
            <a:pPr marL="0" indent="0">
              <a:lnSpc>
                <a:spcPts val="4679"/>
              </a:lnSpc>
              <a:buNone/>
            </a:pPr>
            <a:r>
              <a:rPr lang="en-US" sz="3743" dirty="0">
                <a:solidFill>
                  <a:srgbClr val="FFFFFF"/>
                </a:solidFill>
                <a:latin typeface="Roboto" pitchFamily="34" charset="0"/>
                <a:ea typeface="Roboto" pitchFamily="34" charset="-122"/>
                <a:cs typeface="Roboto" pitchFamily="34" charset="-120"/>
              </a:rPr>
              <a:t>Παράδειγμα dataset</a:t>
            </a:r>
            <a:endParaRPr lang="en-US" sz="3743" dirty="0"/>
          </a:p>
        </p:txBody>
      </p:sp>
      <p:sp>
        <p:nvSpPr>
          <p:cNvPr id="5" name="Text 2"/>
          <p:cNvSpPr/>
          <p:nvPr/>
        </p:nvSpPr>
        <p:spPr>
          <a:xfrm>
            <a:off x="2799040" y="1593294"/>
            <a:ext cx="1910120" cy="1188244"/>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Τύπος Εφαρμογής (Application Type)</a:t>
            </a:r>
            <a:endParaRPr lang="en-US" sz="1872" dirty="0"/>
          </a:p>
        </p:txBody>
      </p:sp>
      <p:sp>
        <p:nvSpPr>
          <p:cNvPr id="6" name="Text 3"/>
          <p:cNvSpPr/>
          <p:nvPr/>
        </p:nvSpPr>
        <p:spPr>
          <a:xfrm>
            <a:off x="2799040" y="2971681"/>
            <a:ext cx="1910120" cy="4563070"/>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τον τύπο της εφαρμογής που χρησιμοποιείται, όπως πραγματικού χρόνου, λήψη βίντεο ή συνομιλία φωνής. Κάθε τύπος εφαρμογής μπορεί να έχει διαφορετικές απαιτήσεις όσον αφορά τη διαθεσιμότητα, την καθυστέρηση και την εύρος ζώνης.</a:t>
            </a:r>
            <a:endParaRPr lang="en-US" sz="1497" dirty="0"/>
          </a:p>
        </p:txBody>
      </p:sp>
      <p:sp>
        <p:nvSpPr>
          <p:cNvPr id="7" name="Text 4"/>
          <p:cNvSpPr/>
          <p:nvPr/>
        </p:nvSpPr>
        <p:spPr>
          <a:xfrm>
            <a:off x="5180648" y="1593294"/>
            <a:ext cx="1910120" cy="594122"/>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Ισχύς Σήματος (Signal Strength)</a:t>
            </a:r>
            <a:endParaRPr lang="en-US" sz="1872" dirty="0"/>
          </a:p>
        </p:txBody>
      </p:sp>
      <p:sp>
        <p:nvSpPr>
          <p:cNvPr id="8" name="Text 5"/>
          <p:cNvSpPr/>
          <p:nvPr/>
        </p:nvSpPr>
        <p:spPr>
          <a:xfrm>
            <a:off x="5180648" y="2377559"/>
            <a:ext cx="1910120" cy="4258866"/>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τη δύναμη του σήματος που λαμβάνεται από τη συσκευή σε dBm. Η δύναμη του σήματος είναι κρίσιμη για την ποιότητα της επικοινωνίας και μπορεί να επηρεάσει την ταχύτητα μετάδοσης δεδομένων.</a:t>
            </a:r>
            <a:endParaRPr lang="en-US" sz="1497" dirty="0"/>
          </a:p>
        </p:txBody>
      </p:sp>
      <p:sp>
        <p:nvSpPr>
          <p:cNvPr id="9" name="Text 6"/>
          <p:cNvSpPr/>
          <p:nvPr/>
        </p:nvSpPr>
        <p:spPr>
          <a:xfrm>
            <a:off x="7562255" y="1593294"/>
            <a:ext cx="1910120" cy="594122"/>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Καθυστέρηση (Latency):</a:t>
            </a:r>
            <a:endParaRPr lang="en-US" sz="1872" dirty="0"/>
          </a:p>
        </p:txBody>
      </p:sp>
      <p:sp>
        <p:nvSpPr>
          <p:cNvPr id="10" name="Text 7"/>
          <p:cNvSpPr/>
          <p:nvPr/>
        </p:nvSpPr>
        <p:spPr>
          <a:xfrm>
            <a:off x="7562255" y="2377559"/>
            <a:ext cx="1910120" cy="3650456"/>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την καθυστέρηση στη μετάδοση των δεδομένων, μετρημένη σε χιλιοστά του δευτερολέπτου. Η χαμηλή καθυστέρηση είναι σημαντική για εφαρμογές πραγματικού χρόνου.</a:t>
            </a:r>
            <a:endParaRPr lang="en-US" sz="1497" dirty="0"/>
          </a:p>
        </p:txBody>
      </p:sp>
      <p:sp>
        <p:nvSpPr>
          <p:cNvPr id="11" name="Text 8"/>
          <p:cNvSpPr/>
          <p:nvPr/>
        </p:nvSpPr>
        <p:spPr>
          <a:xfrm>
            <a:off x="9943862" y="1593294"/>
            <a:ext cx="1910120" cy="1188244"/>
          </a:xfrm>
          <a:prstGeom prst="rect">
            <a:avLst/>
          </a:prstGeom>
          <a:noFill/>
          <a:ln/>
        </p:spPr>
        <p:txBody>
          <a:bodyPr wrap="square" rtlCol="0" anchor="t"/>
          <a:lstStyle/>
          <a:p>
            <a:pPr marL="0" indent="0">
              <a:lnSpc>
                <a:spcPts val="2340"/>
              </a:lnSpc>
              <a:buNone/>
            </a:pPr>
            <a:r>
              <a:rPr lang="en-US" sz="1872" b="1" dirty="0">
                <a:solidFill>
                  <a:srgbClr val="FFFFFF"/>
                </a:solidFill>
                <a:latin typeface="Roboto" pitchFamily="34" charset="0"/>
                <a:ea typeface="Roboto" pitchFamily="34" charset="-122"/>
                <a:cs typeface="Roboto" pitchFamily="34" charset="-120"/>
              </a:rPr>
              <a:t>Απαιτούμενο Bandwidth (Required Bandwidth)</a:t>
            </a:r>
            <a:endParaRPr lang="en-US" sz="1872" dirty="0"/>
          </a:p>
        </p:txBody>
      </p:sp>
      <p:sp>
        <p:nvSpPr>
          <p:cNvPr id="12" name="Text 9"/>
          <p:cNvSpPr/>
          <p:nvPr/>
        </p:nvSpPr>
        <p:spPr>
          <a:xfrm>
            <a:off x="9943862" y="2971681"/>
            <a:ext cx="1910120" cy="2737842"/>
          </a:xfrm>
          <a:prstGeom prst="rect">
            <a:avLst/>
          </a:prstGeom>
          <a:noFill/>
          <a:ln/>
        </p:spPr>
        <p:txBody>
          <a:bodyPr wrap="square" rtlCol="0" anchor="t"/>
          <a:lstStyle/>
          <a:p>
            <a:pPr marL="0" indent="0">
              <a:lnSpc>
                <a:spcPts val="2396"/>
              </a:lnSpc>
              <a:buNone/>
            </a:pPr>
            <a:r>
              <a:rPr lang="en-US" sz="1497" dirty="0">
                <a:solidFill>
                  <a:srgbClr val="CFD0D8"/>
                </a:solidFill>
                <a:latin typeface="Roboto" pitchFamily="34" charset="0"/>
                <a:ea typeface="Roboto" pitchFamily="34" charset="-122"/>
                <a:cs typeface="Roboto" pitchFamily="34" charset="-120"/>
              </a:rPr>
              <a:t>Αυτή η μεταβλητή αναπαριστά το ελάχιστο απαιτούμενο εύρος ζώνης που απαιτείται από την εφαρμογή για απρόσκοπτη λειτουργία, μετρημένο σε Mbps.</a:t>
            </a:r>
            <a:endParaRPr lang="en-US" sz="1497" dirty="0"/>
          </a:p>
        </p:txBody>
      </p:sp>
      <p:sp>
        <p:nvSpPr>
          <p:cNvPr id="13" name="Text 10"/>
          <p:cNvSpPr/>
          <p:nvPr/>
        </p:nvSpPr>
        <p:spPr>
          <a:xfrm>
            <a:off x="9943862" y="5880616"/>
            <a:ext cx="1910120" cy="304205"/>
          </a:xfrm>
          <a:prstGeom prst="rect">
            <a:avLst/>
          </a:prstGeom>
          <a:noFill/>
          <a:ln/>
        </p:spPr>
        <p:txBody>
          <a:bodyPr wrap="none" rtlCol="0" anchor="t"/>
          <a:lstStyle/>
          <a:p>
            <a:pPr marL="0" indent="0">
              <a:lnSpc>
                <a:spcPts val="2396"/>
              </a:lnSpc>
              <a:buNone/>
            </a:pPr>
            <a:endParaRPr lang="en-US" sz="1497"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2601397"/>
            <a:ext cx="4514612" cy="694373"/>
          </a:xfrm>
          <a:prstGeom prst="rect">
            <a:avLst/>
          </a:prstGeom>
          <a:noFill/>
          <a:ln/>
        </p:spPr>
        <p:txBody>
          <a:bodyPr wrap="square" rtlCol="0" anchor="t"/>
          <a:lstStyle/>
          <a:p>
            <a:pPr marL="0" indent="0">
              <a:lnSpc>
                <a:spcPts val="2734"/>
              </a:lnSpc>
              <a:buNone/>
            </a:pPr>
            <a:r>
              <a:rPr lang="en-US" sz="2187" b="1" dirty="0">
                <a:solidFill>
                  <a:srgbClr val="FFFFFF"/>
                </a:solidFill>
                <a:latin typeface="Roboto" pitchFamily="34" charset="0"/>
                <a:ea typeface="Roboto" pitchFamily="34" charset="-122"/>
                <a:cs typeface="Roboto" pitchFamily="34" charset="-120"/>
              </a:rPr>
              <a:t>Εκχωρηθέν Bandwidth (Allocated Bandwidth)</a:t>
            </a:r>
            <a:endParaRPr lang="en-US" sz="2187" dirty="0"/>
          </a:p>
        </p:txBody>
      </p:sp>
      <p:sp>
        <p:nvSpPr>
          <p:cNvPr id="5" name="Text 2"/>
          <p:cNvSpPr/>
          <p:nvPr/>
        </p:nvSpPr>
        <p:spPr>
          <a:xfrm>
            <a:off x="2037993" y="3517940"/>
            <a:ext cx="4514612"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Αυτή η μεταβλητή αναπαριστά το εύρος ζώνης που πραγματικά εκχωρείται στην εφαρμογή από το δίκτυο, μετρημένο επίσης σε Mbps. Η διαθεσιμότητα επαρκούς εύρους ζώνης είναι κρίσιμη για την απόδοση των εφαρμογών.</a:t>
            </a:r>
            <a:endParaRPr lang="en-US" sz="1750" dirty="0"/>
          </a:p>
        </p:txBody>
      </p:sp>
      <p:sp>
        <p:nvSpPr>
          <p:cNvPr id="6" name="Text 3"/>
          <p:cNvSpPr/>
          <p:nvPr/>
        </p:nvSpPr>
        <p:spPr>
          <a:xfrm>
            <a:off x="7102197" y="2601397"/>
            <a:ext cx="4829056" cy="347186"/>
          </a:xfrm>
          <a:prstGeom prst="rect">
            <a:avLst/>
          </a:prstGeom>
          <a:noFill/>
          <a:ln/>
        </p:spPr>
        <p:txBody>
          <a:bodyPr wrap="none" rtlCol="0" anchor="t"/>
          <a:lstStyle/>
          <a:p>
            <a:pPr marL="0" indent="0">
              <a:lnSpc>
                <a:spcPts val="2734"/>
              </a:lnSpc>
              <a:buNone/>
            </a:pPr>
            <a:r>
              <a:rPr lang="en-US" sz="2187" b="1" dirty="0">
                <a:solidFill>
                  <a:srgbClr val="FFFFFF"/>
                </a:solidFill>
                <a:latin typeface="Roboto" pitchFamily="34" charset="0"/>
                <a:ea typeface="Roboto" pitchFamily="34" charset="-122"/>
                <a:cs typeface="Roboto" pitchFamily="34" charset="-120"/>
              </a:rPr>
              <a:t>Ανάθεση Πόρων (Resource Allocation)</a:t>
            </a:r>
            <a:endParaRPr lang="en-US" sz="2187" dirty="0"/>
          </a:p>
        </p:txBody>
      </p:sp>
      <p:sp>
        <p:nvSpPr>
          <p:cNvPr id="7" name="Text 4"/>
          <p:cNvSpPr/>
          <p:nvPr/>
        </p:nvSpPr>
        <p:spPr>
          <a:xfrm>
            <a:off x="7102197" y="3170753"/>
            <a:ext cx="549771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Αυτή η μεταβλητή δείχνει το επίπεδο προτεραιότητας που έχει ανατεθεί στην εφαρμογή για την ανάθεση πόρων. Οι εφαρμογές πραγματικού χρόνου, για παράδειγμα, μπορεί να έχουν υψηλότερη προτεραιότητα σε σχέση με τις εφαρμογές λήψης βίντεο.</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l-GR"/>
          </a:p>
        </p:txBody>
      </p:sp>
      <p:sp>
        <p:nvSpPr>
          <p:cNvPr id="4" name="Text 1"/>
          <p:cNvSpPr/>
          <p:nvPr/>
        </p:nvSpPr>
        <p:spPr>
          <a:xfrm>
            <a:off x="2037993" y="1539835"/>
            <a:ext cx="10554414" cy="568643"/>
          </a:xfrm>
          <a:prstGeom prst="rect">
            <a:avLst/>
          </a:prstGeom>
          <a:noFill/>
          <a:ln/>
        </p:spPr>
        <p:txBody>
          <a:bodyPr wrap="square" rtlCol="0" anchor="t"/>
          <a:lstStyle/>
          <a:p>
            <a:pPr marL="0" indent="0">
              <a:lnSpc>
                <a:spcPts val="2239"/>
              </a:lnSpc>
              <a:buNone/>
            </a:pPr>
            <a:r>
              <a:rPr lang="en-US" sz="1400" dirty="0">
                <a:solidFill>
                  <a:srgbClr val="CFD0D8"/>
                </a:solidFill>
                <a:latin typeface="Roboto" pitchFamily="34" charset="0"/>
                <a:ea typeface="Roboto" pitchFamily="34" charset="-122"/>
                <a:cs typeface="Roboto" pitchFamily="34" charset="-120"/>
              </a:rPr>
              <a:t>Συνολικά, οι μεταβλητές του dataset βοηθούν στην ανάπτυξη ενός ευέλικτου και αποτελεσματικού συστήματος διαχείρισης της QoS στο δίκτυο 5G, που μπορεί να προσαρμόζεται στις ανάγκες των διαφορετικών εφαρμογών και των χρηστών.</a:t>
            </a:r>
            <a:endParaRPr lang="en-US" sz="1400" dirty="0"/>
          </a:p>
        </p:txBody>
      </p:sp>
      <p:sp>
        <p:nvSpPr>
          <p:cNvPr id="5" name="Text 2"/>
          <p:cNvSpPr/>
          <p:nvPr/>
        </p:nvSpPr>
        <p:spPr>
          <a:xfrm>
            <a:off x="2393394" y="2358390"/>
            <a:ext cx="10199013" cy="1421606"/>
          </a:xfrm>
          <a:prstGeom prst="rect">
            <a:avLst/>
          </a:prstGeom>
          <a:noFill/>
          <a:ln/>
        </p:spPr>
        <p:txBody>
          <a:bodyPr wrap="square" rtlCol="0" anchor="t"/>
          <a:lstStyle/>
          <a:p>
            <a:pPr marL="285750" indent="-285750">
              <a:lnSpc>
                <a:spcPts val="2799"/>
              </a:lnSpc>
              <a:buSzPct val="100000"/>
              <a:buFont typeface="Arial" panose="020B0604020202020204" pitchFamily="34" charset="0"/>
              <a:buChar char="•"/>
            </a:pPr>
            <a:r>
              <a:rPr lang="en-US" sz="1750" dirty="0">
                <a:solidFill>
                  <a:srgbClr val="CFD0D8"/>
                </a:solidFill>
                <a:latin typeface="Roboto" pitchFamily="34" charset="0"/>
                <a:ea typeface="Roboto" pitchFamily="34" charset="-122"/>
                <a:cs typeface="Roboto" pitchFamily="34" charset="-120"/>
              </a:rPr>
              <a:t>Οι μεταβλητές όπως η δύναμη του σήματος, η καθυστέρηση και το εύρος ζώνης καθορίζουν τις απαιτήσεις της εφαρμογής. Με βάση αυτές τις παραμέτρους, το δίκτυο μπορεί να προσαρμόσει τους διαθέσιμους πόρους ώστε να εξασφαλίσει ότι κάθε εφαρμογή λαμβάνει την απαιτούμενη ποιότητα υπηρεσίας.</a:t>
            </a:r>
            <a:endParaRPr lang="el-GR" sz="1750" dirty="0">
              <a:solidFill>
                <a:srgbClr val="CFD0D8"/>
              </a:solidFill>
              <a:latin typeface="Roboto" pitchFamily="34" charset="0"/>
              <a:ea typeface="Roboto" pitchFamily="34" charset="-122"/>
              <a:cs typeface="Roboto" pitchFamily="34" charset="-120"/>
            </a:endParaRPr>
          </a:p>
          <a:p>
            <a:pPr marL="285750" indent="-285750">
              <a:lnSpc>
                <a:spcPts val="2799"/>
              </a:lnSpc>
              <a:buSzPct val="100000"/>
              <a:buFont typeface="Arial" panose="020B0604020202020204" pitchFamily="34" charset="0"/>
              <a:buChar char="•"/>
            </a:pPr>
            <a:r>
              <a:rPr lang="el-GR" sz="1750" dirty="0">
                <a:solidFill>
                  <a:srgbClr val="CFD0D8"/>
                </a:solidFill>
                <a:latin typeface="Roboto" pitchFamily="34" charset="0"/>
                <a:ea typeface="Roboto" pitchFamily="34" charset="-122"/>
                <a:cs typeface="Roboto" pitchFamily="34" charset="-120"/>
              </a:rPr>
              <a:t>Ε</a:t>
            </a:r>
            <a:r>
              <a:rPr lang="en-US" sz="1750" dirty="0">
                <a:solidFill>
                  <a:srgbClr val="CFD0D8"/>
                </a:solidFill>
                <a:latin typeface="Roboto" pitchFamily="34" charset="0"/>
                <a:ea typeface="Roboto" pitchFamily="34" charset="-122"/>
                <a:cs typeface="Roboto" pitchFamily="34" charset="-120"/>
              </a:rPr>
              <a:t>φα</a:t>
            </a:r>
            <a:r>
              <a:rPr lang="en-US" sz="1750" dirty="0" err="1">
                <a:solidFill>
                  <a:srgbClr val="CFD0D8"/>
                </a:solidFill>
                <a:latin typeface="Roboto" pitchFamily="34" charset="0"/>
                <a:ea typeface="Roboto" pitchFamily="34" charset="-122"/>
                <a:cs typeface="Roboto" pitchFamily="34" charset="-120"/>
              </a:rPr>
              <a:t>ρμογές</a:t>
            </a:r>
            <a:r>
              <a:rPr lang="en-US" sz="1750" dirty="0">
                <a:solidFill>
                  <a:srgbClr val="CFD0D8"/>
                </a:solidFill>
                <a:latin typeface="Roboto" pitchFamily="34" charset="0"/>
                <a:ea typeface="Roboto" pitchFamily="34" charset="-122"/>
                <a:cs typeface="Roboto" pitchFamily="34" charset="-120"/>
              </a:rPr>
              <a:t> με υψηλότερες απαιτήσεις σε QoS, όπως οι εφαρμογές πραγματικού χρόνου, μπορεί να ανατεθούν μεγαλύτερο μερίδιο των πόρων για να εξασφαλιστεί η ομαλή λειτουργία τους.</a:t>
            </a:r>
            <a:endParaRPr lang="el-GR" sz="1750" dirty="0">
              <a:solidFill>
                <a:srgbClr val="CFD0D8"/>
              </a:solidFill>
              <a:latin typeface="Roboto" pitchFamily="34" charset="0"/>
              <a:ea typeface="Roboto" pitchFamily="34" charset="-122"/>
              <a:cs typeface="Roboto" pitchFamily="34" charset="-120"/>
            </a:endParaRPr>
          </a:p>
          <a:p>
            <a:pPr marL="285750" indent="-285750">
              <a:lnSpc>
                <a:spcPts val="2799"/>
              </a:lnSpc>
              <a:buSzPct val="100000"/>
              <a:buFont typeface="Arial" panose="020B0604020202020204" pitchFamily="34" charset="0"/>
              <a:buChar char="•"/>
            </a:pPr>
            <a:r>
              <a:rPr lang="en-US" sz="1750" dirty="0" err="1">
                <a:solidFill>
                  <a:srgbClr val="CFD0D8"/>
                </a:solidFill>
                <a:latin typeface="Roboto" pitchFamily="34" charset="0"/>
                <a:ea typeface="Roboto" pitchFamily="34" charset="-122"/>
                <a:cs typeface="Roboto" pitchFamily="34" charset="-120"/>
              </a:rPr>
              <a:t>Οι</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μετ</a:t>
            </a:r>
            <a:r>
              <a:rPr lang="en-US" sz="1750" dirty="0">
                <a:solidFill>
                  <a:srgbClr val="CFD0D8"/>
                </a:solidFill>
                <a:latin typeface="Roboto" pitchFamily="34" charset="0"/>
                <a:ea typeface="Roboto" pitchFamily="34" charset="-122"/>
                <a:cs typeface="Roboto" pitchFamily="34" charset="-120"/>
              </a:rPr>
              <a:t>αβλητές όπως η προτεραιότητα στην ανάθεση πόρων καθορίζουν τη σειρά προτεραιότητας μεταξύ των εφαρμογών.</a:t>
            </a:r>
            <a:endParaRPr lang="el-GR" sz="1750" dirty="0">
              <a:solidFill>
                <a:srgbClr val="CFD0D8"/>
              </a:solidFill>
              <a:latin typeface="Roboto" pitchFamily="34" charset="0"/>
              <a:ea typeface="Roboto" pitchFamily="34" charset="-122"/>
              <a:cs typeface="Roboto" pitchFamily="34" charset="-120"/>
            </a:endParaRPr>
          </a:p>
          <a:p>
            <a:pPr marL="285750" indent="-285750">
              <a:lnSpc>
                <a:spcPts val="2799"/>
              </a:lnSpc>
              <a:buSzPct val="100000"/>
              <a:buFont typeface="Arial" panose="020B0604020202020204" pitchFamily="34" charset="0"/>
              <a:buChar char="•"/>
            </a:pPr>
            <a:r>
              <a:rPr lang="en-US" sz="1750" dirty="0" err="1">
                <a:solidFill>
                  <a:srgbClr val="CFD0D8"/>
                </a:solidFill>
                <a:latin typeface="Roboto" pitchFamily="34" charset="0"/>
                <a:ea typeface="Roboto" pitchFamily="34" charset="-122"/>
                <a:cs typeface="Roboto" pitchFamily="34" charset="-120"/>
              </a:rPr>
              <a:t>Με</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τη</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σωστή</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δι</a:t>
            </a:r>
            <a:r>
              <a:rPr lang="en-US" sz="1750" dirty="0">
                <a:solidFill>
                  <a:srgbClr val="CFD0D8"/>
                </a:solidFill>
                <a:latin typeface="Roboto" pitchFamily="34" charset="0"/>
                <a:ea typeface="Roboto" pitchFamily="34" charset="-122"/>
                <a:cs typeface="Roboto" pitchFamily="34" charset="-120"/>
              </a:rPr>
              <a:t>αχείριση της δύναμης του σήματος, της καθυστέρησης και του εύρους ζώνης, το δίκτυο μπορεί να εξασφαλίσει την καλύτερη δυνατή εμπειρία για τους χρήστες.
</a:t>
            </a:r>
            <a:r>
              <a:rPr lang="en-US" sz="1750" dirty="0" err="1">
                <a:solidFill>
                  <a:srgbClr val="CFD0D8"/>
                </a:solidFill>
                <a:latin typeface="Roboto" pitchFamily="34" charset="0"/>
                <a:ea typeface="Roboto" pitchFamily="34" charset="-122"/>
                <a:cs typeface="Roboto" pitchFamily="34" charset="-120"/>
              </a:rPr>
              <a:t>Με</a:t>
            </a:r>
            <a:r>
              <a:rPr lang="en-US" sz="1750" dirty="0">
                <a:solidFill>
                  <a:srgbClr val="CFD0D8"/>
                </a:solidFill>
                <a:latin typeface="Roboto" pitchFamily="34" charset="0"/>
                <a:ea typeface="Roboto" pitchFamily="34" charset="-122"/>
                <a:cs typeface="Roboto" pitchFamily="34" charset="-120"/>
              </a:rPr>
              <a:t> β</a:t>
            </a:r>
            <a:r>
              <a:rPr lang="en-US" sz="1750" dirty="0" err="1">
                <a:solidFill>
                  <a:srgbClr val="CFD0D8"/>
                </a:solidFill>
                <a:latin typeface="Roboto" pitchFamily="34" charset="0"/>
                <a:ea typeface="Roboto" pitchFamily="34" charset="-122"/>
                <a:cs typeface="Roboto" pitchFamily="34" charset="-120"/>
              </a:rPr>
              <a:t>άση</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τις</a:t>
            </a:r>
            <a:r>
              <a:rPr lang="en-US" sz="1750" dirty="0">
                <a:solidFill>
                  <a:srgbClr val="CFD0D8"/>
                </a:solidFill>
                <a:latin typeface="Roboto" pitchFamily="34" charset="0"/>
                <a:ea typeface="Roboto" pitchFamily="34" charset="-122"/>
                <a:cs typeface="Roboto" pitchFamily="34" charset="-120"/>
              </a:rPr>
              <a:t> απα</a:t>
            </a:r>
            <a:r>
              <a:rPr lang="en-US" sz="1750" dirty="0" err="1">
                <a:solidFill>
                  <a:srgbClr val="CFD0D8"/>
                </a:solidFill>
                <a:latin typeface="Roboto" pitchFamily="34" charset="0"/>
                <a:ea typeface="Roboto" pitchFamily="34" charset="-122"/>
                <a:cs typeface="Roboto" pitchFamily="34" charset="-120"/>
              </a:rPr>
              <a:t>ιτήσεις</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των</a:t>
            </a:r>
            <a:r>
              <a:rPr lang="en-US" sz="1750" dirty="0">
                <a:solidFill>
                  <a:srgbClr val="CFD0D8"/>
                </a:solidFill>
                <a:latin typeface="Roboto" pitchFamily="34" charset="0"/>
                <a:ea typeface="Roboto" pitchFamily="34" charset="-122"/>
                <a:cs typeface="Roboto" pitchFamily="34" charset="-120"/>
              </a:rPr>
              <a:t> </a:t>
            </a:r>
            <a:r>
              <a:rPr lang="en-US" sz="1750" dirty="0" err="1">
                <a:solidFill>
                  <a:srgbClr val="CFD0D8"/>
                </a:solidFill>
                <a:latin typeface="Roboto" pitchFamily="34" charset="0"/>
                <a:ea typeface="Roboto" pitchFamily="34" charset="-122"/>
                <a:cs typeface="Roboto" pitchFamily="34" charset="-120"/>
              </a:rPr>
              <a:t>εφ</a:t>
            </a:r>
            <a:r>
              <a:rPr lang="en-US" sz="1750" dirty="0">
                <a:solidFill>
                  <a:srgbClr val="CFD0D8"/>
                </a:solidFill>
                <a:latin typeface="Roboto" pitchFamily="34" charset="0"/>
                <a:ea typeface="Roboto" pitchFamily="34" charset="-122"/>
                <a:cs typeface="Roboto" pitchFamily="34" charset="-120"/>
              </a:rPr>
              <a:t>αρμογών και τη διαθεσιμότητα των πόρων, το δίκτυο μπορεί να λαμβάνει αποφάσεις σχετικά με την ανάθεση και τη διαχείριση των πόρων του. </a:t>
            </a:r>
            <a:endParaRPr lang="en-US" sz="1750" dirty="0"/>
          </a:p>
          <a:p>
            <a:pPr marL="285750" indent="-285750">
              <a:lnSpc>
                <a:spcPts val="2799"/>
              </a:lnSpc>
              <a:buSzPct val="100000"/>
              <a:buFont typeface="Arial" panose="020B0604020202020204" pitchFamily="34" charset="0"/>
              <a:buChar char="•"/>
            </a:pPr>
            <a:endParaRPr lang="en-US" sz="1750" dirty="0"/>
          </a:p>
          <a:p>
            <a:pPr marL="285750" indent="-285750">
              <a:lnSpc>
                <a:spcPts val="2799"/>
              </a:lnSpc>
              <a:buSzPct val="100000"/>
              <a:buFont typeface="Arial" panose="020B0604020202020204" pitchFamily="34" charset="0"/>
              <a:buChar char="•"/>
            </a:pPr>
            <a:endParaRPr lang="en-US" sz="1750" dirty="0"/>
          </a:p>
          <a:p>
            <a:pPr marL="342900" indent="-342900" algn="l">
              <a:lnSpc>
                <a:spcPts val="2799"/>
              </a:lnSpc>
              <a:buSzPct val="100000"/>
              <a:buChar char="•"/>
            </a:pPr>
            <a:endParaRPr lang="en-US" sz="175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716</TotalTime>
  <Words>1252</Words>
  <Application>Microsoft Office PowerPoint</Application>
  <PresentationFormat>Custom</PresentationFormat>
  <Paragraphs>141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Dimitris Mitsainas</cp:lastModifiedBy>
  <cp:revision>7</cp:revision>
  <dcterms:created xsi:type="dcterms:W3CDTF">2024-03-31T14:49:01Z</dcterms:created>
  <dcterms:modified xsi:type="dcterms:W3CDTF">2024-05-19T21:25:21Z</dcterms:modified>
</cp:coreProperties>
</file>