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6"/>
  </p:notesMasterIdLst>
  <p:sldIdLst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5143500" type="screen16x9"/>
  <p:notesSz cx="6858000" cy="9144000"/>
  <p:embeddedFontLst>
    <p:embeddedFont>
      <p:font typeface="Source Code Pro" panose="020B0509030403020204" pitchFamily="49" charset="77"/>
      <p:regular r:id="rId17"/>
      <p:bold r:id="rId18"/>
    </p:embeddedFont>
    <p:embeddedFont>
      <p:font typeface="Gill Sans" panose="020B0502020104020203" pitchFamily="34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 snapToObjects="1">
      <p:cViewPr varScale="1">
        <p:scale>
          <a:sx n="124" d="100"/>
          <a:sy n="12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5ad13556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45ad135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9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8b2e7b414daa387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8b2e7b414daa387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8b2e7b414daa387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8b2e7b414daa387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8b2e7b414daa387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8b2e7b414daa387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5ad13556_0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245ad1355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8b2e7b414daa387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8b2e7b414daa387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8b2e7b414daa387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8b2e7b414daa387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8b2e7b414daa38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8b2e7b414daa38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8b2e7b414daa387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8b2e7b414daa387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8b2e7b414daa387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8b2e7b414daa387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8b2e7b414daa387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8b2e7b414daa387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8b2e7b414daa387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8b2e7b414daa387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8b2e7b414daa387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8b2e7b414daa387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50031" y="1078260"/>
            <a:ext cx="8643900" cy="1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250031" y="2779365"/>
            <a:ext cx="86439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250031" y="1681014"/>
            <a:ext cx="8643900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- Photo">
  <p:cSld name="Title &amp; Subtitle - Phot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>
            <a:spLocks noGrp="1"/>
          </p:cNvSpPr>
          <p:nvPr>
            <p:ph type="pic" idx="2"/>
          </p:nvPr>
        </p:nvSpPr>
        <p:spPr>
          <a:xfrm>
            <a:off x="918742" y="281285"/>
            <a:ext cx="7304400" cy="3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190500" marR="0" lvl="0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44500" marR="0" lvl="1" indent="-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685800" marR="0" lvl="2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927100" marR="0" lvl="3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181100" marR="0" lvl="4" indent="-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422400" marR="0" lvl="5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1663700" marR="0" lvl="6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917700" marR="0" lvl="7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2159000" marR="0" lvl="8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250031" y="3603129"/>
            <a:ext cx="86439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250031" y="4259461"/>
            <a:ext cx="86439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- Photo - Dark">
  <p:cSld name="Title &amp; Subtitle - Photo - Dar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>
            <a:spLocks noGrp="1"/>
          </p:cNvSpPr>
          <p:nvPr>
            <p:ph type="pic" idx="2"/>
          </p:nvPr>
        </p:nvSpPr>
        <p:spPr>
          <a:xfrm>
            <a:off x="918742" y="281285"/>
            <a:ext cx="7304400" cy="3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190500" marR="0" lvl="0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44500" marR="0" lvl="1" indent="-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685800" marR="0" lvl="2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927100" marR="0" lvl="3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181100" marR="0" lvl="4" indent="-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422400" marR="0" lvl="5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1663700" marR="0" lvl="6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917700" marR="0" lvl="7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2159000" marR="0" lvl="8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250031" y="3603129"/>
            <a:ext cx="86439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250031" y="4259461"/>
            <a:ext cx="86439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535353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- 2 Column">
  <p:cSld name="Title &amp; Bullets - 2 Colum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250031" y="1681014"/>
            <a:ext cx="8643900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250031" y="133945"/>
            <a:ext cx="8643900" cy="48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457200" marR="0" lvl="0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535353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 - Dark">
  <p:cSld name="Title - Top - Dar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535353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250031" y="1701105"/>
            <a:ext cx="86439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>
            <a:spLocks noGrp="1"/>
          </p:cNvSpPr>
          <p:nvPr>
            <p:ph type="pic" idx="2"/>
          </p:nvPr>
        </p:nvSpPr>
        <p:spPr>
          <a:xfrm>
            <a:off x="918742" y="281285"/>
            <a:ext cx="7304400" cy="3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190500" marR="0" lvl="0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44500" marR="0" lvl="1" indent="-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685800" marR="0" lvl="2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927100" marR="0" lvl="3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181100" marR="0" lvl="4" indent="-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422400" marR="0" lvl="5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1663700" marR="0" lvl="6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917700" marR="0" lvl="7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2159000" marR="0" lvl="8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250031" y="3911203"/>
            <a:ext cx="86439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 - Dark">
  <p:cSld name="Photo - Horizontal - Dar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>
            <a:spLocks noGrp="1"/>
          </p:cNvSpPr>
          <p:nvPr>
            <p:ph type="pic" idx="2"/>
          </p:nvPr>
        </p:nvSpPr>
        <p:spPr>
          <a:xfrm>
            <a:off x="918742" y="281285"/>
            <a:ext cx="7304400" cy="3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190500" marR="0" lvl="0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44500" marR="0" lvl="1" indent="-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685800" marR="0" lvl="2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927100" marR="0" lvl="3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181100" marR="0" lvl="4" indent="-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422400" marR="0" lvl="5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1663700" marR="0" lvl="6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917700" marR="0" lvl="7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2159000" marR="0" lvl="8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250031" y="3911203"/>
            <a:ext cx="86439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535353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>
            <a:spLocks noGrp="1"/>
          </p:cNvSpPr>
          <p:nvPr>
            <p:ph type="pic" idx="2"/>
          </p:nvPr>
        </p:nvSpPr>
        <p:spPr>
          <a:xfrm>
            <a:off x="4714875" y="358304"/>
            <a:ext cx="4214700" cy="4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190500" marR="0" lvl="0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44500" marR="0" lvl="1" indent="-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685800" marR="0" lvl="2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927100" marR="0" lvl="3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181100" marR="0" lvl="4" indent="-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422400" marR="0" lvl="5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1663700" marR="0" lvl="6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917700" marR="0" lvl="7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2159000" marR="0" lvl="8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250031" y="730002"/>
            <a:ext cx="4143300" cy="18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250031" y="2571750"/>
            <a:ext cx="4143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 - Dark">
  <p:cSld name="Photo - Vertical - Dar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>
            <a:spLocks noGrp="1"/>
          </p:cNvSpPr>
          <p:nvPr>
            <p:ph type="pic" idx="2"/>
          </p:nvPr>
        </p:nvSpPr>
        <p:spPr>
          <a:xfrm>
            <a:off x="4714875" y="358304"/>
            <a:ext cx="4214700" cy="4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190500" marR="0" lvl="0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44500" marR="0" lvl="1" indent="-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685800" marR="0" lvl="2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927100" marR="0" lvl="3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181100" marR="0" lvl="4" indent="-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422400" marR="0" lvl="5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1663700" marR="0" lvl="6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917700" marR="0" lvl="7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2159000" marR="0" lvl="8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250031" y="730002"/>
            <a:ext cx="4143300" cy="18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1"/>
          </p:nvPr>
        </p:nvSpPr>
        <p:spPr>
          <a:xfrm>
            <a:off x="250031" y="2571750"/>
            <a:ext cx="4143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Gill Sans"/>
              <a:buNone/>
              <a:defRPr sz="1200" b="0" i="0" u="none" strike="noStrike" cap="none">
                <a:solidFill>
                  <a:srgbClr val="23232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535353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>
            <a:spLocks noGrp="1"/>
          </p:cNvSpPr>
          <p:nvPr>
            <p:ph type="pic" idx="2"/>
          </p:nvPr>
        </p:nvSpPr>
        <p:spPr>
          <a:xfrm>
            <a:off x="5286375" y="1486793"/>
            <a:ext cx="3080700" cy="3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/>
          <a:lstStyle>
            <a:lvl1pPr marL="190500" marR="0" lvl="0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44500" marR="0" lvl="1" indent="-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685800" marR="0" lvl="2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927100" marR="0" lvl="3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181100" marR="0" lvl="4" indent="-2032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422400" marR="0" lvl="5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1663700" marR="0" lvl="6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917700" marR="0" lvl="7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2159000" marR="0" lvl="8" indent="-1905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1"/>
          </p:nvPr>
        </p:nvSpPr>
        <p:spPr>
          <a:xfrm>
            <a:off x="250031" y="1681014"/>
            <a:ext cx="4143300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457200" marR="0" lvl="0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- Left">
  <p:cSld name="Title &amp; Bullets - Lef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250031" y="1681014"/>
            <a:ext cx="4143300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457200" marR="0" lvl="0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- Right">
  <p:cSld name="Title &amp; Bullets - Righ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750594" y="1681014"/>
            <a:ext cx="4143300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457200" marR="0" lvl="0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250031" y="133945"/>
            <a:ext cx="8643900" cy="48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457200" marR="0" lvl="0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8100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Char char="•"/>
              <a:defRPr sz="30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>
            <a:spLocks noGrp="1"/>
          </p:cNvSpPr>
          <p:nvPr>
            <p:ph type="ctrTitle" idx="4294967295"/>
          </p:nvPr>
        </p:nvSpPr>
        <p:spPr>
          <a:xfrm>
            <a:off x="250031" y="1078260"/>
            <a:ext cx="8643900" cy="1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lang="en" sz="4600" b="0" i="0" u="none" strike="noStrike" cap="none" dirty="0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PROCESSING: Play </a:t>
            </a:r>
            <a:r>
              <a:rPr lang="en" dirty="0"/>
              <a:t>Samples</a:t>
            </a:r>
            <a:endParaRPr dirty="0"/>
          </a:p>
        </p:txBody>
      </p:sp>
      <p:sp>
        <p:nvSpPr>
          <p:cNvPr id="132" name="Google Shape;132;p33"/>
          <p:cNvSpPr txBox="1">
            <a:spLocks noGrp="1"/>
          </p:cNvSpPr>
          <p:nvPr>
            <p:ph type="subTitle" idx="4294967295"/>
          </p:nvPr>
        </p:nvSpPr>
        <p:spPr>
          <a:xfrm>
            <a:off x="250031" y="2779365"/>
            <a:ext cx="86439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lang="en" sz="2400"/>
              <a:t>Interactive Media 31080/32027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357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>
            <a:spLocks noGrp="1"/>
          </p:cNvSpPr>
          <p:nvPr>
            <p:ph type="title"/>
          </p:nvPr>
        </p:nvSpPr>
        <p:spPr>
          <a:xfrm>
            <a:off x="187925" y="723451"/>
            <a:ext cx="4143300" cy="755400"/>
          </a:xfrm>
          <a:prstGeom prst="rect">
            <a:avLst/>
          </a:prstGeom>
        </p:spPr>
        <p:txBody>
          <a:bodyPr spcFirstLastPara="1" wrap="square" lIns="58925" tIns="58925" rIns="58925" bIns="589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Reverb</a:t>
            </a:r>
            <a:endParaRPr/>
          </a:p>
        </p:txBody>
      </p:sp>
      <p:sp>
        <p:nvSpPr>
          <p:cNvPr id="343" name="Google Shape;343;p49"/>
          <p:cNvSpPr txBox="1">
            <a:spLocks noGrp="1"/>
          </p:cNvSpPr>
          <p:nvPr>
            <p:ph type="body" idx="1"/>
          </p:nvPr>
        </p:nvSpPr>
        <p:spPr>
          <a:xfrm>
            <a:off x="250025" y="1649500"/>
            <a:ext cx="5051700" cy="3073800"/>
          </a:xfrm>
          <a:prstGeom prst="rect">
            <a:avLst/>
          </a:prstGeom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Reverberation is a simulation of the effect of sound bouncing around a room.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the direct sound first, followed by a number of distinct reflections from each large surface (e.g. walls) followed by the later, more chaotic, reflections.</a:t>
            </a:r>
            <a:endParaRPr/>
          </a:p>
        </p:txBody>
      </p:sp>
      <p:pic>
        <p:nvPicPr>
          <p:cNvPr id="344" name="Google Shape;344;p49" descr="Image result for reverbe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725" y="419675"/>
            <a:ext cx="3422650" cy="20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9"/>
          <p:cNvSpPr/>
          <p:nvPr/>
        </p:nvSpPr>
        <p:spPr>
          <a:xfrm>
            <a:off x="5661282" y="3096700"/>
            <a:ext cx="3020700" cy="1659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9"/>
          <p:cNvSpPr/>
          <p:nvPr/>
        </p:nvSpPr>
        <p:spPr>
          <a:xfrm>
            <a:off x="7750975" y="4356850"/>
            <a:ext cx="164700" cy="1521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9"/>
          <p:cNvSpPr/>
          <p:nvPr/>
        </p:nvSpPr>
        <p:spPr>
          <a:xfrm>
            <a:off x="5870250" y="4369500"/>
            <a:ext cx="69600" cy="11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9"/>
          <p:cNvSpPr/>
          <p:nvPr/>
        </p:nvSpPr>
        <p:spPr>
          <a:xfrm rot="5400000">
            <a:off x="5892377" y="4407463"/>
            <a:ext cx="132975" cy="380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" name="Google Shape;349;p49"/>
          <p:cNvCxnSpPr>
            <a:endCxn id="346" idx="2"/>
          </p:cNvCxnSpPr>
          <p:nvPr/>
        </p:nvCxnSpPr>
        <p:spPr>
          <a:xfrm>
            <a:off x="5977975" y="4420300"/>
            <a:ext cx="1773000" cy="1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49"/>
          <p:cNvCxnSpPr>
            <a:stCxn id="348" idx="0"/>
          </p:cNvCxnSpPr>
          <p:nvPr/>
        </p:nvCxnSpPr>
        <p:spPr>
          <a:xfrm rot="10800000" flipH="1">
            <a:off x="5977890" y="3102888"/>
            <a:ext cx="1013100" cy="13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49"/>
          <p:cNvCxnSpPr>
            <a:stCxn id="345" idx="2"/>
            <a:endCxn id="346" idx="3"/>
          </p:cNvCxnSpPr>
          <p:nvPr/>
        </p:nvCxnSpPr>
        <p:spPr>
          <a:xfrm rot="10800000" flipH="1">
            <a:off x="7171632" y="4486600"/>
            <a:ext cx="603600" cy="26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49"/>
          <p:cNvCxnSpPr>
            <a:stCxn id="346" idx="7"/>
          </p:cNvCxnSpPr>
          <p:nvPr/>
        </p:nvCxnSpPr>
        <p:spPr>
          <a:xfrm rot="10800000" flipH="1">
            <a:off x="7891555" y="3748825"/>
            <a:ext cx="802800" cy="6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49"/>
          <p:cNvCxnSpPr>
            <a:endCxn id="346" idx="1"/>
          </p:cNvCxnSpPr>
          <p:nvPr/>
        </p:nvCxnSpPr>
        <p:spPr>
          <a:xfrm>
            <a:off x="7003795" y="3096625"/>
            <a:ext cx="771300" cy="128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49"/>
          <p:cNvCxnSpPr/>
          <p:nvPr/>
        </p:nvCxnSpPr>
        <p:spPr>
          <a:xfrm>
            <a:off x="8314550" y="3096700"/>
            <a:ext cx="367200" cy="6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49"/>
          <p:cNvCxnSpPr>
            <a:stCxn id="348" idx="0"/>
          </p:cNvCxnSpPr>
          <p:nvPr/>
        </p:nvCxnSpPr>
        <p:spPr>
          <a:xfrm rot="10800000" flipH="1">
            <a:off x="5977890" y="3102888"/>
            <a:ext cx="2324100" cy="13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49"/>
          <p:cNvCxnSpPr>
            <a:stCxn id="348" idx="0"/>
            <a:endCxn id="345" idx="2"/>
          </p:cNvCxnSpPr>
          <p:nvPr/>
        </p:nvCxnSpPr>
        <p:spPr>
          <a:xfrm>
            <a:off x="5977890" y="4426488"/>
            <a:ext cx="119370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49"/>
          <p:cNvCxnSpPr/>
          <p:nvPr/>
        </p:nvCxnSpPr>
        <p:spPr>
          <a:xfrm>
            <a:off x="5692925" y="4508825"/>
            <a:ext cx="709200" cy="2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9"/>
          <p:cNvCxnSpPr>
            <a:stCxn id="346" idx="2"/>
          </p:cNvCxnSpPr>
          <p:nvPr/>
        </p:nvCxnSpPr>
        <p:spPr>
          <a:xfrm flipH="1">
            <a:off x="6414775" y="4432900"/>
            <a:ext cx="1336200" cy="3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9"/>
          <p:cNvCxnSpPr>
            <a:stCxn id="348" idx="0"/>
          </p:cNvCxnSpPr>
          <p:nvPr/>
        </p:nvCxnSpPr>
        <p:spPr>
          <a:xfrm flipH="1">
            <a:off x="5680290" y="4426488"/>
            <a:ext cx="297600" cy="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>
            <a:spLocks noGrp="1"/>
          </p:cNvSpPr>
          <p:nvPr>
            <p:ph type="title"/>
          </p:nvPr>
        </p:nvSpPr>
        <p:spPr>
          <a:xfrm>
            <a:off x="262675" y="438701"/>
            <a:ext cx="4143300" cy="803100"/>
          </a:xfrm>
          <a:prstGeom prst="rect">
            <a:avLst/>
          </a:prstGeom>
        </p:spPr>
        <p:txBody>
          <a:bodyPr spcFirstLastPara="1" wrap="square" lIns="58925" tIns="58925" rIns="58925" bIns="589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Scales</a:t>
            </a:r>
            <a:endParaRPr/>
          </a:p>
        </p:txBody>
      </p:sp>
      <p:sp>
        <p:nvSpPr>
          <p:cNvPr id="365" name="Google Shape;365;p50"/>
          <p:cNvSpPr txBox="1">
            <a:spLocks noGrp="1"/>
          </p:cNvSpPr>
          <p:nvPr>
            <p:ph type="body" idx="1"/>
          </p:nvPr>
        </p:nvSpPr>
        <p:spPr>
          <a:xfrm>
            <a:off x="262675" y="1148600"/>
            <a:ext cx="4143300" cy="3283500"/>
          </a:xfrm>
          <a:prstGeom prst="rect">
            <a:avLst/>
          </a:prstGeom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Musical notes are drawn a scale generally. This scale is a selection of notes from a 12 note space.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scales and modes (related to scales), but the most common are the minor and the major scale. </a:t>
            </a:r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950" y="-2022199"/>
            <a:ext cx="5294700" cy="860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168521" y="1411429"/>
            <a:ext cx="4143300" cy="504300"/>
          </a:xfrm>
          <a:prstGeom prst="rect">
            <a:avLst/>
          </a:prstGeom>
        </p:spPr>
        <p:txBody>
          <a:bodyPr spcFirstLastPara="1" wrap="square" lIns="58925" tIns="58925" rIns="58925" bIns="589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Octaves and Harmonics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body" idx="1"/>
          </p:nvPr>
        </p:nvSpPr>
        <p:spPr>
          <a:xfrm>
            <a:off x="254250" y="2082200"/>
            <a:ext cx="4143300" cy="2907000"/>
          </a:xfrm>
          <a:prstGeom prst="rect">
            <a:avLst/>
          </a:prstGeom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harmonic series describes the relationship between waves. Integer multiples of a waveform result in pitches that resonate in the same dimensions.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373" name="Google Shape;37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500" y="1329625"/>
            <a:ext cx="4445875" cy="231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>
            <a:spLocks noGrp="1"/>
          </p:cNvSpPr>
          <p:nvPr>
            <p:ph type="body" idx="1"/>
          </p:nvPr>
        </p:nvSpPr>
        <p:spPr>
          <a:xfrm>
            <a:off x="408631" y="1612489"/>
            <a:ext cx="8643900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lang="en" sz="2400" b="0" i="0" u="none" strike="noStrike" cap="none">
                <a:solidFill>
                  <a:srgbClr val="525252"/>
                </a:solidFill>
                <a:latin typeface="Gill Sans"/>
                <a:ea typeface="Gill Sans"/>
                <a:cs typeface="Gill Sans"/>
                <a:sym typeface="Gill Sans"/>
              </a:rPr>
              <a:t>Hopefully you now</a:t>
            </a:r>
            <a:r>
              <a:rPr lang="en"/>
              <a:t>: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Can play Samples and control their rate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Can apply effects like Delay and Compression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Can use Frequency Modulation Synthesis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Use Low Frequency Oscillators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Use Chords and Harmony</a:t>
            </a:r>
            <a:endParaRPr/>
          </a:p>
        </p:txBody>
      </p:sp>
      <p:sp>
        <p:nvSpPr>
          <p:cNvPr id="379" name="Google Shape;379;p52"/>
          <p:cNvSpPr txBox="1">
            <a:spLocks noGrp="1"/>
          </p:cNvSpPr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</a:pPr>
            <a:r>
              <a:rPr lang="en"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250025" y="730001"/>
            <a:ext cx="4143300" cy="938700"/>
          </a:xfrm>
          <a:prstGeom prst="rect">
            <a:avLst/>
          </a:prstGeom>
        </p:spPr>
        <p:txBody>
          <a:bodyPr spcFirstLastPara="1" wrap="square" lIns="58925" tIns="58925" rIns="58925" bIns="589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a Sample</a:t>
            </a:r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body" idx="1"/>
          </p:nvPr>
        </p:nvSpPr>
        <p:spPr>
          <a:xfrm>
            <a:off x="250025" y="1516750"/>
            <a:ext cx="4143300" cy="3206700"/>
          </a:xfrm>
          <a:prstGeom prst="rect">
            <a:avLst/>
          </a:prstGeom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SamplePlayer is an object you can use to play a sound file.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select the file or give a direct path to some files. This loads it into memory.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need to play it out of a chain like a WavePlayer.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373" y="0"/>
            <a:ext cx="4360925" cy="61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xfrm>
            <a:off x="250031" y="730002"/>
            <a:ext cx="4143300" cy="1848300"/>
          </a:xfrm>
          <a:prstGeom prst="rect">
            <a:avLst/>
          </a:prstGeom>
        </p:spPr>
        <p:txBody>
          <a:bodyPr spcFirstLastPara="1" wrap="square" lIns="58925" tIns="58925" rIns="58925" bIns="589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Stereo or Mono Sample?</a:t>
            </a:r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body" idx="1"/>
          </p:nvPr>
        </p:nvSpPr>
        <p:spPr>
          <a:xfrm>
            <a:off x="250025" y="2571750"/>
            <a:ext cx="4143300" cy="2151600"/>
          </a:xfrm>
          <a:prstGeom prst="rect">
            <a:avLst/>
          </a:prstGeom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samples are 1-channel mono samples, while many others are 2-channel stereo. Stereo files have the individual samples interleaved in the file. </a:t>
            </a: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373" y="0"/>
            <a:ext cx="4360925" cy="61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/>
          <p:nvPr/>
        </p:nvSpPr>
        <p:spPr>
          <a:xfrm>
            <a:off x="5898725" y="3118875"/>
            <a:ext cx="316500" cy="297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/>
          <p:nvPr/>
        </p:nvSpPr>
        <p:spPr>
          <a:xfrm>
            <a:off x="6739612" y="898021"/>
            <a:ext cx="1104300" cy="41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 = 0.5 </a:t>
            </a:r>
            <a:endParaRPr/>
          </a:p>
        </p:txBody>
      </p:sp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250031" y="730002"/>
            <a:ext cx="4143300" cy="1848300"/>
          </a:xfrm>
          <a:prstGeom prst="rect">
            <a:avLst/>
          </a:prstGeom>
        </p:spPr>
        <p:txBody>
          <a:bodyPr spcFirstLastPara="1" wrap="square" lIns="58925" tIns="58925" rIns="58925" bIns="589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Panner</a:t>
            </a:r>
            <a:endParaRPr/>
          </a:p>
        </p:txBody>
      </p:sp>
      <p:sp>
        <p:nvSpPr>
          <p:cNvPr id="269" name="Google Shape;269;p43"/>
          <p:cNvSpPr txBox="1">
            <a:spLocks noGrp="1"/>
          </p:cNvSpPr>
          <p:nvPr>
            <p:ph type="body" idx="1"/>
          </p:nvPr>
        </p:nvSpPr>
        <p:spPr>
          <a:xfrm>
            <a:off x="250025" y="2571750"/>
            <a:ext cx="4143300" cy="2151600"/>
          </a:xfrm>
          <a:prstGeom prst="rect">
            <a:avLst/>
          </a:prstGeom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Panning is the application of proportional gain to move sounds between two speakers.  </a:t>
            </a:r>
            <a:endParaRPr/>
          </a:p>
        </p:txBody>
      </p:sp>
      <p:sp>
        <p:nvSpPr>
          <p:cNvPr id="270" name="Google Shape;270;p43"/>
          <p:cNvSpPr/>
          <p:nvPr/>
        </p:nvSpPr>
        <p:spPr>
          <a:xfrm>
            <a:off x="7501665" y="2243298"/>
            <a:ext cx="869700" cy="41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71" name="Google Shape;271;p43"/>
          <p:cNvSpPr/>
          <p:nvPr/>
        </p:nvSpPr>
        <p:spPr>
          <a:xfrm>
            <a:off x="5456584" y="2243298"/>
            <a:ext cx="869700" cy="41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72" name="Google Shape;272;p43"/>
          <p:cNvSpPr/>
          <p:nvPr/>
        </p:nvSpPr>
        <p:spPr>
          <a:xfrm>
            <a:off x="8053111" y="1522448"/>
            <a:ext cx="869700" cy="41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-1 + 1</a:t>
            </a:r>
            <a:endParaRPr/>
          </a:p>
        </p:txBody>
      </p:sp>
      <p:cxnSp>
        <p:nvCxnSpPr>
          <p:cNvPr id="273" name="Google Shape;273;p43"/>
          <p:cNvCxnSpPr>
            <a:stCxn id="267" idx="2"/>
            <a:endCxn id="271" idx="3"/>
          </p:cNvCxnSpPr>
          <p:nvPr/>
        </p:nvCxnSpPr>
        <p:spPr>
          <a:xfrm rot="5400000">
            <a:off x="6240262" y="1399321"/>
            <a:ext cx="1137600" cy="965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43"/>
          <p:cNvCxnSpPr>
            <a:stCxn id="267" idx="3"/>
            <a:endCxn id="272" idx="0"/>
          </p:cNvCxnSpPr>
          <p:nvPr/>
        </p:nvCxnSpPr>
        <p:spPr>
          <a:xfrm>
            <a:off x="7843912" y="1105621"/>
            <a:ext cx="644100" cy="416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43"/>
          <p:cNvCxnSpPr>
            <a:stCxn id="272" idx="2"/>
            <a:endCxn id="270" idx="3"/>
          </p:cNvCxnSpPr>
          <p:nvPr/>
        </p:nvCxnSpPr>
        <p:spPr>
          <a:xfrm rot="5400000">
            <a:off x="8172961" y="2135948"/>
            <a:ext cx="513300" cy="116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43"/>
          <p:cNvSpPr/>
          <p:nvPr/>
        </p:nvSpPr>
        <p:spPr>
          <a:xfrm>
            <a:off x="5080115" y="898028"/>
            <a:ext cx="1104300" cy="41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cxnSp>
        <p:nvCxnSpPr>
          <p:cNvPr id="277" name="Google Shape;277;p43"/>
          <p:cNvCxnSpPr>
            <a:stCxn id="276" idx="2"/>
            <a:endCxn id="271" idx="0"/>
          </p:cNvCxnSpPr>
          <p:nvPr/>
        </p:nvCxnSpPr>
        <p:spPr>
          <a:xfrm rot="-5400000" flipH="1">
            <a:off x="5296865" y="1648628"/>
            <a:ext cx="930000" cy="2592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43"/>
          <p:cNvCxnSpPr>
            <a:stCxn id="276" idx="2"/>
            <a:endCxn id="270" idx="0"/>
          </p:cNvCxnSpPr>
          <p:nvPr/>
        </p:nvCxnSpPr>
        <p:spPr>
          <a:xfrm rot="-5400000" flipH="1">
            <a:off x="6319415" y="626078"/>
            <a:ext cx="930000" cy="23043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43"/>
          <p:cNvSpPr/>
          <p:nvPr/>
        </p:nvSpPr>
        <p:spPr>
          <a:xfrm flipH="1">
            <a:off x="5346690" y="3309648"/>
            <a:ext cx="368100" cy="513300"/>
          </a:xfrm>
          <a:prstGeom prst="flowChartMagneticDrum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3"/>
          <p:cNvSpPr/>
          <p:nvPr/>
        </p:nvSpPr>
        <p:spPr>
          <a:xfrm rot="5400000" flipH="1">
            <a:off x="4860893" y="3382248"/>
            <a:ext cx="1012800" cy="368100"/>
          </a:xfrm>
          <a:prstGeom prst="trapezoid">
            <a:avLst>
              <a:gd name="adj" fmla="val 5309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3"/>
          <p:cNvSpPr/>
          <p:nvPr/>
        </p:nvSpPr>
        <p:spPr>
          <a:xfrm flipH="1">
            <a:off x="7362615" y="3309648"/>
            <a:ext cx="368100" cy="513300"/>
          </a:xfrm>
          <a:prstGeom prst="flowChartMagneticDrum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3"/>
          <p:cNvSpPr/>
          <p:nvPr/>
        </p:nvSpPr>
        <p:spPr>
          <a:xfrm rot="5400000" flipH="1">
            <a:off x="6876818" y="3382248"/>
            <a:ext cx="1012800" cy="368100"/>
          </a:xfrm>
          <a:prstGeom prst="trapezoid">
            <a:avLst>
              <a:gd name="adj" fmla="val 5309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3" name="Google Shape;283;p43"/>
          <p:cNvCxnSpPr>
            <a:stCxn id="271" idx="2"/>
            <a:endCxn id="279" idx="1"/>
          </p:cNvCxnSpPr>
          <p:nvPr/>
        </p:nvCxnSpPr>
        <p:spPr>
          <a:xfrm rot="5400000">
            <a:off x="5349184" y="3024048"/>
            <a:ext cx="907800" cy="176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43"/>
          <p:cNvCxnSpPr>
            <a:stCxn id="270" idx="2"/>
            <a:endCxn id="281" idx="1"/>
          </p:cNvCxnSpPr>
          <p:nvPr/>
        </p:nvCxnSpPr>
        <p:spPr>
          <a:xfrm rot="5400000">
            <a:off x="7379715" y="3009498"/>
            <a:ext cx="907800" cy="205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>
            <a:spLocks noGrp="1"/>
          </p:cNvSpPr>
          <p:nvPr>
            <p:ph type="title"/>
          </p:nvPr>
        </p:nvSpPr>
        <p:spPr>
          <a:xfrm>
            <a:off x="250025" y="438699"/>
            <a:ext cx="4143300" cy="1170300"/>
          </a:xfrm>
          <a:prstGeom prst="rect">
            <a:avLst/>
          </a:prstGeom>
        </p:spPr>
        <p:txBody>
          <a:bodyPr spcFirstLastPara="1" wrap="square" lIns="58925" tIns="58925" rIns="58925" bIns="589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of Different Types</a:t>
            </a:r>
            <a:endParaRPr/>
          </a:p>
        </p:txBody>
      </p:sp>
      <p:sp>
        <p:nvSpPr>
          <p:cNvPr id="290" name="Google Shape;290;p44"/>
          <p:cNvSpPr txBox="1">
            <a:spLocks noGrp="1"/>
          </p:cNvSpPr>
          <p:nvPr>
            <p:ph type="body" idx="1"/>
          </p:nvPr>
        </p:nvSpPr>
        <p:spPr>
          <a:xfrm>
            <a:off x="250025" y="1563475"/>
            <a:ext cx="4210200" cy="2767200"/>
          </a:xfrm>
          <a:prstGeom prst="rect">
            <a:avLst/>
          </a:prstGeom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of different sounds  should be used in various ways. </a:t>
            </a:r>
            <a:endParaRPr/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1-hit</a:t>
            </a:r>
            <a:endParaRPr/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Background noise</a:t>
            </a:r>
            <a:endParaRPr/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Rhythmic (or chordal) sound</a:t>
            </a:r>
            <a:endParaRPr/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Speech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725" y="152400"/>
            <a:ext cx="42100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725" y="1343025"/>
            <a:ext cx="42862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75" y="4300050"/>
            <a:ext cx="24193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727" y="2578851"/>
            <a:ext cx="4254676" cy="12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5725" y="3879726"/>
            <a:ext cx="3647959" cy="104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>
            <a:spLocks noGrp="1"/>
          </p:cNvSpPr>
          <p:nvPr>
            <p:ph type="body" idx="1"/>
          </p:nvPr>
        </p:nvSpPr>
        <p:spPr>
          <a:xfrm>
            <a:off x="250025" y="1956100"/>
            <a:ext cx="4143300" cy="2767200"/>
          </a:xfrm>
          <a:prstGeom prst="rect">
            <a:avLst/>
          </a:prstGeom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sample playback rate determines proportionally determines its pitch and duration relative to the normal sample rate. </a:t>
            </a:r>
            <a:endParaRPr/>
          </a:p>
        </p:txBody>
      </p:sp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250025" y="730001"/>
            <a:ext cx="4143300" cy="977700"/>
          </a:xfrm>
          <a:prstGeom prst="rect">
            <a:avLst/>
          </a:prstGeom>
        </p:spPr>
        <p:txBody>
          <a:bodyPr spcFirstLastPara="1" wrap="square" lIns="58925" tIns="58925" rIns="58925" bIns="589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play rate</a:t>
            </a:r>
            <a:endParaRPr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250" y="621700"/>
            <a:ext cx="17430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250" y="2047875"/>
            <a:ext cx="8572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250" y="3474050"/>
            <a:ext cx="34606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>
            <a:spLocks noGrp="1"/>
          </p:cNvSpPr>
          <p:nvPr>
            <p:ph type="title"/>
          </p:nvPr>
        </p:nvSpPr>
        <p:spPr>
          <a:xfrm>
            <a:off x="224700" y="485251"/>
            <a:ext cx="4143300" cy="892200"/>
          </a:xfrm>
          <a:prstGeom prst="rect">
            <a:avLst/>
          </a:prstGeom>
        </p:spPr>
        <p:txBody>
          <a:bodyPr spcFirstLastPara="1" wrap="square" lIns="58925" tIns="58925" rIns="58925" bIns="589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Looping</a:t>
            </a:r>
            <a:endParaRPr/>
          </a:p>
        </p:txBody>
      </p:sp>
      <p:sp>
        <p:nvSpPr>
          <p:cNvPr id="310" name="Google Shape;310;p46"/>
          <p:cNvSpPr txBox="1">
            <a:spLocks noGrp="1"/>
          </p:cNvSpPr>
          <p:nvPr>
            <p:ph type="body" idx="1"/>
          </p:nvPr>
        </p:nvSpPr>
        <p:spPr>
          <a:xfrm>
            <a:off x="258475" y="1322850"/>
            <a:ext cx="4143300" cy="2860500"/>
          </a:xfrm>
          <a:prstGeom prst="rect">
            <a:avLst/>
          </a:prstGeom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samples, like background sound or rhythmic samples, can be looped.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just means replaying it exactly after it finishes.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Rhythmic samples need to edited exactly, otherwise the looping doesn’t work. </a:t>
            </a:r>
            <a:endParaRPr/>
          </a:p>
        </p:txBody>
      </p:sp>
      <p:pic>
        <p:nvPicPr>
          <p:cNvPr id="311" name="Google Shape;3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075" y="2084900"/>
            <a:ext cx="17240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100" y="2084900"/>
            <a:ext cx="17240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125" y="2084900"/>
            <a:ext cx="172402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>
            <a:spLocks noGrp="1"/>
          </p:cNvSpPr>
          <p:nvPr>
            <p:ph type="title"/>
          </p:nvPr>
        </p:nvSpPr>
        <p:spPr>
          <a:xfrm>
            <a:off x="250025" y="730001"/>
            <a:ext cx="4143300" cy="655500"/>
          </a:xfrm>
          <a:prstGeom prst="rect">
            <a:avLst/>
          </a:prstGeom>
        </p:spPr>
        <p:txBody>
          <a:bodyPr spcFirstLastPara="1" wrap="square" lIns="58925" tIns="58925" rIns="58925" bIns="589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Groups</a:t>
            </a:r>
            <a:endParaRPr/>
          </a:p>
        </p:txBody>
      </p:sp>
      <p:sp>
        <p:nvSpPr>
          <p:cNvPr id="319" name="Google Shape;319;p47"/>
          <p:cNvSpPr txBox="1">
            <a:spLocks noGrp="1"/>
          </p:cNvSpPr>
          <p:nvPr>
            <p:ph type="body" idx="1"/>
          </p:nvPr>
        </p:nvSpPr>
        <p:spPr>
          <a:xfrm>
            <a:off x="250025" y="1567975"/>
            <a:ext cx="4143300" cy="3155400"/>
          </a:xfrm>
          <a:prstGeom prst="rect">
            <a:avLst/>
          </a:prstGeom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various samples, especially 1-hit, the sounds can be repetitive if they are replayed.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groups - folders of sounds which all sound nearly, but not identically, the same, can solve this through allowing random selection.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>
            <a:spLocks noGrp="1"/>
          </p:cNvSpPr>
          <p:nvPr>
            <p:ph type="title"/>
          </p:nvPr>
        </p:nvSpPr>
        <p:spPr>
          <a:xfrm>
            <a:off x="250025" y="441401"/>
            <a:ext cx="4143300" cy="861300"/>
          </a:xfrm>
          <a:prstGeom prst="rect">
            <a:avLst/>
          </a:prstGeom>
        </p:spPr>
        <p:txBody>
          <a:bodyPr spcFirstLastPara="1" wrap="square" lIns="58925" tIns="58925" rIns="58925" bIns="589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Delays</a:t>
            </a:r>
            <a:endParaRPr/>
          </a:p>
        </p:txBody>
      </p:sp>
      <p:sp>
        <p:nvSpPr>
          <p:cNvPr id="325" name="Google Shape;325;p48"/>
          <p:cNvSpPr txBox="1">
            <a:spLocks noGrp="1"/>
          </p:cNvSpPr>
          <p:nvPr>
            <p:ph type="body" idx="1"/>
          </p:nvPr>
        </p:nvSpPr>
        <p:spPr>
          <a:xfrm>
            <a:off x="250025" y="1504675"/>
            <a:ext cx="4143300" cy="2914800"/>
          </a:xfrm>
          <a:prstGeom prst="rect">
            <a:avLst/>
          </a:prstGeom>
        </p:spPr>
        <p:txBody>
          <a:bodyPr spcFirstLastPara="1" wrap="square" lIns="58925" tIns="58925" rIns="58925" bIns="589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is a simple effect made by storing the sound and replaying it a short time later like an echo.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requires a ‘delay buffer’, a ‘record head’ and a ‘play head’. Sometimes there is also  a feedback loop. </a:t>
            </a:r>
            <a:endParaRPr/>
          </a:p>
        </p:txBody>
      </p:sp>
      <p:sp>
        <p:nvSpPr>
          <p:cNvPr id="326" name="Google Shape;326;p48"/>
          <p:cNvSpPr/>
          <p:nvPr/>
        </p:nvSpPr>
        <p:spPr>
          <a:xfrm>
            <a:off x="5455475" y="1630750"/>
            <a:ext cx="2944500" cy="861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</a:t>
            </a:r>
            <a:endParaRPr/>
          </a:p>
        </p:txBody>
      </p:sp>
      <p:cxnSp>
        <p:nvCxnSpPr>
          <p:cNvPr id="327" name="Google Shape;327;p48"/>
          <p:cNvCxnSpPr/>
          <p:nvPr/>
        </p:nvCxnSpPr>
        <p:spPr>
          <a:xfrm>
            <a:off x="5737225" y="902650"/>
            <a:ext cx="3300" cy="72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48"/>
          <p:cNvSpPr/>
          <p:nvPr/>
        </p:nvSpPr>
        <p:spPr>
          <a:xfrm>
            <a:off x="7361525" y="3245500"/>
            <a:ext cx="987900" cy="55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29" name="Google Shape;329;p48"/>
          <p:cNvSpPr/>
          <p:nvPr/>
        </p:nvSpPr>
        <p:spPr>
          <a:xfrm>
            <a:off x="5243275" y="345250"/>
            <a:ext cx="987900" cy="55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cxnSp>
        <p:nvCxnSpPr>
          <p:cNvPr id="330" name="Google Shape;330;p48"/>
          <p:cNvCxnSpPr>
            <a:endCxn id="328" idx="0"/>
          </p:cNvCxnSpPr>
          <p:nvPr/>
        </p:nvCxnSpPr>
        <p:spPr>
          <a:xfrm>
            <a:off x="7855475" y="2504500"/>
            <a:ext cx="0" cy="7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48"/>
          <p:cNvSpPr/>
          <p:nvPr/>
        </p:nvSpPr>
        <p:spPr>
          <a:xfrm>
            <a:off x="8127750" y="2677225"/>
            <a:ext cx="582600" cy="3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endParaRPr/>
          </a:p>
        </p:txBody>
      </p:sp>
      <p:cxnSp>
        <p:nvCxnSpPr>
          <p:cNvPr id="332" name="Google Shape;332;p48"/>
          <p:cNvCxnSpPr>
            <a:stCxn id="331" idx="1"/>
          </p:cNvCxnSpPr>
          <p:nvPr/>
        </p:nvCxnSpPr>
        <p:spPr>
          <a:xfrm rot="10800000">
            <a:off x="7855350" y="2865475"/>
            <a:ext cx="2724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333" name="Google Shape;333;p48"/>
          <p:cNvCxnSpPr>
            <a:stCxn id="331" idx="3"/>
          </p:cNvCxnSpPr>
          <p:nvPr/>
        </p:nvCxnSpPr>
        <p:spPr>
          <a:xfrm>
            <a:off x="8710350" y="2868775"/>
            <a:ext cx="600" cy="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48"/>
          <p:cNvCxnSpPr>
            <a:stCxn id="331" idx="3"/>
          </p:cNvCxnSpPr>
          <p:nvPr/>
        </p:nvCxnSpPr>
        <p:spPr>
          <a:xfrm rot="10800000">
            <a:off x="5740350" y="1250875"/>
            <a:ext cx="2970000" cy="1617900"/>
          </a:xfrm>
          <a:prstGeom prst="bentConnector3">
            <a:avLst>
              <a:gd name="adj1" fmla="val -8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48"/>
          <p:cNvCxnSpPr>
            <a:endCxn id="336" idx="0"/>
          </p:cNvCxnSpPr>
          <p:nvPr/>
        </p:nvCxnSpPr>
        <p:spPr>
          <a:xfrm rot="5400000">
            <a:off x="4168550" y="2028100"/>
            <a:ext cx="2722800" cy="421200"/>
          </a:xfrm>
          <a:prstGeom prst="bentConnector3">
            <a:avLst>
              <a:gd name="adj1" fmla="val 197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6" name="Google Shape;336;p48"/>
          <p:cNvSpPr txBox="1"/>
          <p:nvPr/>
        </p:nvSpPr>
        <p:spPr>
          <a:xfrm>
            <a:off x="4796900" y="3600100"/>
            <a:ext cx="1044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Out</a:t>
            </a:r>
            <a:endParaRPr/>
          </a:p>
        </p:txBody>
      </p:sp>
      <p:sp>
        <p:nvSpPr>
          <p:cNvPr id="337" name="Google Shape;337;p48"/>
          <p:cNvSpPr txBox="1"/>
          <p:nvPr/>
        </p:nvSpPr>
        <p:spPr>
          <a:xfrm>
            <a:off x="6696625" y="877300"/>
            <a:ext cx="1044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Macintosh PowerPoint</Application>
  <PresentationFormat>On-screen Show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Source Code Pro</vt:lpstr>
      <vt:lpstr>Gill Sans</vt:lpstr>
      <vt:lpstr>Simple Light</vt:lpstr>
      <vt:lpstr>Showroom</vt:lpstr>
      <vt:lpstr>PROCESSING: Play Samples</vt:lpstr>
      <vt:lpstr>Play a Sample</vt:lpstr>
      <vt:lpstr>Stereo or Mono Sample?</vt:lpstr>
      <vt:lpstr>Panner</vt:lpstr>
      <vt:lpstr>Samples of Different Types</vt:lpstr>
      <vt:lpstr>Sample play rate</vt:lpstr>
      <vt:lpstr>Sample Looping</vt:lpstr>
      <vt:lpstr>Sample Groups</vt:lpstr>
      <vt:lpstr>Delays</vt:lpstr>
      <vt:lpstr>Reverb</vt:lpstr>
      <vt:lpstr>Scales</vt:lpstr>
      <vt:lpstr>Octaves and Harmonics</vt:lpstr>
      <vt:lpstr>CONCLUSION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PROCESSING: Music and Samples</dc:title>
  <cp:lastModifiedBy>Microsoft Office User</cp:lastModifiedBy>
  <cp:revision>2</cp:revision>
  <dcterms:modified xsi:type="dcterms:W3CDTF">2018-08-07T06:02:09Z</dcterms:modified>
</cp:coreProperties>
</file>