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5ad1355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5ad135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5ad13556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5ad13556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5ad13556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5ad13556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5ad13556_0_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5ad13556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5ad13556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5ad13556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5ad13556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5ad13556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ad13556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ad13556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5ad13556_0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5ad13556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5ad13556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5ad13556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5ad13556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5ad13556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5ad13556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5ad13556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250031" y="1439912"/>
            <a:ext cx="86439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81000" lvl="0" marL="45720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- Photo">
  <p:cSld name="Title &amp; Subtitle - 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>
            <p:ph idx="2" type="pic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250031" y="3603129"/>
            <a:ext cx="864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250031" y="4259461"/>
            <a:ext cx="8643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- Photo - Dark">
  <p:cSld name="Title &amp; Subtitle - Photo - D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>
            <p:ph idx="2" type="pic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250031" y="3603129"/>
            <a:ext cx="8643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250031" y="4259461"/>
            <a:ext cx="8643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- 2 Column">
  <p:cSld name="Title &amp; Bullets - 2 Colum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250031" y="133945"/>
            <a:ext cx="86439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810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Dark">
  <p:cSld name="Blank - D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 - Dark">
  <p:cSld name="Title - Top - D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250031" y="1701105"/>
            <a:ext cx="86439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>
            <p:ph idx="2" type="pic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type="title"/>
          </p:nvPr>
        </p:nvSpPr>
        <p:spPr>
          <a:xfrm>
            <a:off x="250031" y="3911203"/>
            <a:ext cx="8643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 - Dark">
  <p:cSld name="Photo - Horizontal - D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>
            <p:ph idx="2" type="pic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250031" y="3911203"/>
            <a:ext cx="8643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/>
          <p:nvPr>
            <p:ph idx="2" type="pic"/>
          </p:nvPr>
        </p:nvSpPr>
        <p:spPr>
          <a:xfrm>
            <a:off x="4714875" y="358304"/>
            <a:ext cx="4214700" cy="4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type="title"/>
          </p:nvPr>
        </p:nvSpPr>
        <p:spPr>
          <a:xfrm>
            <a:off x="250031" y="730002"/>
            <a:ext cx="41433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250031" y="2571750"/>
            <a:ext cx="4143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 - Dark">
  <p:cSld name="Photo - Vertical - D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/>
          <p:nvPr>
            <p:ph idx="2" type="pic"/>
          </p:nvPr>
        </p:nvSpPr>
        <p:spPr>
          <a:xfrm>
            <a:off x="4714875" y="358304"/>
            <a:ext cx="4214700" cy="4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type="title"/>
          </p:nvPr>
        </p:nvSpPr>
        <p:spPr>
          <a:xfrm>
            <a:off x="250031" y="730002"/>
            <a:ext cx="41433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250031" y="2571750"/>
            <a:ext cx="4143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b="0" i="0" sz="1200" u="none" cap="none" strike="noStrik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>
            <p:ph idx="2" type="pic"/>
          </p:nvPr>
        </p:nvSpPr>
        <p:spPr>
          <a:xfrm>
            <a:off x="5286375" y="1486793"/>
            <a:ext cx="30807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190500" lvl="0" marL="190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03200" lvl="1" marL="4445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90500" lvl="2" marL="685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90500" lvl="3" marL="927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03200" lvl="4" marL="11811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90500" lvl="5" marL="1422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90500" lvl="6" marL="1663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90500" lvl="7" marL="19177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90500" lvl="8" marL="2159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250031" y="1681014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- Left">
  <p:cSld name="Title &amp; Bullets - Lef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250031" y="1681014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- Right">
  <p:cSld name="Title &amp; Bullets - Righ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750594" y="1681014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50031" y="133945"/>
            <a:ext cx="86439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810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b="0" i="0" sz="30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921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444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584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736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8890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0287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1811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idx="4294967295" type="ctr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PROCESSING: ANIMATION</a:t>
            </a:r>
            <a:endParaRPr/>
          </a:p>
        </p:txBody>
      </p:sp>
      <p:sp>
        <p:nvSpPr>
          <p:cNvPr id="132" name="Google Shape;132;p33"/>
          <p:cNvSpPr txBox="1"/>
          <p:nvPr>
            <p:ph idx="4294967295" type="subTitle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 sz="2400"/>
              <a:t>Interactive Media 31080/32027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animation in interaction can change the feeling of interaction</a:t>
            </a:r>
            <a:endParaRPr/>
          </a:p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Mapping the Mouse position to different parameters of interaction results in a very different ‘feel’. </a:t>
            </a:r>
            <a:endParaRPr/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In this example the size and therefore ‘position’ of two transparent squares are controlled by the mouse. </a:t>
            </a:r>
            <a:endParaRPr/>
          </a:p>
        </p:txBody>
      </p:sp>
      <p:sp>
        <p:nvSpPr>
          <p:cNvPr id="196" name="Google Shape;196;p42"/>
          <p:cNvSpPr txBox="1"/>
          <p:nvPr/>
        </p:nvSpPr>
        <p:spPr>
          <a:xfrm>
            <a:off x="2961275" y="4473775"/>
            <a:ext cx="3659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Examples &gt;&gt; 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&gt;&gt; 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Mouse2D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Hopefully you now: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Gill Sans"/>
              <a:buChar char="●"/>
            </a:pP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Understand the concept of animation and draw()</a:t>
            </a:r>
            <a:endParaRPr b="0" i="0" sz="2400" u="none" cap="none" strike="noStrike">
              <a:solidFill>
                <a:srgbClr val="52525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Animation is at the heart of Processing, and indeed Interactive Media.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Learn the extensive possibilities, and common tricks by reading the examples (In ‘Input’, ‘Motion’, ‘Simulate’) very carefully.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3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QUESTIONS</a:t>
            </a:r>
            <a:endParaRPr/>
          </a:p>
        </p:txBody>
      </p:sp>
      <p:sp>
        <p:nvSpPr>
          <p:cNvPr id="138" name="Google Shape;138;p34"/>
          <p:cNvSpPr txBox="1"/>
          <p:nvPr/>
        </p:nvSpPr>
        <p:spPr>
          <a:xfrm>
            <a:off x="3866694" y="4510608"/>
            <a:ext cx="141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3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#</a:t>
            </a:r>
            <a:r>
              <a:rPr lang="en" sz="3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C046</a:t>
            </a:r>
            <a:endParaRPr sz="900"/>
          </a:p>
        </p:txBody>
      </p:sp>
      <p:pic>
        <p:nvPicPr>
          <p:cNvPr descr="pasted-image.png" id="139" name="Google Shape;1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701" y="1274725"/>
            <a:ext cx="3606600" cy="3052800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Redrawing</a:t>
            </a:r>
            <a:endParaRPr/>
          </a:p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250031" y="1687711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Processing’s </a:t>
            </a:r>
            <a:r>
              <a:rPr b="0" i="0" lang="en" sz="2400" u="none" cap="none" strike="noStrike">
                <a:solidFill>
                  <a:srgbClr val="525252"/>
                </a:solidFill>
                <a:latin typeface="Courier"/>
                <a:ea typeface="Courier"/>
                <a:cs typeface="Courier"/>
                <a:sym typeface="Courier"/>
              </a:rPr>
              <a:t>draw()</a:t>
            </a: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 method produces each frame of an animation</a:t>
            </a:r>
            <a:endParaRPr/>
          </a:p>
          <a:p>
            <a:pPr indent="190500" lvl="2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Goal is 60 frames per second (fps)</a:t>
            </a:r>
            <a:endParaRPr/>
          </a:p>
          <a:p>
            <a:pPr indent="190500" lvl="2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Minimum for perception of animation around 15fps</a:t>
            </a:r>
            <a:endParaRPr/>
          </a:p>
          <a:p>
            <a:pPr indent="190500" lvl="2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The variable </a:t>
            </a:r>
            <a:r>
              <a:rPr b="0" i="0" lang="en" sz="2400" u="none" cap="none" strike="noStrike">
                <a:solidFill>
                  <a:srgbClr val="525252"/>
                </a:solidFill>
                <a:latin typeface="Courier"/>
                <a:ea typeface="Courier"/>
                <a:cs typeface="Courier"/>
                <a:sym typeface="Courier"/>
              </a:rPr>
              <a:t>frameRate</a:t>
            </a:r>
            <a:r>
              <a:rPr b="0" i="0" lang="en" sz="2400" u="none" cap="none" strike="noStrik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 indicates current fps</a:t>
            </a:r>
            <a:endParaRPr/>
          </a:p>
        </p:txBody>
      </p:sp>
      <p:sp>
        <p:nvSpPr>
          <p:cNvPr id="147" name="Google Shape;147;p35"/>
          <p:cNvSpPr txBox="1"/>
          <p:nvPr/>
        </p:nvSpPr>
        <p:spPr>
          <a:xfrm>
            <a:off x="3298950" y="4473775"/>
            <a:ext cx="2498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rotating_squar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Collision</a:t>
            </a:r>
            <a:endParaRPr/>
          </a:p>
        </p:txBody>
      </p:sp>
      <p:sp>
        <p:nvSpPr>
          <p:cNvPr id="153" name="Google Shape;153;p36"/>
          <p:cNvSpPr txBox="1"/>
          <p:nvPr/>
        </p:nvSpPr>
        <p:spPr>
          <a:xfrm>
            <a:off x="3298950" y="4473775"/>
            <a:ext cx="2498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rotating_square_collision</a:t>
            </a:r>
            <a:endParaRPr sz="900"/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250025" y="1687702"/>
            <a:ext cx="8643900" cy="2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/>
              <a:t>By detecting when the square has reached the border of the window, the direction of travel can be changed.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/>
              <a:t>A simple approach looks for the ‘radius’ of the square passing the border. But it’s not particularly convincing.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Accurate </a:t>
            </a:r>
            <a:r>
              <a:rPr lang="en">
                <a:solidFill>
                  <a:schemeClr val="dk1"/>
                </a:solidFill>
              </a:rPr>
              <a:t>Collision</a:t>
            </a:r>
            <a:endParaRPr/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One way to solve this is to use the radius approach, but to change the radius as the angle of the square changes. </a:t>
            </a:r>
            <a:endParaRPr/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This new radius value is calculated every frame, and all the collision mechanics are based on this new value. The result is more realistic.</a:t>
            </a:r>
            <a:endParaRPr/>
          </a:p>
        </p:txBody>
      </p:sp>
      <p:sp>
        <p:nvSpPr>
          <p:cNvPr id="161" name="Google Shape;161;p37"/>
          <p:cNvSpPr txBox="1"/>
          <p:nvPr/>
        </p:nvSpPr>
        <p:spPr>
          <a:xfrm>
            <a:off x="2961275" y="4473775"/>
            <a:ext cx="3659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rotating_square</a:t>
            </a:r>
            <a:r>
              <a:rPr lang="en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_accurate</a:t>
            </a: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_collision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across many objects</a:t>
            </a:r>
            <a:endParaRPr/>
          </a:p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When we have collision with the border the results can be guessed.</a:t>
            </a:r>
            <a:endParaRPr/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Where there are many objects being animated </a:t>
            </a:r>
            <a:r>
              <a:rPr lang="en"/>
              <a:t>simultaneously</a:t>
            </a:r>
            <a:r>
              <a:rPr lang="en"/>
              <a:t> the results are more difficult to predict. </a:t>
            </a:r>
            <a:endParaRPr/>
          </a:p>
        </p:txBody>
      </p:sp>
      <p:sp>
        <p:nvSpPr>
          <p:cNvPr id="168" name="Google Shape;168;p38"/>
          <p:cNvSpPr txBox="1"/>
          <p:nvPr/>
        </p:nvSpPr>
        <p:spPr>
          <a:xfrm>
            <a:off x="2961275" y="4473775"/>
            <a:ext cx="3659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Examples &gt;&gt; 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Motion</a:t>
            </a: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&gt;&gt;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Bouncy Bubbles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Curves and Animation</a:t>
            </a:r>
            <a:endParaRPr/>
          </a:p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Mixing knowledge about curves and animated bodies can result in some amazing effects.</a:t>
            </a:r>
            <a:endParaRPr/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The blur effect found here is a very useful for animation. </a:t>
            </a:r>
            <a:endParaRPr/>
          </a:p>
        </p:txBody>
      </p:sp>
      <p:sp>
        <p:nvSpPr>
          <p:cNvPr id="175" name="Google Shape;175;p39"/>
          <p:cNvSpPr txBox="1"/>
          <p:nvPr/>
        </p:nvSpPr>
        <p:spPr>
          <a:xfrm>
            <a:off x="2961275" y="4473775"/>
            <a:ext cx="3659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Examples &gt;&gt; 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Simulate</a:t>
            </a: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&gt;&gt;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SoftBody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Animating many objects simultaneously</a:t>
            </a:r>
            <a:endParaRPr/>
          </a:p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Just like you can update one object each draw() frame, you can update many. </a:t>
            </a:r>
            <a:endParaRPr/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A classic algorithm is Craig Reynolds’ ‘Boids’ flocking algorithm. </a:t>
            </a:r>
            <a:endParaRPr/>
          </a:p>
        </p:txBody>
      </p:sp>
      <p:sp>
        <p:nvSpPr>
          <p:cNvPr id="182" name="Google Shape;182;p40"/>
          <p:cNvSpPr txBox="1"/>
          <p:nvPr/>
        </p:nvSpPr>
        <p:spPr>
          <a:xfrm>
            <a:off x="2961275" y="4473775"/>
            <a:ext cx="3659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Examples &gt;&gt; Simulate &gt;&gt; 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Flocking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Physical Systems with Animation</a:t>
            </a:r>
            <a:endParaRPr/>
          </a:p>
        </p:txBody>
      </p:sp>
      <p:sp>
        <p:nvSpPr>
          <p:cNvPr id="188" name="Google Shape;188;p41"/>
          <p:cNvSpPr txBox="1"/>
          <p:nvPr>
            <p:ph idx="1" type="body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A Spring model is a fundamental physical system, and can easily be simulated. </a:t>
            </a:r>
            <a:endParaRPr/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Note that the animation looks realistic, because the physical system is well-understood. </a:t>
            </a:r>
            <a:endParaRPr/>
          </a:p>
        </p:txBody>
      </p:sp>
      <p:sp>
        <p:nvSpPr>
          <p:cNvPr id="189" name="Google Shape;189;p41"/>
          <p:cNvSpPr txBox="1"/>
          <p:nvPr/>
        </p:nvSpPr>
        <p:spPr>
          <a:xfrm>
            <a:off x="2961275" y="4473775"/>
            <a:ext cx="3659100" cy="22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b="0" i="0" lang="en" sz="13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Example: Examples &gt;&gt; Simulate &gt;&gt; </a:t>
            </a:r>
            <a:r>
              <a:rPr lang="en" sz="1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Spring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