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314" r:id="rId4"/>
    <p:sldId id="259" r:id="rId5"/>
    <p:sldId id="266" r:id="rId6"/>
    <p:sldId id="317" r:id="rId7"/>
    <p:sldId id="318" r:id="rId8"/>
    <p:sldId id="316" r:id="rId9"/>
    <p:sldId id="319" r:id="rId10"/>
    <p:sldId id="294" r:id="rId11"/>
  </p:sldIdLst>
  <p:sldSz cx="9144000" cy="5143500" type="screen16x9"/>
  <p:notesSz cx="6858000" cy="9144000"/>
  <p:embeddedFontLst>
    <p:embeddedFont>
      <p:font typeface="Michroma" panose="020B0604020202020204" charset="0"/>
      <p:regular r:id="rId13"/>
    </p:embeddedFont>
    <p:embeddedFont>
      <p:font typeface="Bebas Neue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DA2DB-706D-4C46-92DE-70BA0A7FD757}">
  <a:tblStyle styleId="{65CDA2DB-706D-4C46-92DE-70BA0A7FD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bd644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1bd644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0c5e339841_0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0c5e339841_0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1bd6449de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1bd6449de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0c5e33984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0c5e33984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10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bd6449d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1bd6449d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1bd6449de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1bd6449de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0c5e33984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0c5e33984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9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bd6449d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1bd6449d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6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0c5e33984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0c5e33984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3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0c5e33984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0c5e33984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"/>
              <a:buNone/>
              <a:defRPr sz="3500" b="1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4466" y="3737954"/>
            <a:ext cx="425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500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899800" y="1290475"/>
            <a:ext cx="53706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462550" y="2185249"/>
            <a:ext cx="4229700" cy="19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51200" y="1498100"/>
            <a:ext cx="72417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2043700" y="1196650"/>
            <a:ext cx="12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2"/>
          </p:nvPr>
        </p:nvSpPr>
        <p:spPr>
          <a:xfrm>
            <a:off x="2043700" y="2839025"/>
            <a:ext cx="122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3"/>
          </p:nvPr>
        </p:nvSpPr>
        <p:spPr>
          <a:xfrm>
            <a:off x="1800057" y="1625443"/>
            <a:ext cx="5957700" cy="8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4"/>
          </p:nvPr>
        </p:nvSpPr>
        <p:spPr>
          <a:xfrm>
            <a:off x="1800057" y="3267768"/>
            <a:ext cx="5957700" cy="8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625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94600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549150" y="340200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49150" y="2700975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hroma"/>
              <a:buNone/>
              <a:defRPr sz="2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6" r:id="rId5"/>
    <p:sldLayoutId id="2147483667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/>
          <p:nvPr/>
        </p:nvSpPr>
        <p:spPr>
          <a:xfrm rot="5400000">
            <a:off x="2424623" y="-186752"/>
            <a:ext cx="440400" cy="234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7721025" y="778475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100" dirty="0">
                <a:solidFill>
                  <a:schemeClr val="dk1"/>
                </a:solidFill>
              </a:rPr>
              <a:t>The Fall of Trujillo</a:t>
            </a:r>
            <a:endParaRPr sz="4100" dirty="0">
              <a:solidFill>
                <a:schemeClr val="dk1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2322749" y="3528168"/>
            <a:ext cx="4258500" cy="79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Georges Gil (1-18-2363)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Edwin Acevedo (1-18-2709)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Raymond Estrella (1-18-8353)</a:t>
            </a:r>
            <a:endParaRPr dirty="0"/>
          </a:p>
        </p:txBody>
      </p:sp>
      <p:cxnSp>
        <p:nvCxnSpPr>
          <p:cNvPr id="205" name="Google Shape;205;p34"/>
          <p:cNvCxnSpPr/>
          <p:nvPr/>
        </p:nvCxnSpPr>
        <p:spPr>
          <a:xfrm>
            <a:off x="1021650" y="1462801"/>
            <a:ext cx="63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34"/>
          <p:cNvSpPr txBox="1"/>
          <p:nvPr/>
        </p:nvSpPr>
        <p:spPr>
          <a:xfrm>
            <a:off x="1783223" y="877648"/>
            <a:ext cx="17232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Programacion de Videojuegos</a:t>
            </a:r>
            <a:endParaRPr sz="1200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 rot="-5400000">
            <a:off x="6745875" y="2323594"/>
            <a:ext cx="23907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Beat Em Up</a:t>
            </a:r>
            <a:endParaRPr sz="1200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34"/>
          <p:cNvCxnSpPr/>
          <p:nvPr/>
        </p:nvCxnSpPr>
        <p:spPr>
          <a:xfrm>
            <a:off x="1021637" y="3162237"/>
            <a:ext cx="469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4"/>
          <p:cNvSpPr/>
          <p:nvPr/>
        </p:nvSpPr>
        <p:spPr>
          <a:xfrm>
            <a:off x="5700387" y="2990487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/>
          <p:nvPr/>
        </p:nvSpPr>
        <p:spPr>
          <a:xfrm rot="10800000">
            <a:off x="7180872" y="954413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-5400000" flipH="1">
            <a:off x="7836958" y="4298701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10800000" flipH="1">
            <a:off x="972322" y="3749648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flipH="1">
            <a:off x="1132067" y="898439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4"/>
          <p:cNvGrpSpPr/>
          <p:nvPr/>
        </p:nvGrpSpPr>
        <p:grpSpPr>
          <a:xfrm rot="10800000" flipH="1">
            <a:off x="1021638" y="1788641"/>
            <a:ext cx="208551" cy="228115"/>
            <a:chOff x="1348000" y="237300"/>
            <a:chExt cx="4772325" cy="5220025"/>
          </a:xfrm>
        </p:grpSpPr>
        <p:sp>
          <p:nvSpPr>
            <p:cNvPr id="215" name="Google Shape;215;p3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4"/>
          <p:cNvSpPr txBox="1"/>
          <p:nvPr/>
        </p:nvSpPr>
        <p:spPr>
          <a:xfrm>
            <a:off x="5632912" y="3044487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72"/>
          <p:cNvSpPr txBox="1">
            <a:spLocks noGrp="1"/>
          </p:cNvSpPr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1.9 Herramientas de </a:t>
            </a:r>
            <a:r>
              <a:rPr lang="es-DO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desarrollo</a:t>
            </a:r>
            <a:endParaRPr lang="es-DO" sz="18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90" name="Google Shape;1890;p72"/>
          <p:cNvSpPr txBox="1">
            <a:spLocks noGrp="1"/>
          </p:cNvSpPr>
          <p:nvPr>
            <p:ph type="subTitle" idx="1"/>
          </p:nvPr>
        </p:nvSpPr>
        <p:spPr>
          <a:xfrm>
            <a:off x="951200" y="1498100"/>
            <a:ext cx="72417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The Fall of Trujillo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será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desarrollado en el motor de videojuegos Unity donde se modelan los escenarios y la lógica de juego se desarrolla en el lenguaje C#. Se debe tomar en cuenta también el uso de assets de la tienda de Unity y en distintas paginas de internet que ofrecen una gran reducción en el tiempo de desarrollo.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891" name="Google Shape;1891;p72"/>
          <p:cNvGrpSpPr/>
          <p:nvPr/>
        </p:nvGrpSpPr>
        <p:grpSpPr>
          <a:xfrm rot="10800000" flipH="1">
            <a:off x="951198" y="860888"/>
            <a:ext cx="208551" cy="228115"/>
            <a:chOff x="1348000" y="237300"/>
            <a:chExt cx="4772325" cy="5220025"/>
          </a:xfrm>
        </p:grpSpPr>
        <p:sp>
          <p:nvSpPr>
            <p:cNvPr id="1892" name="Google Shape;1892;p7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72"/>
          <p:cNvGrpSpPr/>
          <p:nvPr/>
        </p:nvGrpSpPr>
        <p:grpSpPr>
          <a:xfrm flipH="1">
            <a:off x="7984250" y="860888"/>
            <a:ext cx="161782" cy="228115"/>
            <a:chOff x="1348000" y="237300"/>
            <a:chExt cx="4772325" cy="5220025"/>
          </a:xfrm>
        </p:grpSpPr>
        <p:sp>
          <p:nvSpPr>
            <p:cNvPr id="1895" name="Google Shape;1895;p7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97" name="Google Shape;1897;p72"/>
          <p:cNvCxnSpPr/>
          <p:nvPr/>
        </p:nvCxnSpPr>
        <p:spPr>
          <a:xfrm>
            <a:off x="951194" y="3010906"/>
            <a:ext cx="4918800" cy="1050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Google Shape;1900;p72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1" name="Google Shape;1901;p72"/>
          <p:cNvSpPr/>
          <p:nvPr/>
        </p:nvSpPr>
        <p:spPr>
          <a:xfrm rot="5400000">
            <a:off x="7848680" y="4170320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515478" y="821346"/>
            <a:ext cx="811303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Capítulo 1:  videojuego y herramientas de desarrollo</a:t>
            </a:r>
            <a:r>
              <a:rPr lang="es-E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sz="18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719995" y="1687500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1.1 </a:t>
            </a:r>
            <a:r>
              <a:rPr lang="es-DO" sz="1600" b="1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Descripción</a:t>
            </a:r>
          </a:p>
          <a:p>
            <a:pPr marL="0" lvl="0" indent="0">
              <a:buNone/>
            </a:pPr>
            <a:endParaRPr lang="es-DO" sz="1600" b="1" dirty="0" smtClean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s-E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Fall of Trujillo es un videojuego de </a:t>
            </a:r>
            <a:r>
              <a:rPr lang="es-ES" sz="16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acción </a:t>
            </a:r>
            <a:r>
              <a:rPr lang="es-E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Beat Em Up donde el jugador controla a un hombre con sed de venganza hacia al malvado tirano que le privo de su amada, se sumerge dentro de un mundo de </a:t>
            </a:r>
            <a:r>
              <a:rPr lang="es-ES" sz="16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corrupción </a:t>
            </a:r>
            <a:r>
              <a:rPr lang="es-E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donde </a:t>
            </a:r>
            <a:r>
              <a:rPr lang="es-ES" sz="16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tendrá </a:t>
            </a:r>
            <a:r>
              <a:rPr lang="es-ES" sz="1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enfrentarse con aquellos que impiden su objetivo</a:t>
            </a:r>
            <a:r>
              <a:rPr lang="es-ES" sz="16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224" name="Google Shape;224;p35"/>
          <p:cNvGrpSpPr/>
          <p:nvPr/>
        </p:nvGrpSpPr>
        <p:grpSpPr>
          <a:xfrm rot="10800000" flipH="1">
            <a:off x="693272" y="993638"/>
            <a:ext cx="208551" cy="228115"/>
            <a:chOff x="1348000" y="237300"/>
            <a:chExt cx="4772325" cy="5220025"/>
          </a:xfrm>
        </p:grpSpPr>
        <p:sp>
          <p:nvSpPr>
            <p:cNvPr id="225" name="Google Shape;225;p35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35"/>
          <p:cNvSpPr/>
          <p:nvPr/>
        </p:nvSpPr>
        <p:spPr>
          <a:xfrm rot="10800000" flipH="1">
            <a:off x="8215422" y="4222373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3"/>
          <p:cNvSpPr txBox="1">
            <a:spLocks noGrp="1"/>
          </p:cNvSpPr>
          <p:nvPr>
            <p:ph type="title"/>
          </p:nvPr>
        </p:nvSpPr>
        <p:spPr>
          <a:xfrm>
            <a:off x="963494" y="669798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1.2 Motivacion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07" name="Google Shape;1907;p73"/>
          <p:cNvSpPr txBox="1">
            <a:spLocks noGrp="1"/>
          </p:cNvSpPr>
          <p:nvPr>
            <p:ph type="subTitle" idx="1"/>
          </p:nvPr>
        </p:nvSpPr>
        <p:spPr>
          <a:xfrm>
            <a:off x="804133" y="1448466"/>
            <a:ext cx="6743761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000"/>
              </a:spcBef>
              <a:buNone/>
            </a:pP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1.2.1 </a:t>
            </a: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Originalidad de la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idea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La creación de este proyecto se da de la poca presencia de videojuegos basados en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algún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hecho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histórico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nuestro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país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(Republica Dominicana) por eso nos hemos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decidió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desarrollar un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videojuego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teniendo como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referencia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un hecho como lo fue la matanza de las hermanas Mirabal y lo haremos en el genero Beat Em Up donde el protagonista de nuestra historia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tendrá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que enfrentarse a oleadas de enemigos que trataran de evitar que logre su venganza.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es-E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08" name="Google Shape;1908;p73"/>
          <p:cNvGrpSpPr/>
          <p:nvPr/>
        </p:nvGrpSpPr>
        <p:grpSpPr>
          <a:xfrm rot="10800000" flipH="1">
            <a:off x="1902298" y="842090"/>
            <a:ext cx="208551" cy="228115"/>
            <a:chOff x="1348000" y="237300"/>
            <a:chExt cx="4772325" cy="5220025"/>
          </a:xfrm>
        </p:grpSpPr>
        <p:sp>
          <p:nvSpPr>
            <p:cNvPr id="1909" name="Google Shape;1909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73"/>
          <p:cNvGrpSpPr/>
          <p:nvPr/>
        </p:nvGrpSpPr>
        <p:grpSpPr>
          <a:xfrm flipH="1">
            <a:off x="6400400" y="860888"/>
            <a:ext cx="161782" cy="228115"/>
            <a:chOff x="1348000" y="237300"/>
            <a:chExt cx="4772325" cy="5220025"/>
          </a:xfrm>
        </p:grpSpPr>
        <p:sp>
          <p:nvSpPr>
            <p:cNvPr id="1912" name="Google Shape;1912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14" name="Google Shape;1914;p73"/>
          <p:cNvCxnSpPr/>
          <p:nvPr/>
        </p:nvCxnSpPr>
        <p:spPr>
          <a:xfrm>
            <a:off x="960000" y="4069000"/>
            <a:ext cx="4918800" cy="1050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5" name="Google Shape;1915;p73"/>
          <p:cNvSpPr/>
          <p:nvPr/>
        </p:nvSpPr>
        <p:spPr>
          <a:xfrm>
            <a:off x="5885572" y="3907820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6" name="Google Shape;1916;p73"/>
          <p:cNvSpPr txBox="1"/>
          <p:nvPr/>
        </p:nvSpPr>
        <p:spPr>
          <a:xfrm>
            <a:off x="5812063" y="3961793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7" name="Google Shape;1917;p73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8" name="Google Shape;1918;p73"/>
          <p:cNvSpPr/>
          <p:nvPr/>
        </p:nvSpPr>
        <p:spPr>
          <a:xfrm>
            <a:off x="7825634" y="714850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5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1881200" y="1191093"/>
            <a:ext cx="53706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1.2 </a:t>
            </a:r>
            <a:r>
              <a:rPr lang="es-DO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Motivación</a:t>
            </a:r>
            <a:endParaRPr lang="es-DO" sz="18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1710907" y="1938334"/>
            <a:ext cx="5667202" cy="19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1.2.2 Estado del </a:t>
            </a:r>
            <a:r>
              <a:rPr lang="en-U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Arte</a:t>
            </a:r>
          </a:p>
          <a:p>
            <a:pPr marL="0" lvl="0" indent="0" algn="just"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Actualmente nos encontramos en la fase </a:t>
            </a:r>
            <a:r>
              <a:rPr lang="es-DO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pre-producción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donde hemos realizado bocetos de los escenarios, objetos y personajes con los cuales se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podrá interactuar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a lo largo del juego.</a:t>
            </a:r>
          </a:p>
          <a:p>
            <a:pPr marL="0" lvl="0" indent="0">
              <a:buNone/>
            </a:pP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75" name="Google Shape;275;p37"/>
          <p:cNvCxnSpPr/>
          <p:nvPr/>
        </p:nvCxnSpPr>
        <p:spPr>
          <a:xfrm>
            <a:off x="1587075" y="1144950"/>
            <a:ext cx="0" cy="304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7556814" y="1144950"/>
            <a:ext cx="0" cy="304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1587075" y="1789132"/>
            <a:ext cx="597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7"/>
          <p:cNvSpPr/>
          <p:nvPr/>
        </p:nvSpPr>
        <p:spPr>
          <a:xfrm>
            <a:off x="7832950" y="1145050"/>
            <a:ext cx="440400" cy="3045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859650" y="1145050"/>
            <a:ext cx="440400" cy="3045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 rot="-5400000" flipH="1">
            <a:off x="7969808" y="4322176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7"/>
          <p:cNvGrpSpPr/>
          <p:nvPr/>
        </p:nvGrpSpPr>
        <p:grpSpPr>
          <a:xfrm rot="10800000" flipH="1">
            <a:off x="1715225" y="1392486"/>
            <a:ext cx="208551" cy="228115"/>
            <a:chOff x="1348000" y="237300"/>
            <a:chExt cx="4772325" cy="5220025"/>
          </a:xfrm>
        </p:grpSpPr>
        <p:sp>
          <p:nvSpPr>
            <p:cNvPr id="285" name="Google Shape;285;p37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7"/>
          <p:cNvGrpSpPr/>
          <p:nvPr/>
        </p:nvGrpSpPr>
        <p:grpSpPr>
          <a:xfrm flipH="1">
            <a:off x="7224789" y="1392486"/>
            <a:ext cx="161782" cy="228115"/>
            <a:chOff x="1348000" y="237300"/>
            <a:chExt cx="4772325" cy="5220025"/>
          </a:xfrm>
        </p:grpSpPr>
        <p:sp>
          <p:nvSpPr>
            <p:cNvPr id="288" name="Google Shape;288;p37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>
            <a:spLocks noGrp="1"/>
          </p:cNvSpPr>
          <p:nvPr>
            <p:ph type="subTitle" idx="1"/>
          </p:nvPr>
        </p:nvSpPr>
        <p:spPr>
          <a:xfrm>
            <a:off x="2103197" y="626045"/>
            <a:ext cx="316214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1.3 Objetivo General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3" name="Google Shape;453;p44"/>
          <p:cNvSpPr txBox="1">
            <a:spLocks noGrp="1"/>
          </p:cNvSpPr>
          <p:nvPr>
            <p:ph type="subTitle" idx="2"/>
          </p:nvPr>
        </p:nvSpPr>
        <p:spPr>
          <a:xfrm>
            <a:off x="2152977" y="2306618"/>
            <a:ext cx="39310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1.4 Objetivos Especificos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3"/>
          </p:nvPr>
        </p:nvSpPr>
        <p:spPr>
          <a:xfrm>
            <a:off x="1894645" y="1205899"/>
            <a:ext cx="6397300" cy="8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Diseñar y  desarrollar  un  videojuego Beat  ́</a:t>
            </a:r>
            <a:r>
              <a:rPr lang="es-E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up 2D ayudándonos del software de </a:t>
            </a:r>
            <a:r>
              <a:rPr lang="es-E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Unity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, inspirándonos en  personajes,  lugares, y sucesos de la historia Dominicana, para que sea jugado y disfrutado por los jugadores.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4"/>
          </p:nvPr>
        </p:nvSpPr>
        <p:spPr>
          <a:xfrm>
            <a:off x="1909092" y="3019863"/>
            <a:ext cx="6372922" cy="1529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-Adaptar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un suceso de la historia dominicana a un videojuego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algn="just"/>
            <a:endParaRPr lang="es-E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/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-Lograr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el disfrute del jugador mientras revive parte de la historia dominicana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lvl="0" indent="-285750" algn="just">
              <a:buFontTx/>
              <a:buChar char="-"/>
            </a:pP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/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Se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busca incluir todos los aspectos de un Beat Em Up para el entretenimiento del jugador. 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58" name="Google Shape;458;p44"/>
          <p:cNvCxnSpPr/>
          <p:nvPr/>
        </p:nvCxnSpPr>
        <p:spPr>
          <a:xfrm>
            <a:off x="1799601" y="2377360"/>
            <a:ext cx="60744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44"/>
          <p:cNvSpPr/>
          <p:nvPr/>
        </p:nvSpPr>
        <p:spPr>
          <a:xfrm rot="5400000">
            <a:off x="4513798" y="-3549547"/>
            <a:ext cx="116404" cy="798021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823609" y="597707"/>
            <a:ext cx="760500" cy="7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>
            <a:off x="862413" y="2431237"/>
            <a:ext cx="760500" cy="76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44"/>
          <p:cNvGrpSpPr/>
          <p:nvPr/>
        </p:nvGrpSpPr>
        <p:grpSpPr>
          <a:xfrm>
            <a:off x="1081989" y="764981"/>
            <a:ext cx="277301" cy="363137"/>
            <a:chOff x="1805375" y="2104100"/>
            <a:chExt cx="257475" cy="337175"/>
          </a:xfrm>
        </p:grpSpPr>
        <p:sp>
          <p:nvSpPr>
            <p:cNvPr id="468" name="Google Shape;468;p44"/>
            <p:cNvSpPr/>
            <p:nvPr/>
          </p:nvSpPr>
          <p:spPr>
            <a:xfrm>
              <a:off x="1816275" y="2301850"/>
              <a:ext cx="235650" cy="139425"/>
            </a:xfrm>
            <a:custGeom>
              <a:avLst/>
              <a:gdLst/>
              <a:ahLst/>
              <a:cxnLst/>
              <a:rect l="l" t="t" r="r" b="b"/>
              <a:pathLst>
                <a:path w="9426" h="5577" extrusionOk="0">
                  <a:moveTo>
                    <a:pt x="3131" y="1427"/>
                  </a:moveTo>
                  <a:lnTo>
                    <a:pt x="3690" y="1986"/>
                  </a:lnTo>
                  <a:lnTo>
                    <a:pt x="3131" y="2544"/>
                  </a:lnTo>
                  <a:lnTo>
                    <a:pt x="2573" y="1986"/>
                  </a:lnTo>
                  <a:lnTo>
                    <a:pt x="3131" y="1427"/>
                  </a:lnTo>
                  <a:close/>
                  <a:moveTo>
                    <a:pt x="6295" y="1427"/>
                  </a:moveTo>
                  <a:lnTo>
                    <a:pt x="6854" y="1986"/>
                  </a:lnTo>
                  <a:lnTo>
                    <a:pt x="6295" y="2544"/>
                  </a:lnTo>
                  <a:lnTo>
                    <a:pt x="5737" y="1986"/>
                  </a:lnTo>
                  <a:lnTo>
                    <a:pt x="6295" y="1427"/>
                  </a:lnTo>
                  <a:close/>
                  <a:moveTo>
                    <a:pt x="3131" y="0"/>
                  </a:moveTo>
                  <a:cubicBezTo>
                    <a:pt x="2294" y="0"/>
                    <a:pt x="1580" y="497"/>
                    <a:pt x="1270" y="1272"/>
                  </a:cubicBezTo>
                  <a:lnTo>
                    <a:pt x="464" y="3412"/>
                  </a:lnTo>
                  <a:cubicBezTo>
                    <a:pt x="1" y="4581"/>
                    <a:pt x="963" y="5577"/>
                    <a:pt x="1971" y="5577"/>
                  </a:cubicBezTo>
                  <a:cubicBezTo>
                    <a:pt x="2381" y="5577"/>
                    <a:pt x="2799" y="5411"/>
                    <a:pt x="3131" y="5025"/>
                  </a:cubicBezTo>
                  <a:lnTo>
                    <a:pt x="3907" y="4126"/>
                  </a:lnTo>
                  <a:cubicBezTo>
                    <a:pt x="4000" y="4033"/>
                    <a:pt x="4093" y="3971"/>
                    <a:pt x="4217" y="3971"/>
                  </a:cubicBezTo>
                  <a:lnTo>
                    <a:pt x="5210" y="3971"/>
                  </a:lnTo>
                  <a:cubicBezTo>
                    <a:pt x="5334" y="3971"/>
                    <a:pt x="5427" y="4033"/>
                    <a:pt x="5520" y="4126"/>
                  </a:cubicBezTo>
                  <a:lnTo>
                    <a:pt x="6295" y="5025"/>
                  </a:lnTo>
                  <a:cubicBezTo>
                    <a:pt x="6627" y="5411"/>
                    <a:pt x="7045" y="5577"/>
                    <a:pt x="7456" y="5577"/>
                  </a:cubicBezTo>
                  <a:cubicBezTo>
                    <a:pt x="8463" y="5577"/>
                    <a:pt x="9426" y="4581"/>
                    <a:pt x="8963" y="3412"/>
                  </a:cubicBezTo>
                  <a:lnTo>
                    <a:pt x="8156" y="1272"/>
                  </a:lnTo>
                  <a:cubicBezTo>
                    <a:pt x="7877" y="497"/>
                    <a:pt x="7133" y="0"/>
                    <a:pt x="632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1870500" y="2104100"/>
              <a:ext cx="127975" cy="178375"/>
            </a:xfrm>
            <a:custGeom>
              <a:avLst/>
              <a:gdLst/>
              <a:ahLst/>
              <a:cxnLst/>
              <a:rect l="l" t="t" r="r" b="b"/>
              <a:pathLst>
                <a:path w="5119" h="7135" extrusionOk="0">
                  <a:moveTo>
                    <a:pt x="2544" y="0"/>
                  </a:moveTo>
                  <a:lnTo>
                    <a:pt x="1738" y="838"/>
                  </a:lnTo>
                  <a:cubicBezTo>
                    <a:pt x="1521" y="1055"/>
                    <a:pt x="1397" y="1334"/>
                    <a:pt x="1397" y="1644"/>
                  </a:cubicBezTo>
                  <a:lnTo>
                    <a:pt x="1" y="2451"/>
                  </a:lnTo>
                  <a:lnTo>
                    <a:pt x="404" y="3257"/>
                  </a:lnTo>
                  <a:lnTo>
                    <a:pt x="1366" y="2606"/>
                  </a:lnTo>
                  <a:lnTo>
                    <a:pt x="1366" y="7135"/>
                  </a:lnTo>
                  <a:lnTo>
                    <a:pt x="3723" y="7135"/>
                  </a:lnTo>
                  <a:lnTo>
                    <a:pt x="3723" y="2606"/>
                  </a:lnTo>
                  <a:lnTo>
                    <a:pt x="4685" y="3257"/>
                  </a:lnTo>
                  <a:lnTo>
                    <a:pt x="5119" y="2606"/>
                  </a:lnTo>
                  <a:lnTo>
                    <a:pt x="3723" y="1644"/>
                  </a:lnTo>
                  <a:cubicBezTo>
                    <a:pt x="3723" y="1334"/>
                    <a:pt x="3599" y="1055"/>
                    <a:pt x="3382" y="838"/>
                  </a:cubicBezTo>
                  <a:lnTo>
                    <a:pt x="25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1824750" y="2163800"/>
              <a:ext cx="20975" cy="20200"/>
            </a:xfrm>
            <a:custGeom>
              <a:avLst/>
              <a:gdLst/>
              <a:ahLst/>
              <a:cxnLst/>
              <a:rect l="l" t="t" r="r" b="b"/>
              <a:pathLst>
                <a:path w="839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38" y="807"/>
                  </a:lnTo>
                  <a:lnTo>
                    <a:pt x="8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1824750" y="2124250"/>
              <a:ext cx="20975" cy="20200"/>
            </a:xfrm>
            <a:custGeom>
              <a:avLst/>
              <a:gdLst/>
              <a:ahLst/>
              <a:cxnLst/>
              <a:rect l="l" t="t" r="r" b="b"/>
              <a:pathLst>
                <a:path w="839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38" y="807"/>
                  </a:lnTo>
                  <a:lnTo>
                    <a:pt x="83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2022500" y="216380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2022500" y="2124250"/>
              <a:ext cx="20175" cy="202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0" y="1"/>
                  </a:moveTo>
                  <a:lnTo>
                    <a:pt x="0" y="807"/>
                  </a:lnTo>
                  <a:lnTo>
                    <a:pt x="807" y="807"/>
                  </a:lnTo>
                  <a:lnTo>
                    <a:pt x="80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1983725" y="2199475"/>
              <a:ext cx="79125" cy="83000"/>
            </a:xfrm>
            <a:custGeom>
              <a:avLst/>
              <a:gdLst/>
              <a:ahLst/>
              <a:cxnLst/>
              <a:rect l="l" t="t" r="r" b="b"/>
              <a:pathLst>
                <a:path w="3165" h="3320" extrusionOk="0">
                  <a:moveTo>
                    <a:pt x="0" y="1"/>
                  </a:moveTo>
                  <a:lnTo>
                    <a:pt x="0" y="3320"/>
                  </a:lnTo>
                  <a:lnTo>
                    <a:pt x="3164" y="3320"/>
                  </a:lnTo>
                  <a:lnTo>
                    <a:pt x="3164" y="1924"/>
                  </a:lnTo>
                  <a:lnTo>
                    <a:pt x="2358" y="1428"/>
                  </a:lnTo>
                  <a:lnTo>
                    <a:pt x="2358" y="156"/>
                  </a:lnTo>
                  <a:lnTo>
                    <a:pt x="1582" y="156"/>
                  </a:lnTo>
                  <a:lnTo>
                    <a:pt x="1582" y="962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1805375" y="2199475"/>
              <a:ext cx="79125" cy="83000"/>
            </a:xfrm>
            <a:custGeom>
              <a:avLst/>
              <a:gdLst/>
              <a:ahLst/>
              <a:cxnLst/>
              <a:rect l="l" t="t" r="r" b="b"/>
              <a:pathLst>
                <a:path w="3165" h="3320" extrusionOk="0">
                  <a:moveTo>
                    <a:pt x="3164" y="1"/>
                  </a:moveTo>
                  <a:lnTo>
                    <a:pt x="1582" y="962"/>
                  </a:lnTo>
                  <a:lnTo>
                    <a:pt x="1582" y="156"/>
                  </a:lnTo>
                  <a:lnTo>
                    <a:pt x="776" y="156"/>
                  </a:lnTo>
                  <a:lnTo>
                    <a:pt x="776" y="1428"/>
                  </a:lnTo>
                  <a:lnTo>
                    <a:pt x="0" y="1924"/>
                  </a:lnTo>
                  <a:lnTo>
                    <a:pt x="0" y="3320"/>
                  </a:lnTo>
                  <a:lnTo>
                    <a:pt x="3164" y="3320"/>
                  </a:lnTo>
                  <a:lnTo>
                    <a:pt x="31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4"/>
          <p:cNvGrpSpPr/>
          <p:nvPr/>
        </p:nvGrpSpPr>
        <p:grpSpPr>
          <a:xfrm>
            <a:off x="1061000" y="2651108"/>
            <a:ext cx="363326" cy="320758"/>
            <a:chOff x="1010500" y="2122700"/>
            <a:chExt cx="337350" cy="297825"/>
          </a:xfrm>
        </p:grpSpPr>
        <p:sp>
          <p:nvSpPr>
            <p:cNvPr id="477" name="Google Shape;477;p44"/>
            <p:cNvSpPr/>
            <p:nvPr/>
          </p:nvSpPr>
          <p:spPr>
            <a:xfrm>
              <a:off x="1327675" y="2142875"/>
              <a:ext cx="20175" cy="99275"/>
            </a:xfrm>
            <a:custGeom>
              <a:avLst/>
              <a:gdLst/>
              <a:ahLst/>
              <a:cxnLst/>
              <a:rect l="l" t="t" r="r" b="b"/>
              <a:pathLst>
                <a:path w="807" h="3971" extrusionOk="0">
                  <a:moveTo>
                    <a:pt x="0" y="0"/>
                  </a:moveTo>
                  <a:lnTo>
                    <a:pt x="0" y="3971"/>
                  </a:lnTo>
                  <a:lnTo>
                    <a:pt x="807" y="3971"/>
                  </a:lnTo>
                  <a:lnTo>
                    <a:pt x="80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1108975" y="2123375"/>
              <a:ext cx="139625" cy="138175"/>
            </a:xfrm>
            <a:custGeom>
              <a:avLst/>
              <a:gdLst/>
              <a:ahLst/>
              <a:cxnLst/>
              <a:rect l="l" t="t" r="r" b="b"/>
              <a:pathLst>
                <a:path w="5585" h="5527" extrusionOk="0">
                  <a:moveTo>
                    <a:pt x="2143" y="0"/>
                  </a:moveTo>
                  <a:cubicBezTo>
                    <a:pt x="2112" y="0"/>
                    <a:pt x="2080" y="2"/>
                    <a:pt x="2048" y="5"/>
                  </a:cubicBezTo>
                  <a:lnTo>
                    <a:pt x="1" y="5"/>
                  </a:lnTo>
                  <a:lnTo>
                    <a:pt x="1" y="2735"/>
                  </a:lnTo>
                  <a:cubicBezTo>
                    <a:pt x="1" y="3014"/>
                    <a:pt x="210" y="3153"/>
                    <a:pt x="419" y="3153"/>
                  </a:cubicBezTo>
                  <a:cubicBezTo>
                    <a:pt x="629" y="3153"/>
                    <a:pt x="838" y="3014"/>
                    <a:pt x="838" y="2735"/>
                  </a:cubicBezTo>
                  <a:lnTo>
                    <a:pt x="838" y="1556"/>
                  </a:lnTo>
                  <a:lnTo>
                    <a:pt x="1645" y="1556"/>
                  </a:lnTo>
                  <a:lnTo>
                    <a:pt x="1645" y="2766"/>
                  </a:lnTo>
                  <a:cubicBezTo>
                    <a:pt x="1614" y="3262"/>
                    <a:pt x="1304" y="3696"/>
                    <a:pt x="838" y="3882"/>
                  </a:cubicBezTo>
                  <a:lnTo>
                    <a:pt x="838" y="5123"/>
                  </a:lnTo>
                  <a:cubicBezTo>
                    <a:pt x="838" y="5340"/>
                    <a:pt x="993" y="5526"/>
                    <a:pt x="1210" y="5526"/>
                  </a:cubicBezTo>
                  <a:lnTo>
                    <a:pt x="1955" y="5526"/>
                  </a:lnTo>
                  <a:cubicBezTo>
                    <a:pt x="2265" y="5526"/>
                    <a:pt x="2544" y="5402"/>
                    <a:pt x="2761" y="5216"/>
                  </a:cubicBezTo>
                  <a:cubicBezTo>
                    <a:pt x="2979" y="5402"/>
                    <a:pt x="3258" y="5526"/>
                    <a:pt x="3568" y="5526"/>
                  </a:cubicBezTo>
                  <a:lnTo>
                    <a:pt x="4374" y="5526"/>
                  </a:lnTo>
                  <a:cubicBezTo>
                    <a:pt x="4592" y="5526"/>
                    <a:pt x="4778" y="5340"/>
                    <a:pt x="4778" y="5123"/>
                  </a:cubicBezTo>
                  <a:lnTo>
                    <a:pt x="4778" y="3882"/>
                  </a:lnTo>
                  <a:cubicBezTo>
                    <a:pt x="4281" y="3727"/>
                    <a:pt x="3971" y="3293"/>
                    <a:pt x="3971" y="2766"/>
                  </a:cubicBezTo>
                  <a:lnTo>
                    <a:pt x="3971" y="1587"/>
                  </a:lnTo>
                  <a:lnTo>
                    <a:pt x="4778" y="1587"/>
                  </a:lnTo>
                  <a:lnTo>
                    <a:pt x="4778" y="2735"/>
                  </a:lnTo>
                  <a:cubicBezTo>
                    <a:pt x="4778" y="3014"/>
                    <a:pt x="4979" y="3153"/>
                    <a:pt x="5181" y="3153"/>
                  </a:cubicBezTo>
                  <a:cubicBezTo>
                    <a:pt x="5383" y="3153"/>
                    <a:pt x="5584" y="3014"/>
                    <a:pt x="5584" y="2735"/>
                  </a:cubicBezTo>
                  <a:lnTo>
                    <a:pt x="5584" y="5"/>
                  </a:lnTo>
                  <a:lnTo>
                    <a:pt x="3661" y="5"/>
                  </a:lnTo>
                  <a:cubicBezTo>
                    <a:pt x="3632" y="2"/>
                    <a:pt x="3603" y="0"/>
                    <a:pt x="3574" y="0"/>
                  </a:cubicBezTo>
                  <a:cubicBezTo>
                    <a:pt x="3319" y="0"/>
                    <a:pt x="3049" y="117"/>
                    <a:pt x="2854" y="284"/>
                  </a:cubicBezTo>
                  <a:cubicBezTo>
                    <a:pt x="2660" y="117"/>
                    <a:pt x="2415" y="0"/>
                    <a:pt x="21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1050825" y="2123450"/>
              <a:ext cx="60500" cy="138100"/>
            </a:xfrm>
            <a:custGeom>
              <a:avLst/>
              <a:gdLst/>
              <a:ahLst/>
              <a:cxnLst/>
              <a:rect l="l" t="t" r="r" b="b"/>
              <a:pathLst>
                <a:path w="2420" h="5524" extrusionOk="0">
                  <a:moveTo>
                    <a:pt x="1124" y="1"/>
                  </a:moveTo>
                  <a:cubicBezTo>
                    <a:pt x="498" y="1"/>
                    <a:pt x="0" y="517"/>
                    <a:pt x="0" y="1150"/>
                  </a:cubicBezTo>
                  <a:lnTo>
                    <a:pt x="0" y="4345"/>
                  </a:lnTo>
                  <a:cubicBezTo>
                    <a:pt x="0" y="4996"/>
                    <a:pt x="528" y="5523"/>
                    <a:pt x="1179" y="5523"/>
                  </a:cubicBezTo>
                  <a:lnTo>
                    <a:pt x="2420" y="5523"/>
                  </a:lnTo>
                  <a:cubicBezTo>
                    <a:pt x="2358" y="5399"/>
                    <a:pt x="2358" y="5275"/>
                    <a:pt x="2358" y="5120"/>
                  </a:cubicBezTo>
                  <a:lnTo>
                    <a:pt x="2327" y="5151"/>
                  </a:lnTo>
                  <a:lnTo>
                    <a:pt x="2327" y="3879"/>
                  </a:lnTo>
                  <a:cubicBezTo>
                    <a:pt x="1861" y="3724"/>
                    <a:pt x="1551" y="3259"/>
                    <a:pt x="1520" y="2763"/>
                  </a:cubicBezTo>
                  <a:lnTo>
                    <a:pt x="1520" y="2"/>
                  </a:lnTo>
                  <a:lnTo>
                    <a:pt x="1179" y="2"/>
                  </a:lnTo>
                  <a:cubicBezTo>
                    <a:pt x="1161" y="1"/>
                    <a:pt x="1142" y="1"/>
                    <a:pt x="112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1246250" y="2122700"/>
              <a:ext cx="61275" cy="138850"/>
            </a:xfrm>
            <a:custGeom>
              <a:avLst/>
              <a:gdLst/>
              <a:ahLst/>
              <a:cxnLst/>
              <a:rect l="l" t="t" r="r" b="b"/>
              <a:pathLst>
                <a:path w="2451" h="5554" extrusionOk="0">
                  <a:moveTo>
                    <a:pt x="1241" y="1"/>
                  </a:moveTo>
                  <a:lnTo>
                    <a:pt x="1241" y="32"/>
                  </a:lnTo>
                  <a:lnTo>
                    <a:pt x="869" y="32"/>
                  </a:lnTo>
                  <a:lnTo>
                    <a:pt x="869" y="2793"/>
                  </a:lnTo>
                  <a:cubicBezTo>
                    <a:pt x="869" y="3289"/>
                    <a:pt x="527" y="3723"/>
                    <a:pt x="62" y="3909"/>
                  </a:cubicBezTo>
                  <a:lnTo>
                    <a:pt x="62" y="5181"/>
                  </a:lnTo>
                  <a:cubicBezTo>
                    <a:pt x="62" y="5305"/>
                    <a:pt x="31" y="5429"/>
                    <a:pt x="0" y="5553"/>
                  </a:cubicBezTo>
                  <a:lnTo>
                    <a:pt x="1272" y="5553"/>
                  </a:lnTo>
                  <a:cubicBezTo>
                    <a:pt x="1923" y="5553"/>
                    <a:pt x="2451" y="5026"/>
                    <a:pt x="2451" y="4375"/>
                  </a:cubicBezTo>
                  <a:lnTo>
                    <a:pt x="2451" y="1211"/>
                  </a:lnTo>
                  <a:cubicBezTo>
                    <a:pt x="2451" y="528"/>
                    <a:pt x="1923" y="1"/>
                    <a:pt x="124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1062450" y="2281675"/>
              <a:ext cx="225700" cy="138850"/>
            </a:xfrm>
            <a:custGeom>
              <a:avLst/>
              <a:gdLst/>
              <a:ahLst/>
              <a:cxnLst/>
              <a:rect l="l" t="t" r="r" b="b"/>
              <a:pathLst>
                <a:path w="9028" h="5554" extrusionOk="0">
                  <a:moveTo>
                    <a:pt x="3071" y="1428"/>
                  </a:moveTo>
                  <a:lnTo>
                    <a:pt x="3630" y="1986"/>
                  </a:lnTo>
                  <a:lnTo>
                    <a:pt x="3071" y="2544"/>
                  </a:lnTo>
                  <a:lnTo>
                    <a:pt x="2513" y="1986"/>
                  </a:lnTo>
                  <a:lnTo>
                    <a:pt x="3071" y="1428"/>
                  </a:lnTo>
                  <a:close/>
                  <a:moveTo>
                    <a:pt x="6235" y="1428"/>
                  </a:moveTo>
                  <a:lnTo>
                    <a:pt x="6794" y="1986"/>
                  </a:lnTo>
                  <a:lnTo>
                    <a:pt x="6235" y="2544"/>
                  </a:lnTo>
                  <a:lnTo>
                    <a:pt x="5677" y="1986"/>
                  </a:lnTo>
                  <a:lnTo>
                    <a:pt x="6235" y="1428"/>
                  </a:lnTo>
                  <a:close/>
                  <a:moveTo>
                    <a:pt x="3071" y="1"/>
                  </a:moveTo>
                  <a:cubicBezTo>
                    <a:pt x="2265" y="1"/>
                    <a:pt x="1520" y="497"/>
                    <a:pt x="1241" y="1273"/>
                  </a:cubicBezTo>
                  <a:lnTo>
                    <a:pt x="404" y="3413"/>
                  </a:lnTo>
                  <a:cubicBezTo>
                    <a:pt x="1" y="4437"/>
                    <a:pt x="776" y="5553"/>
                    <a:pt x="1862" y="5553"/>
                  </a:cubicBezTo>
                  <a:cubicBezTo>
                    <a:pt x="2327" y="5553"/>
                    <a:pt x="2761" y="5367"/>
                    <a:pt x="3071" y="4995"/>
                  </a:cubicBezTo>
                  <a:lnTo>
                    <a:pt x="3847" y="4095"/>
                  </a:lnTo>
                  <a:cubicBezTo>
                    <a:pt x="3940" y="4033"/>
                    <a:pt x="4033" y="3971"/>
                    <a:pt x="4157" y="3971"/>
                  </a:cubicBezTo>
                  <a:lnTo>
                    <a:pt x="5150" y="3971"/>
                  </a:lnTo>
                  <a:cubicBezTo>
                    <a:pt x="5274" y="3971"/>
                    <a:pt x="5367" y="4033"/>
                    <a:pt x="5460" y="4095"/>
                  </a:cubicBezTo>
                  <a:lnTo>
                    <a:pt x="6235" y="4995"/>
                  </a:lnTo>
                  <a:cubicBezTo>
                    <a:pt x="6566" y="5379"/>
                    <a:pt x="7000" y="5550"/>
                    <a:pt x="7426" y="5550"/>
                  </a:cubicBezTo>
                  <a:cubicBezTo>
                    <a:pt x="8240" y="5550"/>
                    <a:pt x="9027" y="4928"/>
                    <a:pt x="9027" y="3971"/>
                  </a:cubicBezTo>
                  <a:cubicBezTo>
                    <a:pt x="9027" y="3785"/>
                    <a:pt x="8996" y="3568"/>
                    <a:pt x="8903" y="3413"/>
                  </a:cubicBezTo>
                  <a:lnTo>
                    <a:pt x="8097" y="1273"/>
                  </a:lnTo>
                  <a:cubicBezTo>
                    <a:pt x="7817" y="497"/>
                    <a:pt x="7073" y="1"/>
                    <a:pt x="626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1010500" y="2142875"/>
              <a:ext cx="20175" cy="99275"/>
            </a:xfrm>
            <a:custGeom>
              <a:avLst/>
              <a:gdLst/>
              <a:ahLst/>
              <a:cxnLst/>
              <a:rect l="l" t="t" r="r" b="b"/>
              <a:pathLst>
                <a:path w="807" h="3971" extrusionOk="0">
                  <a:moveTo>
                    <a:pt x="0" y="0"/>
                  </a:moveTo>
                  <a:lnTo>
                    <a:pt x="0" y="3971"/>
                  </a:lnTo>
                  <a:lnTo>
                    <a:pt x="807" y="3971"/>
                  </a:lnTo>
                  <a:lnTo>
                    <a:pt x="80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4"/>
          <p:cNvGrpSpPr/>
          <p:nvPr/>
        </p:nvGrpSpPr>
        <p:grpSpPr>
          <a:xfrm rot="10800000" flipH="1">
            <a:off x="1799602" y="786683"/>
            <a:ext cx="208551" cy="228115"/>
            <a:chOff x="1348000" y="237300"/>
            <a:chExt cx="4772325" cy="5220025"/>
          </a:xfrm>
        </p:grpSpPr>
        <p:sp>
          <p:nvSpPr>
            <p:cNvPr id="484" name="Google Shape;484;p4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44"/>
          <p:cNvGrpSpPr/>
          <p:nvPr/>
        </p:nvGrpSpPr>
        <p:grpSpPr>
          <a:xfrm rot="10800000" flipH="1">
            <a:off x="1847123" y="2473805"/>
            <a:ext cx="208551" cy="228115"/>
            <a:chOff x="1348000" y="237300"/>
            <a:chExt cx="4772325" cy="5220025"/>
          </a:xfrm>
        </p:grpSpPr>
        <p:sp>
          <p:nvSpPr>
            <p:cNvPr id="487" name="Google Shape;487;p4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3"/>
          <p:cNvSpPr txBox="1">
            <a:spLocks noGrp="1"/>
          </p:cNvSpPr>
          <p:nvPr>
            <p:ph type="title"/>
          </p:nvPr>
        </p:nvSpPr>
        <p:spPr>
          <a:xfrm>
            <a:off x="963494" y="669798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1.5 </a:t>
            </a:r>
            <a:r>
              <a:rPr lang="es-DO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Escenario</a:t>
            </a:r>
            <a:endParaRPr lang="es-DO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08" name="Google Shape;1908;p73"/>
          <p:cNvGrpSpPr/>
          <p:nvPr/>
        </p:nvGrpSpPr>
        <p:grpSpPr>
          <a:xfrm rot="10800000" flipH="1">
            <a:off x="1902298" y="842090"/>
            <a:ext cx="208551" cy="228115"/>
            <a:chOff x="1348000" y="237300"/>
            <a:chExt cx="4772325" cy="5220025"/>
          </a:xfrm>
        </p:grpSpPr>
        <p:sp>
          <p:nvSpPr>
            <p:cNvPr id="1909" name="Google Shape;1909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73"/>
          <p:cNvGrpSpPr/>
          <p:nvPr/>
        </p:nvGrpSpPr>
        <p:grpSpPr>
          <a:xfrm flipH="1">
            <a:off x="6400400" y="860888"/>
            <a:ext cx="161782" cy="228115"/>
            <a:chOff x="1348000" y="237300"/>
            <a:chExt cx="4772325" cy="5220025"/>
          </a:xfrm>
        </p:grpSpPr>
        <p:sp>
          <p:nvSpPr>
            <p:cNvPr id="1912" name="Google Shape;1912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17" name="Google Shape;1917;p73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8" name="Google Shape;1918;p73"/>
          <p:cNvSpPr/>
          <p:nvPr/>
        </p:nvSpPr>
        <p:spPr>
          <a:xfrm>
            <a:off x="7825634" y="714850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46" y="1683327"/>
            <a:ext cx="5152396" cy="2736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1862951" y="677321"/>
            <a:ext cx="53706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1.6 </a:t>
            </a:r>
            <a:r>
              <a:rPr lang="es-DO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Contenidos</a:t>
            </a:r>
            <a:endParaRPr lang="es-DO" sz="18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>
            <a:off x="1563251" y="1209191"/>
            <a:ext cx="597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37"/>
          <p:cNvSpPr/>
          <p:nvPr/>
        </p:nvSpPr>
        <p:spPr>
          <a:xfrm>
            <a:off x="7832950" y="1145050"/>
            <a:ext cx="440400" cy="3045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859650" y="1145050"/>
            <a:ext cx="440400" cy="30456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 rot="-5400000" flipH="1">
            <a:off x="7969808" y="4322176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7"/>
          <p:cNvGrpSpPr/>
          <p:nvPr/>
        </p:nvGrpSpPr>
        <p:grpSpPr>
          <a:xfrm rot="10800000" flipH="1">
            <a:off x="1726774" y="839451"/>
            <a:ext cx="208551" cy="228115"/>
            <a:chOff x="1348000" y="237300"/>
            <a:chExt cx="4772325" cy="5220025"/>
          </a:xfrm>
        </p:grpSpPr>
        <p:sp>
          <p:nvSpPr>
            <p:cNvPr id="285" name="Google Shape;285;p37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7"/>
          <p:cNvGrpSpPr/>
          <p:nvPr/>
        </p:nvGrpSpPr>
        <p:grpSpPr>
          <a:xfrm flipH="1">
            <a:off x="7156778" y="861877"/>
            <a:ext cx="161782" cy="228115"/>
            <a:chOff x="1348000" y="237300"/>
            <a:chExt cx="4772325" cy="5220025"/>
          </a:xfrm>
        </p:grpSpPr>
        <p:sp>
          <p:nvSpPr>
            <p:cNvPr id="288" name="Google Shape;288;p37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29" y="1449845"/>
            <a:ext cx="1441712" cy="19508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93" y="1449845"/>
            <a:ext cx="1566808" cy="19508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547" y="1449845"/>
            <a:ext cx="1749704" cy="1950889"/>
          </a:xfrm>
          <a:prstGeom prst="rect">
            <a:avLst/>
          </a:prstGeom>
        </p:spPr>
      </p:pic>
      <p:pic>
        <p:nvPicPr>
          <p:cNvPr id="18" name="Imagen 17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71534" r="38141"/>
          <a:stretch/>
        </p:blipFill>
        <p:spPr bwMode="auto">
          <a:xfrm>
            <a:off x="3157607" y="3613328"/>
            <a:ext cx="2771413" cy="1075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059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3"/>
          <p:cNvSpPr txBox="1">
            <a:spLocks noGrp="1"/>
          </p:cNvSpPr>
          <p:nvPr>
            <p:ph type="title"/>
          </p:nvPr>
        </p:nvSpPr>
        <p:spPr>
          <a:xfrm>
            <a:off x="963494" y="669798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1.7 Metodología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07" name="Google Shape;1907;p73"/>
          <p:cNvSpPr txBox="1">
            <a:spLocks noGrp="1"/>
          </p:cNvSpPr>
          <p:nvPr>
            <p:ph type="subTitle" idx="1"/>
          </p:nvPr>
        </p:nvSpPr>
        <p:spPr>
          <a:xfrm>
            <a:off x="804133" y="1448466"/>
            <a:ext cx="6743761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El jugador se debe de enfrentar a los esbirros del malvado tirano a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través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de su camino hacia la venganza donde este debe pelear contra los enemigos que se encuentre a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través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del camino,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así podrá 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mejorar su nivel y habilidades físicas del personaje.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es-E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08" name="Google Shape;1908;p73"/>
          <p:cNvGrpSpPr/>
          <p:nvPr/>
        </p:nvGrpSpPr>
        <p:grpSpPr>
          <a:xfrm rot="10800000" flipH="1">
            <a:off x="1902298" y="842090"/>
            <a:ext cx="208551" cy="228115"/>
            <a:chOff x="1348000" y="237300"/>
            <a:chExt cx="4772325" cy="5220025"/>
          </a:xfrm>
        </p:grpSpPr>
        <p:sp>
          <p:nvSpPr>
            <p:cNvPr id="1909" name="Google Shape;1909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73"/>
          <p:cNvGrpSpPr/>
          <p:nvPr/>
        </p:nvGrpSpPr>
        <p:grpSpPr>
          <a:xfrm flipH="1">
            <a:off x="6400400" y="860888"/>
            <a:ext cx="161782" cy="228115"/>
            <a:chOff x="1348000" y="237300"/>
            <a:chExt cx="4772325" cy="5220025"/>
          </a:xfrm>
        </p:grpSpPr>
        <p:sp>
          <p:nvSpPr>
            <p:cNvPr id="1912" name="Google Shape;1912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14" name="Google Shape;1914;p73"/>
          <p:cNvCxnSpPr/>
          <p:nvPr/>
        </p:nvCxnSpPr>
        <p:spPr>
          <a:xfrm>
            <a:off x="966772" y="3040299"/>
            <a:ext cx="4918800" cy="1050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5" name="Google Shape;1915;p73"/>
          <p:cNvSpPr/>
          <p:nvPr/>
        </p:nvSpPr>
        <p:spPr>
          <a:xfrm>
            <a:off x="5885572" y="2905608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7" name="Google Shape;1917;p73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8" name="Google Shape;1918;p73"/>
          <p:cNvSpPr/>
          <p:nvPr/>
        </p:nvSpPr>
        <p:spPr>
          <a:xfrm>
            <a:off x="7825634" y="714850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73"/>
          <p:cNvSpPr txBox="1">
            <a:spLocks noGrp="1"/>
          </p:cNvSpPr>
          <p:nvPr>
            <p:ph type="title"/>
          </p:nvPr>
        </p:nvSpPr>
        <p:spPr>
          <a:xfrm>
            <a:off x="963494" y="669798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1800" dirty="0">
                <a:latin typeface="Cambria" panose="02040503050406030204" pitchFamily="18" charset="0"/>
                <a:ea typeface="Cambria" panose="02040503050406030204" pitchFamily="18" charset="0"/>
              </a:rPr>
              <a:t>1.8 Arquitectura de la aplicación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908" name="Google Shape;1908;p73"/>
          <p:cNvGrpSpPr/>
          <p:nvPr/>
        </p:nvGrpSpPr>
        <p:grpSpPr>
          <a:xfrm rot="10800000" flipH="1">
            <a:off x="1902298" y="842090"/>
            <a:ext cx="208551" cy="228115"/>
            <a:chOff x="1348000" y="237300"/>
            <a:chExt cx="4772325" cy="5220025"/>
          </a:xfrm>
        </p:grpSpPr>
        <p:sp>
          <p:nvSpPr>
            <p:cNvPr id="1909" name="Google Shape;1909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73"/>
          <p:cNvGrpSpPr/>
          <p:nvPr/>
        </p:nvGrpSpPr>
        <p:grpSpPr>
          <a:xfrm flipH="1">
            <a:off x="6400400" y="860888"/>
            <a:ext cx="161782" cy="228115"/>
            <a:chOff x="1348000" y="237300"/>
            <a:chExt cx="4772325" cy="5220025"/>
          </a:xfrm>
        </p:grpSpPr>
        <p:sp>
          <p:nvSpPr>
            <p:cNvPr id="1912" name="Google Shape;1912;p7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17" name="Google Shape;1917;p73"/>
          <p:cNvCxnSpPr/>
          <p:nvPr/>
        </p:nvCxnSpPr>
        <p:spPr>
          <a:xfrm>
            <a:off x="951194" y="1405365"/>
            <a:ext cx="65967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8" name="Google Shape;1918;p73"/>
          <p:cNvSpPr/>
          <p:nvPr/>
        </p:nvSpPr>
        <p:spPr>
          <a:xfrm>
            <a:off x="7825634" y="714850"/>
            <a:ext cx="440400" cy="3369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07;p73"/>
          <p:cNvSpPr txBox="1">
            <a:spLocks noGrp="1"/>
          </p:cNvSpPr>
          <p:nvPr>
            <p:ph type="subTitle" idx="1"/>
          </p:nvPr>
        </p:nvSpPr>
        <p:spPr>
          <a:xfrm>
            <a:off x="804133" y="1448466"/>
            <a:ext cx="7021501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 Se planea desarrollar un videojuego Beat </a:t>
            </a:r>
            <a:r>
              <a:rPr lang="es-E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Em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' Up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-El Juego tendrá una Animación 2D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-Tendrá un menú Principal en el cual se podrá interactuar en el juego o salir.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-Hablando del mecanismo de interacción será por medio de un teclado.</a:t>
            </a:r>
          </a:p>
          <a:p>
            <a:pPr marL="139700" lvl="0" indent="0" algn="just">
              <a:spcBef>
                <a:spcPts val="1000"/>
              </a:spcBef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-Tendrá sonidos que se adaptará a las situaciones en la que se encuentre el personaje.</a:t>
            </a:r>
          </a:p>
          <a:p>
            <a:pPr marL="139700" lvl="0" indent="0">
              <a:spcBef>
                <a:spcPts val="1000"/>
              </a:spcBef>
              <a:buNone/>
            </a:pPr>
            <a:endParaRPr lang="es-E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97486"/>
      </p:ext>
    </p:extLst>
  </p:cSld>
  <p:clrMapOvr>
    <a:masterClrMapping/>
  </p:clrMapOvr>
</p:sld>
</file>

<file path=ppt/theme/theme1.xml><?xml version="1.0" encoding="utf-8"?>
<a:theme xmlns:a="http://schemas.openxmlformats.org/drawingml/2006/main" name="Gamer Video Channel Business Plan by Slidesgo">
  <a:themeElements>
    <a:clrScheme name="Simple Light">
      <a:dk1>
        <a:srgbClr val="100E0E"/>
      </a:dk1>
      <a:lt1>
        <a:srgbClr val="FFFFFF"/>
      </a:lt1>
      <a:dk2>
        <a:srgbClr val="E9E8E3"/>
      </a:dk2>
      <a:lt2>
        <a:srgbClr val="F52E3C"/>
      </a:lt2>
      <a:accent1>
        <a:srgbClr val="F59A1B"/>
      </a:accent1>
      <a:accent2>
        <a:srgbClr val="F5CDB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E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485</Words>
  <Application>Microsoft Office PowerPoint</Application>
  <PresentationFormat>Presentación en pantalla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Michroma</vt:lpstr>
      <vt:lpstr>Bebas Neue</vt:lpstr>
      <vt:lpstr>Kanit</vt:lpstr>
      <vt:lpstr>Montserrat</vt:lpstr>
      <vt:lpstr>Cambria</vt:lpstr>
      <vt:lpstr>Roboto Condensed Light</vt:lpstr>
      <vt:lpstr>Gamer Video Channel Business Plan by Slidesgo</vt:lpstr>
      <vt:lpstr>The Fall of Trujillo</vt:lpstr>
      <vt:lpstr>            Capítulo 1:  videojuego y herramientas de desarrollo </vt:lpstr>
      <vt:lpstr>1.2 Motivacion</vt:lpstr>
      <vt:lpstr>1.2 Motivación</vt:lpstr>
      <vt:lpstr>Presentación de PowerPoint</vt:lpstr>
      <vt:lpstr>1.5 Escenario</vt:lpstr>
      <vt:lpstr>1.6 Contenidos</vt:lpstr>
      <vt:lpstr>1.7 Metodología</vt:lpstr>
      <vt:lpstr>1.8 Arquitectura de la aplicación</vt:lpstr>
      <vt:lpstr>1.9 Herramientas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Fall of Trujillo</dc:title>
  <cp:lastModifiedBy>Familia Estrella</cp:lastModifiedBy>
  <cp:revision>10</cp:revision>
  <dcterms:modified xsi:type="dcterms:W3CDTF">2022-08-07T22:03:29Z</dcterms:modified>
</cp:coreProperties>
</file>