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handoutMasterIdLst>
    <p:handoutMasterId r:id="rId14"/>
  </p:handoutMasterIdLst>
  <p:sldIdLst>
    <p:sldId id="383" r:id="rId2"/>
    <p:sldId id="419" r:id="rId3"/>
    <p:sldId id="420" r:id="rId4"/>
    <p:sldId id="387" r:id="rId5"/>
    <p:sldId id="418" r:id="rId6"/>
    <p:sldId id="399" r:id="rId7"/>
    <p:sldId id="421" r:id="rId8"/>
    <p:sldId id="392" r:id="rId9"/>
    <p:sldId id="416" r:id="rId10"/>
    <p:sldId id="393" r:id="rId11"/>
    <p:sldId id="401" r:id="rId1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8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82" y="34"/>
      </p:cViewPr>
      <p:guideLst>
        <p:guide orient="horz" pos="2160"/>
        <p:guide pos="2880"/>
      </p:guideLst>
    </p:cSldViewPr>
  </p:slideViewPr>
  <p:notesTextViewPr>
    <p:cViewPr>
      <p:scale>
        <a:sx n="1" d="1"/>
        <a:sy n="1" d="1"/>
      </p:scale>
      <p:origin x="0" y="0"/>
    </p:cViewPr>
  </p:notesTextViewPr>
  <p:sorterViewPr>
    <p:cViewPr>
      <p:scale>
        <a:sx n="141" d="100"/>
        <a:sy n="14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BECC94-6EA1-E342-BBA9-43FD9DB70159}" type="datetimeFigureOut">
              <a:rPr lang="en-US" smtClean="0"/>
              <a:t>11/2/2017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4826B4-81D7-9246-B387-D7AF3CD32D41}" type="slidenum">
              <a:rPr lang="en-US" smtClean="0"/>
              <a:t>‹#›</a:t>
            </a:fld>
            <a:endParaRPr lang="en-US"/>
          </a:p>
        </p:txBody>
      </p:sp>
    </p:spTree>
    <p:extLst>
      <p:ext uri="{BB962C8B-B14F-4D97-AF65-F5344CB8AC3E}">
        <p14:creationId xmlns:p14="http://schemas.microsoft.com/office/powerpoint/2010/main" val="18442691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9E68F5-5801-4575-8B0B-D1DA41C3CFE0}" type="datetimeFigureOut">
              <a:rPr lang="en-US" smtClean="0"/>
              <a:t>11/2/2017</a:t>
            </a:fld>
            <a:endParaRPr lang="en-US"/>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B79CA-655E-4725-AAC3-F87014D517CB}" type="slidenum">
              <a:rPr lang="en-US" smtClean="0"/>
              <a:t>‹#›</a:t>
            </a:fld>
            <a:endParaRPr lang="en-US"/>
          </a:p>
        </p:txBody>
      </p:sp>
    </p:spTree>
    <p:extLst>
      <p:ext uri="{BB962C8B-B14F-4D97-AF65-F5344CB8AC3E}">
        <p14:creationId xmlns:p14="http://schemas.microsoft.com/office/powerpoint/2010/main" val="42162611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Arial"/>
                <a:cs typeface="Arial"/>
              </a:defRPr>
            </a:lvl1pPr>
          </a:lstStyle>
          <a:p>
            <a:r>
              <a:rPr lang="de-DE" dirty="0"/>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7" name="Rectangle 6"/>
          <p:cNvSpPr/>
          <p:nvPr userDrawn="1"/>
        </p:nvSpPr>
        <p:spPr>
          <a:xfrm>
            <a:off x="0" y="620688"/>
            <a:ext cx="9144000" cy="36004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7956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0"/>
          </p:nvPr>
        </p:nvSpPr>
        <p:spPr>
          <a:xfrm>
            <a:off x="4238247" y="6434242"/>
            <a:ext cx="1008112" cy="365125"/>
          </a:xfrm>
          <a:prstGeom prst="rect">
            <a:avLst/>
          </a:prstGeom>
        </p:spPr>
        <p:txBody>
          <a:bodyPr/>
          <a:lstStyle/>
          <a:p>
            <a:fld id="{A87BA17A-5042-0C47-B754-85E734483E16}" type="datetime1">
              <a:rPr lang="en-US" smtClean="0">
                <a:solidFill>
                  <a:prstClr val="black">
                    <a:tint val="75000"/>
                  </a:prstClr>
                </a:solidFill>
              </a:rPr>
              <a:t>11/2/2017</a:t>
            </a:fld>
            <a:endParaRPr lang="en-US">
              <a:solidFill>
                <a:prstClr val="black">
                  <a:tint val="75000"/>
                </a:prstClr>
              </a:solidFill>
            </a:endParaRPr>
          </a:p>
        </p:txBody>
      </p:sp>
      <p:sp>
        <p:nvSpPr>
          <p:cNvPr id="5" name="Fußzeilenplatzhalter 4"/>
          <p:cNvSpPr>
            <a:spLocks noGrp="1"/>
          </p:cNvSpPr>
          <p:nvPr>
            <p:ph type="ftr" sz="quarter" idx="11"/>
          </p:nvPr>
        </p:nvSpPr>
        <p:spPr>
          <a:xfrm>
            <a:off x="5318367" y="6434242"/>
            <a:ext cx="2895600" cy="365125"/>
          </a:xfrm>
          <a:prstGeom prst="rect">
            <a:avLst/>
          </a:prstGeom>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87251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p:cNvSpPr>
            <a:spLocks noGrp="1"/>
          </p:cNvSpPr>
          <p:nvPr>
            <p:ph type="dt" sz="half" idx="10"/>
          </p:nvPr>
        </p:nvSpPr>
        <p:spPr>
          <a:xfrm>
            <a:off x="4238247" y="6434242"/>
            <a:ext cx="1008112" cy="365125"/>
          </a:xfrm>
          <a:prstGeom prst="rect">
            <a:avLst/>
          </a:prstGeom>
        </p:spPr>
        <p:txBody>
          <a:bodyPr/>
          <a:lstStyle/>
          <a:p>
            <a:fld id="{B45ADBD3-7192-8F43-BE76-54FBAF9B988D}" type="datetime1">
              <a:rPr lang="en-US" smtClean="0">
                <a:solidFill>
                  <a:prstClr val="black">
                    <a:tint val="75000"/>
                  </a:prstClr>
                </a:solidFill>
              </a:rPr>
              <a:t>11/2/2017</a:t>
            </a:fld>
            <a:endParaRPr lang="en-US">
              <a:solidFill>
                <a:prstClr val="black">
                  <a:tint val="75000"/>
                </a:prstClr>
              </a:solidFill>
            </a:endParaRPr>
          </a:p>
        </p:txBody>
      </p:sp>
      <p:sp>
        <p:nvSpPr>
          <p:cNvPr id="6" name="Fußzeilenplatzhalter 5"/>
          <p:cNvSpPr>
            <a:spLocks noGrp="1"/>
          </p:cNvSpPr>
          <p:nvPr>
            <p:ph type="ftr" sz="quarter" idx="11"/>
          </p:nvPr>
        </p:nvSpPr>
        <p:spPr>
          <a:xfrm>
            <a:off x="5318367" y="6434242"/>
            <a:ext cx="2895600" cy="365125"/>
          </a:xfrm>
          <a:prstGeom prst="rect">
            <a:avLst/>
          </a:prstGeom>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782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a:xfrm>
            <a:off x="4238247" y="6434242"/>
            <a:ext cx="1008112" cy="365125"/>
          </a:xfrm>
          <a:prstGeom prst="rect">
            <a:avLst/>
          </a:prstGeom>
        </p:spPr>
        <p:txBody>
          <a:bodyPr/>
          <a:lstStyle/>
          <a:p>
            <a:fld id="{37C84E40-BE99-E846-A70F-A67A7C28F138}" type="datetime1">
              <a:rPr lang="en-US" smtClean="0">
                <a:solidFill>
                  <a:prstClr val="black">
                    <a:tint val="75000"/>
                  </a:prstClr>
                </a:solidFill>
              </a:rPr>
              <a:t>11/2/2017</a:t>
            </a:fld>
            <a:endParaRPr lang="en-US">
              <a:solidFill>
                <a:prstClr val="black">
                  <a:tint val="75000"/>
                </a:prstClr>
              </a:solidFill>
            </a:endParaRPr>
          </a:p>
        </p:txBody>
      </p:sp>
      <p:sp>
        <p:nvSpPr>
          <p:cNvPr id="4" name="Fußzeilenplatzhalter 3"/>
          <p:cNvSpPr>
            <a:spLocks noGrp="1"/>
          </p:cNvSpPr>
          <p:nvPr>
            <p:ph type="ftr" sz="quarter" idx="11"/>
          </p:nvPr>
        </p:nvSpPr>
        <p:spPr>
          <a:xfrm>
            <a:off x="5318367" y="6434242"/>
            <a:ext cx="2895600" cy="365125"/>
          </a:xfrm>
          <a:prstGeom prst="rect">
            <a:avLst/>
          </a:prstGeom>
        </p:spPr>
        <p:txBody>
          <a:bodyPr/>
          <a:lstStyle/>
          <a:p>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848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238247" y="6434242"/>
            <a:ext cx="1008112" cy="365125"/>
          </a:xfrm>
          <a:prstGeom prst="rect">
            <a:avLst/>
          </a:prstGeom>
        </p:spPr>
        <p:txBody>
          <a:bodyPr/>
          <a:lstStyle/>
          <a:p>
            <a:fld id="{BD253D32-591C-8247-963B-8C2761455C9E}" type="datetime1">
              <a:rPr lang="en-US" smtClean="0">
                <a:solidFill>
                  <a:prstClr val="black">
                    <a:tint val="75000"/>
                  </a:prstClr>
                </a:solidFill>
              </a:rPr>
              <a:t>11/2/2017</a:t>
            </a:fld>
            <a:endParaRPr lang="en-US">
              <a:solidFill>
                <a:prstClr val="black">
                  <a:tint val="75000"/>
                </a:prstClr>
              </a:solidFill>
            </a:endParaRPr>
          </a:p>
        </p:txBody>
      </p:sp>
      <p:sp>
        <p:nvSpPr>
          <p:cNvPr id="3" name="Fußzeilenplatzhalter 2"/>
          <p:cNvSpPr>
            <a:spLocks noGrp="1"/>
          </p:cNvSpPr>
          <p:nvPr>
            <p:ph type="ftr" sz="quarter" idx="11"/>
          </p:nvPr>
        </p:nvSpPr>
        <p:spPr>
          <a:xfrm>
            <a:off x="5318367" y="6434242"/>
            <a:ext cx="2895600" cy="365125"/>
          </a:xfrm>
          <a:prstGeom prst="rect">
            <a:avLst/>
          </a:prstGeom>
        </p:spPr>
        <p:txBody>
          <a:bodyPr/>
          <a:lstStyle/>
          <a:p>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485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a:xfrm>
            <a:off x="4238247" y="6434242"/>
            <a:ext cx="1008112" cy="365125"/>
          </a:xfrm>
          <a:prstGeom prst="rect">
            <a:avLst/>
          </a:prstGeom>
        </p:spPr>
        <p:txBody>
          <a:bodyPr/>
          <a:lstStyle/>
          <a:p>
            <a:fld id="{2A21BCC7-6C1D-A340-8BAA-2D00206E09F4}" type="datetime1">
              <a:rPr lang="en-US" smtClean="0">
                <a:solidFill>
                  <a:prstClr val="black">
                    <a:tint val="75000"/>
                  </a:prstClr>
                </a:solidFill>
              </a:rPr>
              <a:t>11/2/2017</a:t>
            </a:fld>
            <a:endParaRPr lang="en-US">
              <a:solidFill>
                <a:prstClr val="black">
                  <a:tint val="75000"/>
                </a:prstClr>
              </a:solidFill>
            </a:endParaRPr>
          </a:p>
        </p:txBody>
      </p:sp>
      <p:sp>
        <p:nvSpPr>
          <p:cNvPr id="6" name="Fußzeilenplatzhalter 5"/>
          <p:cNvSpPr>
            <a:spLocks noGrp="1"/>
          </p:cNvSpPr>
          <p:nvPr>
            <p:ph type="ftr" sz="quarter" idx="11"/>
          </p:nvPr>
        </p:nvSpPr>
        <p:spPr>
          <a:xfrm>
            <a:off x="5318367" y="6434242"/>
            <a:ext cx="2895600" cy="365125"/>
          </a:xfrm>
          <a:prstGeom prst="rect">
            <a:avLst/>
          </a:prstGeom>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853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a:xfrm>
            <a:off x="4238247" y="6434242"/>
            <a:ext cx="1008112" cy="365125"/>
          </a:xfrm>
          <a:prstGeom prst="rect">
            <a:avLst/>
          </a:prstGeom>
        </p:spPr>
        <p:txBody>
          <a:bodyPr/>
          <a:lstStyle/>
          <a:p>
            <a:fld id="{0ED4155B-0B2E-B84B-A220-5843E980C42F}" type="datetime1">
              <a:rPr lang="en-US" smtClean="0">
                <a:solidFill>
                  <a:prstClr val="black">
                    <a:tint val="75000"/>
                  </a:prstClr>
                </a:solidFill>
              </a:rPr>
              <a:t>11/2/2017</a:t>
            </a:fld>
            <a:endParaRPr lang="en-US">
              <a:solidFill>
                <a:prstClr val="black">
                  <a:tint val="75000"/>
                </a:prstClr>
              </a:solidFill>
            </a:endParaRPr>
          </a:p>
        </p:txBody>
      </p:sp>
      <p:sp>
        <p:nvSpPr>
          <p:cNvPr id="6" name="Fußzeilenplatzhalter 5"/>
          <p:cNvSpPr>
            <a:spLocks noGrp="1"/>
          </p:cNvSpPr>
          <p:nvPr>
            <p:ph type="ftr" sz="quarter" idx="11"/>
          </p:nvPr>
        </p:nvSpPr>
        <p:spPr>
          <a:xfrm>
            <a:off x="5318367" y="6434242"/>
            <a:ext cx="2895600" cy="365125"/>
          </a:xfrm>
          <a:prstGeom prst="rect">
            <a:avLst/>
          </a:prstGeom>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911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4238247" y="6434242"/>
            <a:ext cx="1008112" cy="365125"/>
          </a:xfrm>
          <a:prstGeom prst="rect">
            <a:avLst/>
          </a:prstGeom>
        </p:spPr>
        <p:txBody>
          <a:bodyPr/>
          <a:lstStyle/>
          <a:p>
            <a:fld id="{A2E40E18-F23E-474D-A656-58922A772977}" type="datetime1">
              <a:rPr lang="en-US" smtClean="0">
                <a:solidFill>
                  <a:prstClr val="black">
                    <a:tint val="75000"/>
                  </a:prstClr>
                </a:solidFill>
              </a:rPr>
              <a:t>11/2/2017</a:t>
            </a:fld>
            <a:endParaRPr lang="en-US">
              <a:solidFill>
                <a:prstClr val="black">
                  <a:tint val="75000"/>
                </a:prstClr>
              </a:solidFill>
            </a:endParaRPr>
          </a:p>
        </p:txBody>
      </p:sp>
      <p:sp>
        <p:nvSpPr>
          <p:cNvPr id="5" name="Fußzeilenplatzhalter 4"/>
          <p:cNvSpPr>
            <a:spLocks noGrp="1"/>
          </p:cNvSpPr>
          <p:nvPr>
            <p:ph type="ftr" sz="quarter" idx="11"/>
          </p:nvPr>
        </p:nvSpPr>
        <p:spPr>
          <a:xfrm>
            <a:off x="5318367" y="6434242"/>
            <a:ext cx="2895600" cy="365125"/>
          </a:xfrm>
          <a:prstGeom prst="rect">
            <a:avLst/>
          </a:prstGeom>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528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4238247" y="6434242"/>
            <a:ext cx="1008112" cy="365125"/>
          </a:xfrm>
          <a:prstGeom prst="rect">
            <a:avLst/>
          </a:prstGeom>
        </p:spPr>
        <p:txBody>
          <a:bodyPr/>
          <a:lstStyle/>
          <a:p>
            <a:fld id="{E24863EE-A2F0-C844-BC6B-BC1433805968}" type="datetime1">
              <a:rPr lang="en-US" smtClean="0">
                <a:solidFill>
                  <a:prstClr val="black">
                    <a:tint val="75000"/>
                  </a:prstClr>
                </a:solidFill>
              </a:rPr>
              <a:t>11/2/2017</a:t>
            </a:fld>
            <a:endParaRPr lang="en-US">
              <a:solidFill>
                <a:prstClr val="black">
                  <a:tint val="75000"/>
                </a:prstClr>
              </a:solidFill>
            </a:endParaRPr>
          </a:p>
        </p:txBody>
      </p:sp>
      <p:sp>
        <p:nvSpPr>
          <p:cNvPr id="5" name="Fußzeilenplatzhalter 4"/>
          <p:cNvSpPr>
            <a:spLocks noGrp="1"/>
          </p:cNvSpPr>
          <p:nvPr>
            <p:ph type="ftr" sz="quarter" idx="11"/>
          </p:nvPr>
        </p:nvSpPr>
        <p:spPr>
          <a:xfrm>
            <a:off x="5318367" y="6434242"/>
            <a:ext cx="2895600" cy="365125"/>
          </a:xfrm>
          <a:prstGeom prst="rect">
            <a:avLst/>
          </a:prstGeom>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55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052736"/>
            <a:ext cx="8229600" cy="518457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194326" y="6453336"/>
            <a:ext cx="84217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91974DF9-AD47-4691-BA21-BBFCE3637A9A}" type="slidenum">
              <a:rPr lang="en-US" smtClean="0">
                <a:solidFill>
                  <a:prstClr val="black">
                    <a:tint val="75000"/>
                  </a:prstClr>
                </a:solidFill>
              </a:rPr>
              <a:pPr/>
              <a:t>‹#›</a:t>
            </a:fld>
            <a:endParaRPr lang="en-US" dirty="0">
              <a:solidFill>
                <a:prstClr val="black">
                  <a:tint val="75000"/>
                </a:prstClr>
              </a:solidFill>
            </a:endParaRPr>
          </a:p>
        </p:txBody>
      </p:sp>
      <p:cxnSp>
        <p:nvCxnSpPr>
          <p:cNvPr id="9" name="Gerade Verbindung 8"/>
          <p:cNvCxnSpPr/>
          <p:nvPr/>
        </p:nvCxnSpPr>
        <p:spPr>
          <a:xfrm>
            <a:off x="0" y="638132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4128" y="80989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57200" y="44624"/>
            <a:ext cx="8229600" cy="706090"/>
          </a:xfrm>
          <a:prstGeom prst="rect">
            <a:avLst/>
          </a:prstGeom>
        </p:spPr>
        <p:txBody>
          <a:bodyPr vert="horz" lIns="91440" tIns="45720" rIns="91440" bIns="45720" rtlCol="0" anchor="ctr">
            <a:noAutofit/>
          </a:bodyPr>
          <a:lstStyle/>
          <a:p>
            <a:r>
              <a:rPr lang="de-DE" dirty="0"/>
              <a:t>Titelmasterformat durch Klicken bearbeiten</a:t>
            </a:r>
          </a:p>
        </p:txBody>
      </p:sp>
      <p:pic>
        <p:nvPicPr>
          <p:cNvPr id="8" name="Picture 7" descr="Chalmers_GU.wmf"/>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51520" y="6453336"/>
            <a:ext cx="3816424" cy="335274"/>
          </a:xfrm>
          <a:prstGeom prst="rect">
            <a:avLst/>
          </a:prstGeom>
        </p:spPr>
      </p:pic>
    </p:spTree>
    <p:extLst>
      <p:ext uri="{BB962C8B-B14F-4D97-AF65-F5344CB8AC3E}">
        <p14:creationId xmlns:p14="http://schemas.microsoft.com/office/powerpoint/2010/main" val="81371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p:transition>
  <p:hf hdr="0" ftr="0" dt="0"/>
  <p:txStyles>
    <p:titleStyle>
      <a:lvl1pPr algn="ctr" defTabSz="914400" rtl="0" eaLnBrk="1" latinLnBrk="0" hangingPunct="1">
        <a:spcBef>
          <a:spcPct val="0"/>
        </a:spcBef>
        <a:buNone/>
        <a:defRPr sz="320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Olsson.bv@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DIT037: Mini Project</a:t>
            </a:r>
          </a:p>
        </p:txBody>
      </p:sp>
      <p:sp>
        <p:nvSpPr>
          <p:cNvPr id="3" name="Subtitle 2"/>
          <p:cNvSpPr>
            <a:spLocks noGrp="1"/>
          </p:cNvSpPr>
          <p:nvPr>
            <p:ph type="subTitle" idx="1"/>
          </p:nvPr>
        </p:nvSpPr>
        <p:spPr/>
        <p:txBody>
          <a:bodyPr>
            <a:normAutofit fontScale="70000" lnSpcReduction="20000"/>
          </a:bodyPr>
          <a:lstStyle/>
          <a:p>
            <a:endParaRPr lang="en-US" sz="4000" dirty="0"/>
          </a:p>
          <a:p>
            <a:r>
              <a:rPr lang="en-US" sz="4000" dirty="0"/>
              <a:t> – </a:t>
            </a:r>
            <a:r>
              <a:rPr lang="en-US" sz="4000" dirty="0">
                <a:solidFill>
                  <a:schemeClr val="tx1">
                    <a:lumMod val="65000"/>
                    <a:lumOff val="35000"/>
                  </a:schemeClr>
                </a:solidFill>
              </a:rPr>
              <a:t>Welcome to the course </a:t>
            </a:r>
            <a:r>
              <a:rPr lang="en-US" sz="4000" dirty="0"/>
              <a:t>–</a:t>
            </a:r>
          </a:p>
          <a:p>
            <a:pPr marL="342900" indent="-342900">
              <a:buFontTx/>
              <a:buChar char="-"/>
            </a:pPr>
            <a:endParaRPr lang="en-US" dirty="0"/>
          </a:p>
          <a:p>
            <a:r>
              <a:rPr lang="en-US" dirty="0"/>
              <a:t>Björn Olsson</a:t>
            </a:r>
          </a:p>
          <a:p>
            <a:r>
              <a:rPr lang="en-US" dirty="0"/>
              <a:t>Email, skype, slack : </a:t>
            </a:r>
            <a:r>
              <a:rPr lang="en-US" dirty="0">
                <a:hlinkClick r:id="rId2"/>
              </a:rPr>
              <a:t>Olsson.bv@gmail.com</a:t>
            </a:r>
            <a:endParaRPr lang="en-US" dirty="0"/>
          </a:p>
          <a:p>
            <a:endParaRPr lang="en-US" dirty="0"/>
          </a:p>
        </p:txBody>
      </p:sp>
    </p:spTree>
    <p:extLst>
      <p:ext uri="{BB962C8B-B14F-4D97-AF65-F5344CB8AC3E}">
        <p14:creationId xmlns:p14="http://schemas.microsoft.com/office/powerpoint/2010/main" val="11939355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p>
        </p:txBody>
      </p:sp>
      <p:sp>
        <p:nvSpPr>
          <p:cNvPr id="3" name="Content Placeholder 2"/>
          <p:cNvSpPr>
            <a:spLocks noGrp="1"/>
          </p:cNvSpPr>
          <p:nvPr>
            <p:ph idx="1"/>
          </p:nvPr>
        </p:nvSpPr>
        <p:spPr/>
        <p:txBody>
          <a:bodyPr/>
          <a:lstStyle/>
          <a:p>
            <a:r>
              <a:rPr lang="en-US" dirty="0"/>
              <a:t>You are welcome to contact me by email &amp; skype</a:t>
            </a:r>
          </a:p>
          <a:p>
            <a:pPr lvl="1"/>
            <a:r>
              <a:rPr lang="en-US" dirty="0"/>
              <a:t>Olsson.bv@gmail.com</a:t>
            </a:r>
          </a:p>
          <a:p>
            <a:pPr lvl="1"/>
            <a:r>
              <a:rPr lang="en-US" dirty="0"/>
              <a:t>Allow up to 24h for a reply, before re-sending</a:t>
            </a:r>
          </a:p>
          <a:p>
            <a:pPr lvl="1"/>
            <a:r>
              <a:rPr lang="en-US" dirty="0"/>
              <a:t>Tagging your subject line with </a:t>
            </a:r>
            <a:r>
              <a:rPr lang="en-US" dirty="0">
                <a:solidFill>
                  <a:srgbClr val="FF0000"/>
                </a:solidFill>
              </a:rPr>
              <a:t>[DIT885] </a:t>
            </a:r>
            <a:r>
              <a:rPr lang="en-US" dirty="0"/>
              <a:t>is advised</a:t>
            </a:r>
          </a:p>
          <a:p>
            <a:pPr lvl="1"/>
            <a:endParaRPr lang="en-US" dirty="0"/>
          </a:p>
          <a:p>
            <a:r>
              <a:rPr lang="en-US" dirty="0"/>
              <a:t>We can meet</a:t>
            </a:r>
          </a:p>
          <a:p>
            <a:pPr lvl="1"/>
            <a:r>
              <a:rPr lang="en-US" dirty="0"/>
              <a:t>After class or</a:t>
            </a:r>
          </a:p>
          <a:p>
            <a:pPr lvl="1"/>
            <a:r>
              <a:rPr lang="en-US" dirty="0"/>
              <a:t>Ask for an appointment by email, skype, slack</a:t>
            </a:r>
          </a:p>
          <a:p>
            <a:pPr lvl="1"/>
            <a:endParaRPr lang="en-US" dirty="0"/>
          </a:p>
          <a:p>
            <a:r>
              <a:rPr lang="en-US" dirty="0">
                <a:solidFill>
                  <a:srgbClr val="FF0000"/>
                </a:solidFill>
              </a:rPr>
              <a:t>Feedback</a:t>
            </a:r>
          </a:p>
          <a:p>
            <a:pPr lvl="1"/>
            <a:r>
              <a:rPr lang="en-US" dirty="0"/>
              <a:t>Talk to me, drop an email</a:t>
            </a:r>
          </a:p>
          <a:p>
            <a:pPr lvl="1"/>
            <a:r>
              <a:rPr lang="en-US" dirty="0"/>
              <a:t>Or…</a:t>
            </a:r>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3743899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d's_class_1.jpg"/>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
                    </a14:imgEffect>
                  </a14:imgLayer>
                </a14:imgProps>
              </a:ext>
              <a:ext uri="{28A0092B-C50C-407E-A947-70E740481C1C}">
                <a14:useLocalDpi xmlns:a14="http://schemas.microsoft.com/office/drawing/2010/main" val="0"/>
              </a:ext>
            </a:extLst>
          </a:blip>
          <a:stretch>
            <a:fillRect/>
          </a:stretch>
        </p:blipFill>
        <p:spPr>
          <a:xfrm>
            <a:off x="0" y="1052736"/>
            <a:ext cx="9144000" cy="5143500"/>
          </a:xfrm>
          <a:prstGeom prst="rect">
            <a:avLst/>
          </a:prstGeom>
        </p:spPr>
      </p:pic>
      <p:sp>
        <p:nvSpPr>
          <p:cNvPr id="5" name="Title 4"/>
          <p:cNvSpPr>
            <a:spLocks noGrp="1"/>
          </p:cNvSpPr>
          <p:nvPr>
            <p:ph type="title"/>
          </p:nvPr>
        </p:nvSpPr>
        <p:spPr/>
        <p:txBody>
          <a:bodyPr/>
          <a:lstStyle/>
          <a:p>
            <a:r>
              <a:rPr lang="en-US" dirty="0"/>
              <a:t>This isn’t “Architecture 101”, right?</a:t>
            </a:r>
          </a:p>
        </p:txBody>
      </p:sp>
      <p:sp>
        <p:nvSpPr>
          <p:cNvPr id="6" name="TextBox 5"/>
          <p:cNvSpPr txBox="1"/>
          <p:nvPr/>
        </p:nvSpPr>
        <p:spPr>
          <a:xfrm>
            <a:off x="51681" y="5805264"/>
            <a:ext cx="3800239" cy="338554"/>
          </a:xfrm>
          <a:prstGeom prst="rect">
            <a:avLst/>
          </a:prstGeom>
          <a:noFill/>
        </p:spPr>
        <p:txBody>
          <a:bodyPr wrap="none" rtlCol="0">
            <a:spAutoFit/>
          </a:bodyPr>
          <a:lstStyle/>
          <a:p>
            <a:r>
              <a:rPr lang="en-US" sz="1600" dirty="0">
                <a:solidFill>
                  <a:schemeClr val="bg1"/>
                </a:solidFill>
              </a:rPr>
              <a:t>HIMYM, Season 5, Episode 1 (“Definitions”)</a:t>
            </a:r>
          </a:p>
        </p:txBody>
      </p:sp>
      <p:sp>
        <p:nvSpPr>
          <p:cNvPr id="2" name="Slide Number Placeholder 1"/>
          <p:cNvSpPr>
            <a:spLocks noGrp="1"/>
          </p:cNvSpPr>
          <p:nvPr>
            <p:ph type="sldNum" sz="quarter" idx="12"/>
          </p:nvPr>
        </p:nvSpPr>
        <p:spPr/>
        <p:txBody>
          <a:bodyPr/>
          <a:lstStyle/>
          <a:p>
            <a:fld id="{91974DF9-AD47-4691-BA21-BBFCE3637A9A}"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1768948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a:t>
            </a:r>
          </a:p>
        </p:txBody>
      </p:sp>
      <p:sp>
        <p:nvSpPr>
          <p:cNvPr id="3" name="Content Placeholder 2"/>
          <p:cNvSpPr>
            <a:spLocks noGrp="1"/>
          </p:cNvSpPr>
          <p:nvPr>
            <p:ph idx="1"/>
          </p:nvPr>
        </p:nvSpPr>
        <p:spPr/>
        <p:txBody>
          <a:bodyPr/>
          <a:lstStyle/>
          <a:p>
            <a:r>
              <a:rPr lang="en-US" dirty="0"/>
              <a:t>Slides are based on slides Riccardo </a:t>
            </a:r>
            <a:r>
              <a:rPr lang="en-US" dirty="0" err="1"/>
              <a:t>Scandariato</a:t>
            </a:r>
            <a:r>
              <a:rPr lang="en-US" dirty="0"/>
              <a:t>, Products, Project </a:t>
            </a:r>
            <a:r>
              <a:rPr lang="en-US"/>
              <a:t>and People </a:t>
            </a:r>
            <a:r>
              <a:rPr lang="en-US" dirty="0"/>
              <a:t>Management – DIT885, year 2014</a:t>
            </a:r>
          </a:p>
          <a:p>
            <a:endParaRPr lang="en-US" dirty="0"/>
          </a:p>
          <a:p>
            <a:r>
              <a:rPr lang="it-IT" dirty="0"/>
              <a:t>Which in turn...</a:t>
            </a:r>
          </a:p>
          <a:p>
            <a:pPr lvl="1"/>
            <a:r>
              <a:rPr lang="it-IT" dirty="0"/>
              <a:t>Prof. Romina Spalazzese, University of Malmö (SE)</a:t>
            </a:r>
          </a:p>
          <a:p>
            <a:pPr lvl="1"/>
            <a:r>
              <a:rPr lang="it-IT" dirty="0"/>
              <a:t>Prof. Geert Poels, University of Gent (BE)</a:t>
            </a:r>
          </a:p>
          <a:p>
            <a:endParaRPr lang="it-IT" dirty="0"/>
          </a:p>
          <a:p>
            <a:r>
              <a:rPr lang="it-IT" dirty="0"/>
              <a:t>...as well as...</a:t>
            </a:r>
          </a:p>
          <a:p>
            <a:pPr lvl="1"/>
            <a:r>
              <a:rPr lang="it-IT" dirty="0"/>
              <a:t>Slides of “Project Management” by Caddle&amp;Yeats</a:t>
            </a:r>
          </a:p>
          <a:p>
            <a:pPr lvl="1"/>
            <a:r>
              <a:rPr lang="en-US" dirty="0">
                <a:solidFill>
                  <a:srgbClr val="000000"/>
                </a:solidFill>
                <a:ea typeface="Arial"/>
                <a:sym typeface="Arial"/>
              </a:rPr>
              <a:t>Slides of "Software Project Management” by Walker Royce (Rational)</a:t>
            </a:r>
            <a:endParaRPr lang="it-IT" dirty="0"/>
          </a:p>
          <a:p>
            <a:endParaRPr lang="en-US" dirty="0"/>
          </a:p>
        </p:txBody>
      </p:sp>
    </p:spTree>
    <p:extLst>
      <p:ext uri="{BB962C8B-B14F-4D97-AF65-F5344CB8AC3E}">
        <p14:creationId xmlns:p14="http://schemas.microsoft.com/office/powerpoint/2010/main" val="319544003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a:xfrm>
            <a:off x="457200" y="908720"/>
            <a:ext cx="7003437" cy="5328592"/>
          </a:xfrm>
        </p:spPr>
        <p:txBody>
          <a:bodyPr>
            <a:normAutofit/>
          </a:bodyPr>
          <a:lstStyle/>
          <a:p>
            <a:pPr marL="342900" lvl="1" indent="-342900">
              <a:buFont typeface="Arial" pitchFamily="34" charset="0"/>
              <a:buChar char="•"/>
            </a:pPr>
            <a:r>
              <a:rPr lang="en-US" dirty="0"/>
              <a:t>Björn Olsson- Olsson.bv@gmail.com</a:t>
            </a:r>
          </a:p>
          <a:p>
            <a:pPr lvl="1"/>
            <a:r>
              <a:rPr lang="en-US" sz="1600" dirty="0"/>
              <a:t>Entrepreneur</a:t>
            </a:r>
          </a:p>
          <a:p>
            <a:pPr lvl="1"/>
            <a:r>
              <a:rPr lang="en-US" sz="1600" dirty="0" err="1"/>
              <a:t>Msc</a:t>
            </a:r>
            <a:r>
              <a:rPr lang="en-US" sz="1600" dirty="0"/>
              <a:t>. Informatics, MBA</a:t>
            </a:r>
          </a:p>
          <a:p>
            <a:pPr lvl="1"/>
            <a:r>
              <a:rPr lang="en-US" sz="1600" dirty="0"/>
              <a:t>Role: course responsible, lecturer</a:t>
            </a:r>
          </a:p>
          <a:p>
            <a:r>
              <a:rPr lang="en-US" sz="2000" dirty="0"/>
              <a:t>Supervisors:</a:t>
            </a:r>
          </a:p>
          <a:p>
            <a:pPr lvl="1"/>
            <a:r>
              <a:rPr lang="en-US" sz="1200" dirty="0" err="1"/>
              <a:t>Laiz</a:t>
            </a:r>
            <a:r>
              <a:rPr lang="en-US" sz="1200" dirty="0"/>
              <a:t> </a:t>
            </a:r>
            <a:r>
              <a:rPr lang="en-US" sz="1200" dirty="0" err="1"/>
              <a:t>Heckmann</a:t>
            </a:r>
            <a:r>
              <a:rPr lang="en-US" sz="1200" dirty="0"/>
              <a:t> </a:t>
            </a:r>
            <a:r>
              <a:rPr lang="en-US" sz="1200" dirty="0" err="1"/>
              <a:t>Barballho</a:t>
            </a:r>
            <a:r>
              <a:rPr lang="en-US" sz="1200" dirty="0"/>
              <a:t> de Figueroa - gushecla@student.gu.se</a:t>
            </a:r>
          </a:p>
          <a:p>
            <a:pPr lvl="1"/>
            <a:r>
              <a:rPr lang="en-US" sz="1200" dirty="0"/>
              <a:t>Filip </a:t>
            </a:r>
            <a:r>
              <a:rPr lang="en-US" sz="1200" dirty="0" err="1"/>
              <a:t>Wallden</a:t>
            </a:r>
            <a:r>
              <a:rPr lang="en-US" sz="1200" dirty="0"/>
              <a:t> - guswalfi@student.gu.se</a:t>
            </a:r>
          </a:p>
          <a:p>
            <a:pPr lvl="1"/>
            <a:r>
              <a:rPr lang="en-US" sz="1200" dirty="0" err="1"/>
              <a:t>Snezhina</a:t>
            </a:r>
            <a:r>
              <a:rPr lang="en-US" sz="1200" dirty="0"/>
              <a:t> </a:t>
            </a:r>
            <a:r>
              <a:rPr lang="en-US" sz="1200" dirty="0" err="1"/>
              <a:t>Racheva</a:t>
            </a:r>
            <a:r>
              <a:rPr lang="en-US" sz="1200" dirty="0"/>
              <a:t> - gusracsn@student.gu.se</a:t>
            </a:r>
          </a:p>
          <a:p>
            <a:pPr lvl="1"/>
            <a:r>
              <a:rPr lang="en-US" sz="1200" dirty="0" err="1"/>
              <a:t>Ameera</a:t>
            </a:r>
            <a:r>
              <a:rPr lang="en-US" sz="1200" dirty="0"/>
              <a:t> Darwish - gusdaram@student.gu.se</a:t>
            </a:r>
          </a:p>
          <a:p>
            <a:pPr lvl="1"/>
            <a:r>
              <a:rPr lang="en-US" sz="1200" dirty="0"/>
              <a:t>Per </a:t>
            </a:r>
            <a:r>
              <a:rPr lang="en-US" sz="1200" dirty="0" err="1"/>
              <a:t>Bjerke</a:t>
            </a:r>
            <a:r>
              <a:rPr lang="en-US" sz="1200" dirty="0"/>
              <a:t> - gusbjerpe@student.gu.se</a:t>
            </a:r>
          </a:p>
          <a:p>
            <a:endParaRPr lang="en-US" sz="2000" dirty="0"/>
          </a:p>
          <a:p>
            <a:pPr marL="0" indent="0">
              <a:buNone/>
            </a:pPr>
            <a:endParaRPr lang="en-US" dirty="0"/>
          </a:p>
        </p:txBody>
      </p:sp>
    </p:spTree>
    <p:extLst>
      <p:ext uri="{BB962C8B-B14F-4D97-AF65-F5344CB8AC3E}">
        <p14:creationId xmlns:p14="http://schemas.microsoft.com/office/powerpoint/2010/main" val="282567347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a:bodyPr>
          <a:lstStyle/>
          <a:p>
            <a:r>
              <a:rPr lang="en-US" dirty="0"/>
              <a:t>The objective is to establish a basic understanding of what a project is.</a:t>
            </a:r>
            <a:endParaRPr lang="en-US" dirty="0">
              <a:solidFill>
                <a:srgbClr val="FF0000"/>
              </a:solidFill>
            </a:endParaRPr>
          </a:p>
          <a:p>
            <a:pPr lvl="1"/>
            <a:r>
              <a:rPr lang="en-US" dirty="0"/>
              <a:t>Within the limits of the course load (7.5 credits)</a:t>
            </a:r>
          </a:p>
          <a:p>
            <a:pPr lvl="1"/>
            <a:endParaRPr lang="en-US" dirty="0"/>
          </a:p>
          <a:p>
            <a:r>
              <a:rPr lang="en-US" dirty="0">
                <a:solidFill>
                  <a:srgbClr val="000000"/>
                </a:solidFill>
              </a:rPr>
              <a:t>With focus on IT</a:t>
            </a:r>
          </a:p>
          <a:p>
            <a:pPr lvl="1"/>
            <a:r>
              <a:rPr lang="en-US" dirty="0">
                <a:solidFill>
                  <a:srgbClr val="000000"/>
                </a:solidFill>
              </a:rPr>
              <a:t>Relation with software development process</a:t>
            </a:r>
          </a:p>
          <a:p>
            <a:pPr lvl="1"/>
            <a:r>
              <a:rPr lang="en-US" dirty="0"/>
              <a:t>IT project management different from other types of project management</a:t>
            </a:r>
          </a:p>
          <a:p>
            <a:pPr lvl="1"/>
            <a:r>
              <a:rPr lang="en-US" dirty="0"/>
              <a:t>The human element: people, personalities, dynamics</a:t>
            </a:r>
          </a:p>
          <a:p>
            <a:endParaRPr lang="en-US" dirty="0"/>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8091423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a:bodyPr>
          <a:lstStyle/>
          <a:p>
            <a:r>
              <a:rPr lang="en-US" dirty="0"/>
              <a:t>After the course, you should be familiar with </a:t>
            </a:r>
          </a:p>
          <a:p>
            <a:pPr lvl="1"/>
            <a:r>
              <a:rPr lang="en-US" dirty="0"/>
              <a:t>How to </a:t>
            </a:r>
            <a:r>
              <a:rPr lang="en-US" dirty="0">
                <a:solidFill>
                  <a:srgbClr val="FF0000"/>
                </a:solidFill>
              </a:rPr>
              <a:t>structure</a:t>
            </a:r>
            <a:r>
              <a:rPr lang="en-US" dirty="0"/>
              <a:t> the work to be done</a:t>
            </a:r>
          </a:p>
          <a:p>
            <a:pPr lvl="1"/>
            <a:r>
              <a:rPr lang="en-US" dirty="0"/>
              <a:t>Procedures to estimate </a:t>
            </a:r>
            <a:r>
              <a:rPr lang="en-US" dirty="0">
                <a:solidFill>
                  <a:srgbClr val="FF0000"/>
                </a:solidFill>
              </a:rPr>
              <a:t>effort</a:t>
            </a:r>
          </a:p>
          <a:p>
            <a:pPr lvl="1"/>
            <a:r>
              <a:rPr lang="en-US" dirty="0"/>
              <a:t>Steps to make a plan and define </a:t>
            </a:r>
            <a:r>
              <a:rPr lang="en-US" dirty="0">
                <a:solidFill>
                  <a:srgbClr val="FF0000"/>
                </a:solidFill>
              </a:rPr>
              <a:t>milestones/deliverables</a:t>
            </a:r>
          </a:p>
          <a:p>
            <a:pPr lvl="1"/>
            <a:r>
              <a:rPr lang="en-US" dirty="0"/>
              <a:t>How to monitor </a:t>
            </a:r>
            <a:r>
              <a:rPr lang="en-US" dirty="0">
                <a:solidFill>
                  <a:srgbClr val="FF0000"/>
                </a:solidFill>
              </a:rPr>
              <a:t>progress</a:t>
            </a:r>
            <a:r>
              <a:rPr lang="en-US" dirty="0"/>
              <a:t> of a project</a:t>
            </a:r>
          </a:p>
          <a:p>
            <a:pPr lvl="1"/>
            <a:r>
              <a:rPr lang="en-US" dirty="0"/>
              <a:t>How to achieve the desired level of </a:t>
            </a:r>
            <a:r>
              <a:rPr lang="en-US" dirty="0">
                <a:solidFill>
                  <a:srgbClr val="FF0000"/>
                </a:solidFill>
              </a:rPr>
              <a:t>quality</a:t>
            </a:r>
          </a:p>
          <a:p>
            <a:pPr lvl="1"/>
            <a:r>
              <a:rPr lang="en-US" dirty="0"/>
              <a:t>How to incorporate </a:t>
            </a:r>
            <a:r>
              <a:rPr lang="en-US" dirty="0">
                <a:solidFill>
                  <a:srgbClr val="FF0000"/>
                </a:solidFill>
              </a:rPr>
              <a:t>risks</a:t>
            </a:r>
            <a:r>
              <a:rPr lang="en-US" dirty="0"/>
              <a:t> in the project management</a:t>
            </a:r>
          </a:p>
          <a:p>
            <a:pPr lvl="1"/>
            <a:r>
              <a:rPr lang="en-US" dirty="0"/>
              <a:t>Relation to the </a:t>
            </a:r>
            <a:r>
              <a:rPr lang="en-US" dirty="0">
                <a:solidFill>
                  <a:srgbClr val="FF0000"/>
                </a:solidFill>
              </a:rPr>
              <a:t>business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9219194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for the lectures</a:t>
            </a: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graphicFrame>
        <p:nvGraphicFramePr>
          <p:cNvPr id="6" name="Platshållare för innehåll 5">
            <a:extLst>
              <a:ext uri="{FF2B5EF4-FFF2-40B4-BE49-F238E27FC236}">
                <a16:creationId xmlns:a16="http://schemas.microsoft.com/office/drawing/2014/main" id="{DDA95382-CC09-494E-B8A1-79B670F2018E}"/>
              </a:ext>
            </a:extLst>
          </p:cNvPr>
          <p:cNvGraphicFramePr>
            <a:graphicFrameLocks noGrp="1"/>
          </p:cNvGraphicFramePr>
          <p:nvPr>
            <p:ph idx="1"/>
            <p:extLst>
              <p:ext uri="{D42A27DB-BD31-4B8C-83A1-F6EECF244321}">
                <p14:modId xmlns:p14="http://schemas.microsoft.com/office/powerpoint/2010/main" val="708731720"/>
              </p:ext>
            </p:extLst>
          </p:nvPr>
        </p:nvGraphicFramePr>
        <p:xfrm>
          <a:off x="107504" y="2564901"/>
          <a:ext cx="8928992" cy="3744419"/>
        </p:xfrm>
        <a:graphic>
          <a:graphicData uri="http://schemas.openxmlformats.org/drawingml/2006/table">
            <a:tbl>
              <a:tblPr firstRow="1" firstCol="1" bandRow="1">
                <a:tableStyleId>{5C22544A-7EE6-4342-B048-85BDC9FD1C3A}</a:tableStyleId>
              </a:tblPr>
              <a:tblGrid>
                <a:gridCol w="1337416">
                  <a:extLst>
                    <a:ext uri="{9D8B030D-6E8A-4147-A177-3AD203B41FA5}">
                      <a16:colId xmlns:a16="http://schemas.microsoft.com/office/drawing/2014/main" val="2553314348"/>
                    </a:ext>
                  </a:extLst>
                </a:gridCol>
                <a:gridCol w="3127080">
                  <a:extLst>
                    <a:ext uri="{9D8B030D-6E8A-4147-A177-3AD203B41FA5}">
                      <a16:colId xmlns:a16="http://schemas.microsoft.com/office/drawing/2014/main" val="4043845446"/>
                    </a:ext>
                  </a:extLst>
                </a:gridCol>
                <a:gridCol w="2232248">
                  <a:extLst>
                    <a:ext uri="{9D8B030D-6E8A-4147-A177-3AD203B41FA5}">
                      <a16:colId xmlns:a16="http://schemas.microsoft.com/office/drawing/2014/main" val="182063229"/>
                    </a:ext>
                  </a:extLst>
                </a:gridCol>
                <a:gridCol w="2232248">
                  <a:extLst>
                    <a:ext uri="{9D8B030D-6E8A-4147-A177-3AD203B41FA5}">
                      <a16:colId xmlns:a16="http://schemas.microsoft.com/office/drawing/2014/main" val="458171170"/>
                    </a:ext>
                  </a:extLst>
                </a:gridCol>
              </a:tblGrid>
              <a:tr h="288032">
                <a:tc>
                  <a:txBody>
                    <a:bodyPr/>
                    <a:lstStyle/>
                    <a:p>
                      <a:pPr>
                        <a:spcAft>
                          <a:spcPts val="0"/>
                        </a:spcAft>
                        <a:tabLst>
                          <a:tab pos="828040" algn="l"/>
                        </a:tabLst>
                      </a:pPr>
                      <a:r>
                        <a:rPr lang="sv-SE" sz="1200">
                          <a:effectLst/>
                        </a:rPr>
                        <a:t>Date/time</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Title</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dirty="0">
                          <a:effectLst/>
                        </a:rPr>
                        <a:t> </a:t>
                      </a:r>
                      <a:endParaRPr lang="sv-S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Info.</a:t>
                      </a:r>
                      <a:endParaRPr lang="sv-S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01076645"/>
                  </a:ext>
                </a:extLst>
              </a:tr>
              <a:tr h="288032">
                <a:tc>
                  <a:txBody>
                    <a:bodyPr/>
                    <a:lstStyle/>
                    <a:p>
                      <a:pPr>
                        <a:spcAft>
                          <a:spcPts val="0"/>
                        </a:spcAft>
                        <a:tabLst>
                          <a:tab pos="828040" algn="l"/>
                        </a:tabLst>
                      </a:pPr>
                      <a:r>
                        <a:rPr lang="sv-SE" sz="1200">
                          <a:effectLst/>
                        </a:rPr>
                        <a:t>2017-11-03</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Introduction</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dirty="0">
                          <a:effectLst/>
                        </a:rPr>
                        <a:t> </a:t>
                      </a:r>
                      <a:endParaRPr lang="sv-S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91402197"/>
                  </a:ext>
                </a:extLst>
              </a:tr>
              <a:tr h="576065">
                <a:tc>
                  <a:txBody>
                    <a:bodyPr/>
                    <a:lstStyle/>
                    <a:p>
                      <a:pPr>
                        <a:spcAft>
                          <a:spcPts val="0"/>
                        </a:spcAft>
                        <a:tabLst>
                          <a:tab pos="828040" algn="l"/>
                        </a:tabLst>
                      </a:pPr>
                      <a:r>
                        <a:rPr lang="sv-SE" sz="1200">
                          <a:effectLst/>
                        </a:rPr>
                        <a:t>2017-11-10</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Managing projects and people</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dirty="0">
                          <a:effectLst/>
                        </a:rPr>
                        <a:t> </a:t>
                      </a:r>
                      <a:endParaRPr lang="sv-S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en-US" sz="1200">
                          <a:effectLst/>
                        </a:rPr>
                        <a:t>Deadline for assignment 1</a:t>
                      </a:r>
                      <a:endParaRPr lang="sv-S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2121935"/>
                  </a:ext>
                </a:extLst>
              </a:tr>
              <a:tr h="288032">
                <a:tc>
                  <a:txBody>
                    <a:bodyPr/>
                    <a:lstStyle/>
                    <a:p>
                      <a:pPr>
                        <a:spcAft>
                          <a:spcPts val="0"/>
                        </a:spcAft>
                        <a:tabLst>
                          <a:tab pos="828040" algn="l"/>
                        </a:tabLst>
                      </a:pPr>
                      <a:r>
                        <a:rPr lang="sv-SE" sz="1200">
                          <a:effectLst/>
                        </a:rPr>
                        <a:t>2017-11-17</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Business cases</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20402550"/>
                  </a:ext>
                </a:extLst>
              </a:tr>
              <a:tr h="288032">
                <a:tc>
                  <a:txBody>
                    <a:bodyPr/>
                    <a:lstStyle/>
                    <a:p>
                      <a:pPr>
                        <a:spcAft>
                          <a:spcPts val="0"/>
                        </a:spcAft>
                        <a:tabLst>
                          <a:tab pos="828040" algn="l"/>
                        </a:tabLst>
                      </a:pPr>
                      <a:r>
                        <a:rPr lang="sv-SE" sz="1200">
                          <a:effectLst/>
                        </a:rPr>
                        <a:t>2017-11-24</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Project planning</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81504508"/>
                  </a:ext>
                </a:extLst>
              </a:tr>
              <a:tr h="288032">
                <a:tc>
                  <a:txBody>
                    <a:bodyPr/>
                    <a:lstStyle/>
                    <a:p>
                      <a:pPr>
                        <a:spcAft>
                          <a:spcPts val="0"/>
                        </a:spcAft>
                        <a:tabLst>
                          <a:tab pos="828040" algn="l"/>
                        </a:tabLst>
                      </a:pPr>
                      <a:r>
                        <a:rPr lang="sv-SE" sz="1200">
                          <a:effectLst/>
                        </a:rPr>
                        <a:t>2017-12-01</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Delivering quality</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1844799"/>
                  </a:ext>
                </a:extLst>
              </a:tr>
              <a:tr h="288032">
                <a:tc>
                  <a:txBody>
                    <a:bodyPr/>
                    <a:lstStyle/>
                    <a:p>
                      <a:pPr>
                        <a:spcAft>
                          <a:spcPts val="0"/>
                        </a:spcAft>
                        <a:tabLst>
                          <a:tab pos="828040" algn="l"/>
                        </a:tabLst>
                      </a:pPr>
                      <a:r>
                        <a:rPr lang="sv-SE" sz="1200">
                          <a:effectLst/>
                        </a:rPr>
                        <a:t>2017-12-08</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25256373"/>
                  </a:ext>
                </a:extLst>
              </a:tr>
              <a:tr h="576065">
                <a:tc>
                  <a:txBody>
                    <a:bodyPr/>
                    <a:lstStyle/>
                    <a:p>
                      <a:pPr>
                        <a:spcAft>
                          <a:spcPts val="0"/>
                        </a:spcAft>
                        <a:tabLst>
                          <a:tab pos="828040" algn="l"/>
                        </a:tabLst>
                      </a:pPr>
                      <a:r>
                        <a:rPr lang="sv-SE" sz="1200">
                          <a:effectLst/>
                        </a:rPr>
                        <a:t>2017-12-15</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Deadline for assignment 2</a:t>
                      </a:r>
                      <a:endParaRPr lang="sv-S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06945977"/>
                  </a:ext>
                </a:extLst>
              </a:tr>
              <a:tr h="576065">
                <a:tc>
                  <a:txBody>
                    <a:bodyPr/>
                    <a:lstStyle/>
                    <a:p>
                      <a:pPr>
                        <a:spcAft>
                          <a:spcPts val="0"/>
                        </a:spcAft>
                        <a:tabLst>
                          <a:tab pos="828040" algn="l"/>
                        </a:tabLst>
                      </a:pPr>
                      <a:r>
                        <a:rPr lang="sv-SE" sz="1200">
                          <a:effectLst/>
                        </a:rPr>
                        <a:t>2018-01-05</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en-US" sz="1200">
                          <a:effectLst/>
                        </a:rPr>
                        <a:t>Deadlin for handing in the project</a:t>
                      </a:r>
                      <a:endParaRPr lang="sv-S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3636926"/>
                  </a:ext>
                </a:extLst>
              </a:tr>
              <a:tr h="288032">
                <a:tc>
                  <a:txBody>
                    <a:bodyPr/>
                    <a:lstStyle/>
                    <a:p>
                      <a:pPr>
                        <a:spcAft>
                          <a:spcPts val="0"/>
                        </a:spcAft>
                        <a:tabLst>
                          <a:tab pos="828040" algn="l"/>
                        </a:tabLst>
                      </a:pPr>
                      <a:r>
                        <a:rPr lang="sv-SE" sz="1200">
                          <a:effectLst/>
                        </a:rPr>
                        <a:t>2018-01-12 </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a:effectLst/>
                        </a:rPr>
                        <a:t> </a:t>
                      </a:r>
                      <a:endParaRPr lang="sv-S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828040" algn="l"/>
                        </a:tabLst>
                      </a:pPr>
                      <a:r>
                        <a:rPr lang="sv-SE" sz="1200" dirty="0">
                          <a:effectLst/>
                        </a:rPr>
                        <a:t>Group Examination</a:t>
                      </a:r>
                      <a:endParaRPr lang="sv-S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46247748"/>
                  </a:ext>
                </a:extLst>
              </a:tr>
            </a:tbl>
          </a:graphicData>
        </a:graphic>
      </p:graphicFrame>
      <p:sp>
        <p:nvSpPr>
          <p:cNvPr id="7" name="Rektangel 6">
            <a:extLst>
              <a:ext uri="{FF2B5EF4-FFF2-40B4-BE49-F238E27FC236}">
                <a16:creationId xmlns:a16="http://schemas.microsoft.com/office/drawing/2014/main" id="{06265C4A-6EF6-4CAB-8E64-F4FB1C712632}"/>
              </a:ext>
            </a:extLst>
          </p:cNvPr>
          <p:cNvSpPr/>
          <p:nvPr/>
        </p:nvSpPr>
        <p:spPr>
          <a:xfrm>
            <a:off x="251520" y="836712"/>
            <a:ext cx="8784976" cy="1200329"/>
          </a:xfrm>
          <a:prstGeom prst="rect">
            <a:avLst/>
          </a:prstGeom>
        </p:spPr>
        <p:txBody>
          <a:bodyPr wrap="square">
            <a:spAutoFit/>
          </a:bodyPr>
          <a:lstStyle/>
          <a:p>
            <a:pPr>
              <a:spcAft>
                <a:spcPts val="0"/>
              </a:spcAft>
              <a:tabLst>
                <a:tab pos="828040" algn="l"/>
              </a:tabLst>
            </a:pPr>
            <a:r>
              <a:rPr lang="en-US" dirty="0">
                <a:latin typeface="Times New Roman" panose="02020603050405020304" pitchFamily="18" charset="0"/>
                <a:ea typeface="Times New Roman" panose="02020603050405020304" pitchFamily="18" charset="0"/>
              </a:rPr>
              <a:t>We will meet Fridays 8-12 on a weekly basis throughout the course. These four hours will be a mix of supervision and lectures. Outside of this time slot you can schedule supervision with the teaching assistants. As you can see in the schedule above the first few weeks contain formal lectures, after that the entire 8-12 slot will be devoted to project supervision.</a:t>
            </a:r>
            <a:endParaRPr lang="sv-SE"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84323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B81B6B7-AECB-4DA3-8AEA-FF0894B4F18A}"/>
              </a:ext>
            </a:extLst>
          </p:cNvPr>
          <p:cNvSpPr>
            <a:spLocks noGrp="1"/>
          </p:cNvSpPr>
          <p:nvPr>
            <p:ph type="title"/>
          </p:nvPr>
        </p:nvSpPr>
        <p:spPr/>
        <p:txBody>
          <a:bodyPr/>
          <a:lstStyle/>
          <a:p>
            <a:r>
              <a:rPr lang="sv-SE" dirty="0" err="1"/>
              <a:t>What</a:t>
            </a:r>
            <a:r>
              <a:rPr lang="sv-SE" dirty="0"/>
              <a:t> </a:t>
            </a:r>
            <a:r>
              <a:rPr lang="sv-SE" dirty="0" err="1"/>
              <a:t>you</a:t>
            </a:r>
            <a:r>
              <a:rPr lang="sv-SE" dirty="0"/>
              <a:t> </a:t>
            </a:r>
            <a:r>
              <a:rPr lang="sv-SE" dirty="0" err="1"/>
              <a:t>need</a:t>
            </a:r>
            <a:r>
              <a:rPr lang="sv-SE" dirty="0"/>
              <a:t> to do </a:t>
            </a:r>
            <a:r>
              <a:rPr lang="sv-SE" dirty="0" err="1"/>
              <a:t>now</a:t>
            </a:r>
            <a:endParaRPr lang="sv-SE" dirty="0"/>
          </a:p>
        </p:txBody>
      </p:sp>
      <p:sp>
        <p:nvSpPr>
          <p:cNvPr id="3" name="Platshållare för innehåll 2">
            <a:extLst>
              <a:ext uri="{FF2B5EF4-FFF2-40B4-BE49-F238E27FC236}">
                <a16:creationId xmlns:a16="http://schemas.microsoft.com/office/drawing/2014/main" id="{92A066A5-CE18-4F70-8E79-0F4AB690ADD2}"/>
              </a:ext>
            </a:extLst>
          </p:cNvPr>
          <p:cNvSpPr>
            <a:spLocks noGrp="1"/>
          </p:cNvSpPr>
          <p:nvPr>
            <p:ph idx="1"/>
          </p:nvPr>
        </p:nvSpPr>
        <p:spPr/>
        <p:txBody>
          <a:bodyPr/>
          <a:lstStyle/>
          <a:p>
            <a:r>
              <a:rPr lang="sv-SE" dirty="0"/>
              <a:t>Form </a:t>
            </a:r>
            <a:r>
              <a:rPr lang="sv-SE" dirty="0" err="1"/>
              <a:t>groups</a:t>
            </a:r>
            <a:endParaRPr lang="sv-SE" dirty="0"/>
          </a:p>
          <a:p>
            <a:r>
              <a:rPr lang="sv-SE" dirty="0"/>
              <a:t>Do </a:t>
            </a:r>
            <a:r>
              <a:rPr lang="sv-SE" dirty="0" err="1"/>
              <a:t>assignment</a:t>
            </a:r>
            <a:r>
              <a:rPr lang="sv-SE" dirty="0"/>
              <a:t> 1</a:t>
            </a:r>
          </a:p>
          <a:p>
            <a:pPr lvl="1"/>
            <a:r>
              <a:rPr lang="sv-SE" dirty="0"/>
              <a:t>Slack</a:t>
            </a:r>
          </a:p>
          <a:p>
            <a:pPr lvl="1"/>
            <a:r>
              <a:rPr lang="sv-SE" dirty="0" err="1"/>
              <a:t>Trello</a:t>
            </a:r>
            <a:endParaRPr lang="sv-SE" dirty="0"/>
          </a:p>
          <a:p>
            <a:pPr lvl="1"/>
            <a:r>
              <a:rPr lang="sv-SE" dirty="0" err="1"/>
              <a:t>Gitlab</a:t>
            </a:r>
            <a:endParaRPr lang="sv-SE" dirty="0"/>
          </a:p>
          <a:p>
            <a:r>
              <a:rPr lang="sv-SE" dirty="0"/>
              <a:t>Start the </a:t>
            </a:r>
            <a:r>
              <a:rPr lang="sv-SE" dirty="0" err="1"/>
              <a:t>project</a:t>
            </a:r>
            <a:r>
              <a:rPr lang="sv-SE" dirty="0"/>
              <a:t>…</a:t>
            </a:r>
          </a:p>
        </p:txBody>
      </p:sp>
      <p:sp>
        <p:nvSpPr>
          <p:cNvPr id="4" name="Platshållare för bildnummer 3">
            <a:extLst>
              <a:ext uri="{FF2B5EF4-FFF2-40B4-BE49-F238E27FC236}">
                <a16:creationId xmlns:a16="http://schemas.microsoft.com/office/drawing/2014/main" id="{FDBDE4AA-CCEC-4AF4-99C7-9A98FF49D548}"/>
              </a:ext>
            </a:extLst>
          </p:cNvPr>
          <p:cNvSpPr>
            <a:spLocks noGrp="1"/>
          </p:cNvSpPr>
          <p:nvPr>
            <p:ph type="sldNum" sz="quarter" idx="12"/>
          </p:nvPr>
        </p:nvSpPr>
        <p:spPr/>
        <p:txBody>
          <a:bodyPr/>
          <a:lstStyle/>
          <a:p>
            <a:fld id="{91974DF9-AD47-4691-BA21-BBFCE3637A9A}"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29930161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Examination</a:t>
            </a:r>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8</a:t>
            </a:fld>
            <a:endParaRPr lang="en-US">
              <a:solidFill>
                <a:prstClr val="black">
                  <a:tint val="75000"/>
                </a:prstClr>
              </a:solidFill>
            </a:endParaRPr>
          </a:p>
        </p:txBody>
      </p:sp>
      <p:sp>
        <p:nvSpPr>
          <p:cNvPr id="7" name="Rektangel 6">
            <a:extLst>
              <a:ext uri="{FF2B5EF4-FFF2-40B4-BE49-F238E27FC236}">
                <a16:creationId xmlns:a16="http://schemas.microsoft.com/office/drawing/2014/main" id="{B30EE31D-EC82-4164-A2FD-A81BBC5C5C6E}"/>
              </a:ext>
            </a:extLst>
          </p:cNvPr>
          <p:cNvSpPr/>
          <p:nvPr/>
        </p:nvSpPr>
        <p:spPr>
          <a:xfrm>
            <a:off x="395536" y="836712"/>
            <a:ext cx="8424936" cy="4185761"/>
          </a:xfrm>
          <a:prstGeom prst="rect">
            <a:avLst/>
          </a:prstGeom>
        </p:spPr>
        <p:txBody>
          <a:bodyPr wrap="square">
            <a:spAutoFit/>
          </a:bodyPr>
          <a:lstStyle/>
          <a:p>
            <a:pPr>
              <a:spcAft>
                <a:spcPts val="0"/>
              </a:spcAft>
              <a:tabLst>
                <a:tab pos="828040" algn="l"/>
              </a:tabLst>
            </a:pPr>
            <a:r>
              <a:rPr lang="sv-SE" sz="2000" b="1" dirty="0">
                <a:latin typeface="Times New Roman" panose="02020603050405020304" pitchFamily="18" charset="0"/>
                <a:ea typeface="Times New Roman" panose="02020603050405020304" pitchFamily="18" charset="0"/>
              </a:rPr>
              <a:t>Examination:</a:t>
            </a:r>
            <a:br>
              <a:rPr lang="sv-SE" sz="2000" b="1" dirty="0">
                <a:latin typeface="Times New Roman" panose="02020603050405020304" pitchFamily="18" charset="0"/>
                <a:ea typeface="Times New Roman" panose="02020603050405020304" pitchFamily="18" charset="0"/>
              </a:rPr>
            </a:br>
            <a:endParaRPr lang="sv-SE" sz="1200" dirty="0">
              <a:latin typeface="Times New Roman" panose="02020603050405020304" pitchFamily="18" charset="0"/>
              <a:ea typeface="Times New Roman" panose="02020603050405020304" pitchFamily="18" charset="0"/>
            </a:endParaRPr>
          </a:p>
          <a:p>
            <a:pPr marL="342900" lvl="0" indent="-342900">
              <a:spcAft>
                <a:spcPts val="0"/>
              </a:spcAft>
              <a:buFont typeface="TimesNewRomanMTStd-Bold"/>
              <a:buAutoNum type="arabicPeriod"/>
            </a:pPr>
            <a:r>
              <a:rPr lang="en-US" b="1" dirty="0">
                <a:latin typeface="TimesNewRomanMTStd-Bold"/>
                <a:ea typeface="Times New Roman" panose="02020603050405020304" pitchFamily="18" charset="0"/>
                <a:cs typeface="TimesNewRomanMTStd-Bold"/>
              </a:rPr>
              <a:t>Project </a:t>
            </a:r>
            <a:r>
              <a:rPr lang="en-US" i="1" dirty="0">
                <a:latin typeface="TimesNewRomanMTStd-Italic"/>
                <a:ea typeface="Times New Roman" panose="02020603050405020304" pitchFamily="18" charset="0"/>
                <a:cs typeface="TimesNewRomanMTStd-Italic"/>
              </a:rPr>
              <a:t>(</a:t>
            </a:r>
            <a:r>
              <a:rPr lang="en-US" i="1" dirty="0" err="1">
                <a:latin typeface="TimesNewRomanMTStd-Italic"/>
                <a:ea typeface="Times New Roman" panose="02020603050405020304" pitchFamily="18" charset="0"/>
                <a:cs typeface="TimesNewRomanMTStd-Italic"/>
              </a:rPr>
              <a:t>Projekt</a:t>
            </a:r>
            <a:r>
              <a:rPr lang="en-US" i="1" dirty="0">
                <a:latin typeface="TimesNewRomanMTStd-Italic"/>
                <a:ea typeface="Times New Roman" panose="02020603050405020304" pitchFamily="18" charset="0"/>
                <a:cs typeface="TimesNewRomanMTStd-Italic"/>
              </a:rPr>
              <a:t>), </a:t>
            </a:r>
            <a:r>
              <a:rPr lang="en-US" dirty="0">
                <a:latin typeface="TimesNewRomanMTStd"/>
                <a:ea typeface="Times New Roman" panose="02020603050405020304" pitchFamily="18" charset="0"/>
                <a:cs typeface="TimesNewRomanMTStd"/>
              </a:rPr>
              <a:t>4.5 higher education credits Grading scale: </a:t>
            </a:r>
            <a:br>
              <a:rPr lang="en-US" dirty="0">
                <a:latin typeface="TimesNewRomanMTStd"/>
                <a:ea typeface="Times New Roman" panose="02020603050405020304" pitchFamily="18" charset="0"/>
                <a:cs typeface="TimesNewRomanMTStd"/>
              </a:rPr>
            </a:br>
            <a:r>
              <a:rPr lang="en-US" dirty="0">
                <a:latin typeface="TimesNewRomanMTStd"/>
                <a:ea typeface="Times New Roman" panose="02020603050405020304" pitchFamily="18" charset="0"/>
                <a:cs typeface="TimesNewRomanMTStd"/>
              </a:rPr>
              <a:t>Pass with Distinction (VG), Pass (G) and Fail (U)</a:t>
            </a:r>
            <a:endParaRPr lang="sv-SE" sz="1200" dirty="0">
              <a:latin typeface="Times New Roman" panose="02020603050405020304" pitchFamily="18" charset="0"/>
              <a:ea typeface="Times New Roman" panose="02020603050405020304" pitchFamily="18" charset="0"/>
              <a:cs typeface="TimesNewRomanMTStd-Bold"/>
            </a:endParaRPr>
          </a:p>
          <a:p>
            <a:pPr marL="342900" lvl="0" indent="-342900">
              <a:spcAft>
                <a:spcPts val="0"/>
              </a:spcAft>
              <a:buFont typeface="TimesNewRomanMTStd-Bold"/>
              <a:buAutoNum type="arabicPeriod"/>
            </a:pPr>
            <a:r>
              <a:rPr lang="en-US" b="1" dirty="0">
                <a:latin typeface="TimesNewRomanMTStd-Bold"/>
                <a:ea typeface="Times New Roman" panose="02020603050405020304" pitchFamily="18" charset="0"/>
                <a:cs typeface="TimesNewRomanMTStd-Bold"/>
              </a:rPr>
              <a:t>Assignments </a:t>
            </a:r>
            <a:r>
              <a:rPr lang="en-US" i="1" dirty="0">
                <a:latin typeface="TimesNewRomanMTStd-Italic"/>
                <a:ea typeface="Times New Roman" panose="02020603050405020304" pitchFamily="18" charset="0"/>
                <a:cs typeface="TimesNewRomanMTStd-Italic"/>
              </a:rPr>
              <a:t>(</a:t>
            </a:r>
            <a:r>
              <a:rPr lang="en-US" i="1" dirty="0" err="1">
                <a:latin typeface="TimesNewRomanMTStd-Italic"/>
                <a:ea typeface="Times New Roman" panose="02020603050405020304" pitchFamily="18" charset="0"/>
                <a:cs typeface="TimesNewRomanMTStd-Italic"/>
              </a:rPr>
              <a:t>Inlämningsuppgifter</a:t>
            </a:r>
            <a:r>
              <a:rPr lang="en-US" i="1" dirty="0">
                <a:latin typeface="TimesNewRomanMTStd-Italic"/>
                <a:ea typeface="Times New Roman" panose="02020603050405020304" pitchFamily="18" charset="0"/>
                <a:cs typeface="TimesNewRomanMTStd-Italic"/>
              </a:rPr>
              <a:t>), </a:t>
            </a:r>
            <a:r>
              <a:rPr lang="en-US" dirty="0">
                <a:latin typeface="TimesNewRomanMTStd"/>
                <a:ea typeface="Times New Roman" panose="02020603050405020304" pitchFamily="18" charset="0"/>
                <a:cs typeface="TimesNewRomanMTStd"/>
              </a:rPr>
              <a:t>3 higher education credits Grading scale:</a:t>
            </a:r>
            <a:br>
              <a:rPr lang="en-US" dirty="0">
                <a:latin typeface="TimesNewRomanMTStd"/>
                <a:ea typeface="Times New Roman" panose="02020603050405020304" pitchFamily="18" charset="0"/>
                <a:cs typeface="TimesNewRomanMTStd"/>
              </a:rPr>
            </a:br>
            <a:r>
              <a:rPr lang="en-US" dirty="0">
                <a:latin typeface="TimesNewRomanMTStd"/>
                <a:ea typeface="Times New Roman" panose="02020603050405020304" pitchFamily="18" charset="0"/>
                <a:cs typeface="TimesNewRomanMTStd"/>
              </a:rPr>
              <a:t>Pass (G) and Fail (U)</a:t>
            </a:r>
            <a:endParaRPr lang="sv-SE" sz="1200" dirty="0">
              <a:latin typeface="Times New Roman" panose="02020603050405020304" pitchFamily="18" charset="0"/>
              <a:ea typeface="Times New Roman" panose="02020603050405020304" pitchFamily="18" charset="0"/>
              <a:cs typeface="TimesNewRomanMTStd-Bold"/>
            </a:endParaRPr>
          </a:p>
          <a:p>
            <a:pPr>
              <a:spcAft>
                <a:spcPts val="0"/>
              </a:spcAft>
              <a:tabLst>
                <a:tab pos="828040" algn="l"/>
              </a:tabLst>
            </a:pPr>
            <a:r>
              <a:rPr lang="en-US" b="1" dirty="0">
                <a:latin typeface="Times New Roman" panose="02020603050405020304" pitchFamily="18" charset="0"/>
                <a:ea typeface="Times New Roman" panose="02020603050405020304" pitchFamily="18" charset="0"/>
              </a:rPr>
              <a:t> </a:t>
            </a:r>
            <a:endParaRPr lang="sv-SE" sz="1200" dirty="0">
              <a:latin typeface="Times New Roman" panose="02020603050405020304" pitchFamily="18" charset="0"/>
              <a:ea typeface="Times New Roman" panose="02020603050405020304" pitchFamily="18" charset="0"/>
            </a:endParaRPr>
          </a:p>
          <a:p>
            <a:pPr>
              <a:spcAft>
                <a:spcPts val="0"/>
              </a:spcAft>
            </a:pPr>
            <a:r>
              <a:rPr lang="en-US" dirty="0">
                <a:latin typeface="TimesNewRomanMTStd"/>
                <a:ea typeface="Times New Roman" panose="02020603050405020304" pitchFamily="18" charset="0"/>
                <a:cs typeface="TimesNewRomanMTStd"/>
              </a:rPr>
              <a:t>The course is examined through artifact review and oral examination. The project part</a:t>
            </a:r>
            <a:endParaRPr lang="sv-SE" sz="1200" dirty="0">
              <a:latin typeface="Times New Roman" panose="02020603050405020304" pitchFamily="18" charset="0"/>
              <a:ea typeface="Times New Roman" panose="02020603050405020304" pitchFamily="18" charset="0"/>
            </a:endParaRPr>
          </a:p>
          <a:p>
            <a:pPr>
              <a:spcAft>
                <a:spcPts val="0"/>
              </a:spcAft>
            </a:pPr>
            <a:r>
              <a:rPr lang="en-US" dirty="0">
                <a:latin typeface="TimesNewRomanMTStd"/>
                <a:ea typeface="Times New Roman" panose="02020603050405020304" pitchFamily="18" charset="0"/>
                <a:cs typeface="TimesNewRomanMTStd"/>
              </a:rPr>
              <a:t>is examined by a demonstrable system which is presented orally at a seminar at the</a:t>
            </a:r>
            <a:endParaRPr lang="sv-SE" sz="1200" dirty="0">
              <a:latin typeface="Times New Roman" panose="02020603050405020304" pitchFamily="18" charset="0"/>
              <a:ea typeface="Times New Roman" panose="02020603050405020304" pitchFamily="18" charset="0"/>
            </a:endParaRPr>
          </a:p>
          <a:p>
            <a:pPr>
              <a:spcAft>
                <a:spcPts val="0"/>
              </a:spcAft>
            </a:pPr>
            <a:r>
              <a:rPr lang="en-US" dirty="0">
                <a:latin typeface="TimesNewRomanMTStd"/>
                <a:ea typeface="Times New Roman" panose="02020603050405020304" pitchFamily="18" charset="0"/>
                <a:cs typeface="TimesNewRomanMTStd"/>
              </a:rPr>
              <a:t>end of the course. The project part is also examined by a final written report. The work</a:t>
            </a:r>
            <a:endParaRPr lang="sv-SE" sz="1200" dirty="0">
              <a:latin typeface="Times New Roman" panose="02020603050405020304" pitchFamily="18" charset="0"/>
              <a:ea typeface="Times New Roman" panose="02020603050405020304" pitchFamily="18" charset="0"/>
            </a:endParaRPr>
          </a:p>
          <a:p>
            <a:pPr>
              <a:spcAft>
                <a:spcPts val="0"/>
              </a:spcAft>
            </a:pPr>
            <a:r>
              <a:rPr lang="en-US" dirty="0">
                <a:latin typeface="TimesNewRomanMTStd"/>
                <a:ea typeface="Times New Roman" panose="02020603050405020304" pitchFamily="18" charset="0"/>
                <a:cs typeface="TimesNewRomanMTStd"/>
              </a:rPr>
              <a:t>is carried out in groups of 5-7 students. Furthermore, the student needs to submit a written report where the student shows his or her: artifact contributions to the project and subgroup he/she was a member of, role in the project group, fulfillment of responsibilities for this role in terms of artifacts and activities, interaction and knowledge transfer activities with others, and how this contributed to the project as a whole.</a:t>
            </a:r>
            <a:endParaRPr lang="sv-SE"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283413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advise for success</a:t>
            </a:r>
          </a:p>
        </p:txBody>
      </p:sp>
      <p:sp>
        <p:nvSpPr>
          <p:cNvPr id="3" name="Content Placeholder 2"/>
          <p:cNvSpPr>
            <a:spLocks noGrp="1"/>
          </p:cNvSpPr>
          <p:nvPr>
            <p:ph idx="1"/>
          </p:nvPr>
        </p:nvSpPr>
        <p:spPr/>
        <p:txBody>
          <a:bodyPr/>
          <a:lstStyle/>
          <a:p>
            <a:r>
              <a:rPr lang="en-US" dirty="0"/>
              <a:t>Come to class</a:t>
            </a:r>
          </a:p>
          <a:p>
            <a:pPr lvl="1"/>
            <a:r>
              <a:rPr lang="en-US" dirty="0"/>
              <a:t>You have a better feeling of what is important</a:t>
            </a:r>
          </a:p>
          <a:p>
            <a:pPr lvl="1"/>
            <a:r>
              <a:rPr lang="en-US" dirty="0"/>
              <a:t>You spare time at home</a:t>
            </a:r>
          </a:p>
          <a:p>
            <a:endParaRPr lang="en-US" dirty="0"/>
          </a:p>
          <a:p>
            <a:r>
              <a:rPr lang="en-US" dirty="0"/>
              <a:t>Communicate with your project members</a:t>
            </a:r>
          </a:p>
          <a:p>
            <a:endParaRPr lang="en-US" dirty="0"/>
          </a:p>
          <a:p>
            <a:r>
              <a:rPr lang="en-US" dirty="0"/>
              <a:t>Don’t be afraid to ask “stupid questions” we are here to help you.</a:t>
            </a:r>
          </a:p>
          <a:p>
            <a:endParaRPr lang="en-US" dirty="0"/>
          </a:p>
          <a:p>
            <a:r>
              <a:rPr lang="en-US" dirty="0"/>
              <a:t>Don’t worry </a:t>
            </a:r>
            <a:r>
              <a:rPr lang="en-US" dirty="0">
                <a:sym typeface="Wingdings"/>
              </a:rPr>
              <a:t></a:t>
            </a:r>
            <a:endParaRPr lang="en-US" dirty="0"/>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13056140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1044</TotalTime>
  <Words>506</Words>
  <Application>Microsoft Office PowerPoint</Application>
  <PresentationFormat>On-screen Show (4:3)</PresentationFormat>
  <Paragraphs>135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Times New Roman</vt:lpstr>
      <vt:lpstr>TimesNewRomanMTStd</vt:lpstr>
      <vt:lpstr>TimesNewRomanMTStd-Bold</vt:lpstr>
      <vt:lpstr>TimesNewRomanMTStd-Italic</vt:lpstr>
      <vt:lpstr>Wingdings</vt:lpstr>
      <vt:lpstr>Vorlage</vt:lpstr>
      <vt:lpstr>DIT037: Mini Project</vt:lpstr>
      <vt:lpstr>Acknowledge</vt:lpstr>
      <vt:lpstr>Team</vt:lpstr>
      <vt:lpstr>Goals</vt:lpstr>
      <vt:lpstr>Goals</vt:lpstr>
      <vt:lpstr>Plan for the lectures</vt:lpstr>
      <vt:lpstr>What you need to do now</vt:lpstr>
      <vt:lpstr>Examination</vt:lpstr>
      <vt:lpstr>My advise for success</vt:lpstr>
      <vt:lpstr>Contact</vt:lpstr>
      <vt:lpstr>This isn’t “Architecture 101”, 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Information Systems Projects</dc:title>
  <dc:creator>Romina Spalazzese</dc:creator>
  <cp:lastModifiedBy>Björn Olsson</cp:lastModifiedBy>
  <cp:revision>224</cp:revision>
  <dcterms:created xsi:type="dcterms:W3CDTF">2013-10-26T10:02:57Z</dcterms:created>
  <dcterms:modified xsi:type="dcterms:W3CDTF">2017-11-02T22:04:56Z</dcterms:modified>
</cp:coreProperties>
</file>