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45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5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1bc3734f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1bc3734f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1bc3734f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1bc3734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1bc3734f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1bc3734f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1c3dc37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1c3dc37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1bbb4a2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1bbb4a2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1bc3734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1bc3734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1bc3734f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1bc3734f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1bc3734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1bc3734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1bc3734f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1bc3734f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1bc3734f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1bc3734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1bc3734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1bc3734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419"/>
              <a:t>Trabajo práctico integrador. py</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657400" y="2312350"/>
            <a:ext cx="8222100" cy="2607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852"/>
              <a:buNone/>
            </a:pPr>
            <a:r>
              <a:rPr lang="es-419" sz="1427"/>
              <a:t>Integrantes - Grupo 6: </a:t>
            </a:r>
            <a:endParaRPr sz="1427"/>
          </a:p>
          <a:p>
            <a:pPr indent="0" lvl="0" marL="0" rtl="0" algn="l">
              <a:lnSpc>
                <a:spcPct val="80000"/>
              </a:lnSpc>
              <a:spcBef>
                <a:spcPts val="0"/>
              </a:spcBef>
              <a:spcAft>
                <a:spcPts val="0"/>
              </a:spcAft>
              <a:buSzPts val="852"/>
              <a:buNone/>
            </a:pPr>
            <a:r>
              <a:t/>
            </a:r>
            <a:endParaRPr sz="1427"/>
          </a:p>
          <a:p>
            <a:pPr indent="0" lvl="0" marL="0" rtl="0" algn="l">
              <a:lnSpc>
                <a:spcPct val="80000"/>
              </a:lnSpc>
              <a:spcBef>
                <a:spcPts val="0"/>
              </a:spcBef>
              <a:spcAft>
                <a:spcPts val="0"/>
              </a:spcAft>
              <a:buSzPts val="852"/>
              <a:buNone/>
            </a:pPr>
            <a:r>
              <a:rPr lang="es-419" sz="1427"/>
              <a:t>David Georges Ammiel</a:t>
            </a:r>
            <a:endParaRPr sz="1427"/>
          </a:p>
          <a:p>
            <a:pPr indent="0" lvl="0" marL="0" rtl="0" algn="l">
              <a:lnSpc>
                <a:spcPct val="80000"/>
              </a:lnSpc>
              <a:spcBef>
                <a:spcPts val="0"/>
              </a:spcBef>
              <a:spcAft>
                <a:spcPts val="0"/>
              </a:spcAft>
              <a:buSzPts val="852"/>
              <a:buNone/>
            </a:pPr>
            <a:r>
              <a:rPr lang="es-419" sz="1427"/>
              <a:t>Díaz Iván Alejandro</a:t>
            </a:r>
            <a:endParaRPr sz="1427"/>
          </a:p>
          <a:p>
            <a:pPr indent="0" lvl="0" marL="0" rtl="0" algn="l">
              <a:lnSpc>
                <a:spcPct val="80000"/>
              </a:lnSpc>
              <a:spcBef>
                <a:spcPts val="0"/>
              </a:spcBef>
              <a:spcAft>
                <a:spcPts val="0"/>
              </a:spcAft>
              <a:buSzPts val="852"/>
              <a:buNone/>
            </a:pPr>
            <a:r>
              <a:rPr lang="es-419" sz="1427"/>
              <a:t>Figueredo Alarcón Felipe Ivan</a:t>
            </a:r>
            <a:endParaRPr sz="1427"/>
          </a:p>
          <a:p>
            <a:pPr indent="0" lvl="0" marL="0" rtl="0" algn="l">
              <a:lnSpc>
                <a:spcPct val="80000"/>
              </a:lnSpc>
              <a:spcBef>
                <a:spcPts val="0"/>
              </a:spcBef>
              <a:spcAft>
                <a:spcPts val="0"/>
              </a:spcAft>
              <a:buSzPts val="852"/>
              <a:buNone/>
            </a:pPr>
            <a:r>
              <a:rPr lang="es-419" sz="1427"/>
              <a:t>Ravello Benito Luca</a:t>
            </a:r>
            <a:endParaRPr sz="1427"/>
          </a:p>
          <a:p>
            <a:pPr indent="0" lvl="0" marL="0" rtl="0" algn="l">
              <a:lnSpc>
                <a:spcPct val="80000"/>
              </a:lnSpc>
              <a:spcBef>
                <a:spcPts val="0"/>
              </a:spcBef>
              <a:spcAft>
                <a:spcPts val="0"/>
              </a:spcAft>
              <a:buSzPts val="852"/>
              <a:buNone/>
            </a:pPr>
            <a:r>
              <a:t/>
            </a:r>
            <a:endParaRPr sz="1427"/>
          </a:p>
          <a:p>
            <a:pPr indent="0" lvl="0" marL="0" rtl="0" algn="l">
              <a:lnSpc>
                <a:spcPct val="80000"/>
              </a:lnSpc>
              <a:spcBef>
                <a:spcPts val="0"/>
              </a:spcBef>
              <a:spcAft>
                <a:spcPts val="0"/>
              </a:spcAft>
              <a:buSzPts val="852"/>
              <a:buNone/>
            </a:pPr>
            <a:r>
              <a:rPr lang="es-419" sz="1427"/>
              <a:t>Introducción</a:t>
            </a:r>
            <a:r>
              <a:rPr lang="es-419" sz="1427"/>
              <a:t> a la Algoritmia I</a:t>
            </a:r>
            <a:endParaRPr sz="1427"/>
          </a:p>
          <a:p>
            <a:pPr indent="0" lvl="0" marL="0" rtl="0" algn="l">
              <a:lnSpc>
                <a:spcPct val="80000"/>
              </a:lnSpc>
              <a:spcBef>
                <a:spcPts val="0"/>
              </a:spcBef>
              <a:spcAft>
                <a:spcPts val="0"/>
              </a:spcAft>
              <a:buSzPts val="852"/>
              <a:buNone/>
            </a:pPr>
            <a:r>
              <a:t/>
            </a:r>
            <a:endParaRPr sz="1427"/>
          </a:p>
          <a:p>
            <a:pPr indent="0" lvl="0" marL="0" rtl="0" algn="l">
              <a:lnSpc>
                <a:spcPct val="80000"/>
              </a:lnSpc>
              <a:spcBef>
                <a:spcPts val="0"/>
              </a:spcBef>
              <a:spcAft>
                <a:spcPts val="0"/>
              </a:spcAft>
              <a:buSzPts val="852"/>
              <a:buNone/>
            </a:pPr>
            <a:r>
              <a:rPr lang="es-419" sz="1427"/>
              <a:t>Universidad Argentina de las empresas</a:t>
            </a:r>
            <a:endParaRPr sz="1427"/>
          </a:p>
          <a:p>
            <a:pPr indent="0" lvl="0" marL="0" rtl="0" algn="l">
              <a:lnSpc>
                <a:spcPct val="80000"/>
              </a:lnSpc>
              <a:spcBef>
                <a:spcPts val="0"/>
              </a:spcBef>
              <a:spcAft>
                <a:spcPts val="0"/>
              </a:spcAft>
              <a:buSzPts val="852"/>
              <a:buNone/>
            </a:pPr>
            <a:r>
              <a:t/>
            </a:r>
            <a:endParaRPr sz="1427"/>
          </a:p>
          <a:p>
            <a:pPr indent="0" lvl="0" marL="0" rtl="0" algn="l">
              <a:lnSpc>
                <a:spcPct val="80000"/>
              </a:lnSpc>
              <a:spcBef>
                <a:spcPts val="0"/>
              </a:spcBef>
              <a:spcAft>
                <a:spcPts val="0"/>
              </a:spcAft>
              <a:buSzPts val="852"/>
              <a:buNone/>
            </a:pPr>
            <a:r>
              <a:t/>
            </a:r>
            <a:endParaRPr sz="142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Usos de la aplicación</a:t>
            </a:r>
            <a:endParaRPr/>
          </a:p>
        </p:txBody>
      </p:sp>
      <p:sp>
        <p:nvSpPr>
          <p:cNvPr id="140" name="Google Shape;140;p22"/>
          <p:cNvSpPr txBox="1"/>
          <p:nvPr/>
        </p:nvSpPr>
        <p:spPr>
          <a:xfrm>
            <a:off x="466775" y="184060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Siguiendo el uso correcto de la aplicación, la partida debería desarrollarse con normalidad, devolviendo el ganador de cada partida y la suma de puntos.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Un caso posible de mal uso, puede ser el ingreso de valores </a:t>
            </a:r>
            <a:r>
              <a:rPr lang="es-419" sz="1800">
                <a:solidFill>
                  <a:schemeClr val="lt1"/>
                </a:solidFill>
                <a:latin typeface="Roboto"/>
                <a:ea typeface="Roboto"/>
                <a:cs typeface="Roboto"/>
                <a:sym typeface="Roboto"/>
              </a:rPr>
              <a:t>erróneos</a:t>
            </a:r>
            <a:r>
              <a:rPr lang="es-419" sz="1800">
                <a:solidFill>
                  <a:schemeClr val="lt1"/>
                </a:solidFill>
                <a:latin typeface="Roboto"/>
                <a:ea typeface="Roboto"/>
                <a:cs typeface="Roboto"/>
                <a:sym typeface="Roboto"/>
              </a:rPr>
              <a:t>, en dicho caso, el programa devolverá un pedido de respuesta válida. </a:t>
            </a:r>
            <a:endParaRPr sz="18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Posibles errores </a:t>
            </a:r>
            <a:endParaRPr/>
          </a:p>
        </p:txBody>
      </p:sp>
      <p:sp>
        <p:nvSpPr>
          <p:cNvPr id="146" name="Google Shape;146;p23"/>
          <p:cNvSpPr txBox="1"/>
          <p:nvPr/>
        </p:nvSpPr>
        <p:spPr>
          <a:xfrm>
            <a:off x="466775" y="184060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Un posible error que puede presentarse durante la ejecución del juego es cuando una de las partes intenta jugar </a:t>
            </a:r>
            <a:r>
              <a:rPr lang="es-419" sz="1800">
                <a:solidFill>
                  <a:schemeClr val="lt1"/>
                </a:solidFill>
                <a:latin typeface="Roboto"/>
                <a:ea typeface="Roboto"/>
                <a:cs typeface="Roboto"/>
                <a:sym typeface="Roboto"/>
              </a:rPr>
              <a:t>algún</a:t>
            </a:r>
            <a:r>
              <a:rPr lang="es-419" sz="1800">
                <a:solidFill>
                  <a:schemeClr val="lt1"/>
                </a:solidFill>
                <a:latin typeface="Roboto"/>
                <a:ea typeface="Roboto"/>
                <a:cs typeface="Roboto"/>
                <a:sym typeface="Roboto"/>
              </a:rPr>
              <a:t> tipo de envido sin tener “tantos”, o sea, no tiene cartas del mismo palo. En ese caso particular, la </a:t>
            </a:r>
            <a:r>
              <a:rPr lang="es-419" sz="1800">
                <a:solidFill>
                  <a:schemeClr val="lt1"/>
                </a:solidFill>
                <a:latin typeface="Roboto"/>
                <a:ea typeface="Roboto"/>
                <a:cs typeface="Roboto"/>
                <a:sym typeface="Roboto"/>
              </a:rPr>
              <a:t>función</a:t>
            </a:r>
            <a:r>
              <a:rPr lang="es-419" sz="1800">
                <a:solidFill>
                  <a:schemeClr val="lt1"/>
                </a:solidFill>
                <a:latin typeface="Roboto"/>
                <a:ea typeface="Roboto"/>
                <a:cs typeface="Roboto"/>
                <a:sym typeface="Roboto"/>
              </a:rPr>
              <a:t> “calcular tanto” devuelve 0, cuando debería devolver el valor más alto.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Otro posible error, que no se presenta en todos los casos, pero tiene un </a:t>
            </a:r>
            <a:r>
              <a:rPr lang="es-419" sz="1800">
                <a:solidFill>
                  <a:schemeClr val="lt1"/>
                </a:solidFill>
                <a:latin typeface="Roboto"/>
                <a:ea typeface="Roboto"/>
                <a:cs typeface="Roboto"/>
                <a:sym typeface="Roboto"/>
              </a:rPr>
              <a:t>mínimo</a:t>
            </a:r>
            <a:r>
              <a:rPr lang="es-419" sz="1800">
                <a:solidFill>
                  <a:schemeClr val="lt1"/>
                </a:solidFill>
                <a:latin typeface="Roboto"/>
                <a:ea typeface="Roboto"/>
                <a:cs typeface="Roboto"/>
                <a:sym typeface="Roboto"/>
              </a:rPr>
              <a:t> de posibilidades de poder presentarse, es el conteo </a:t>
            </a:r>
            <a:r>
              <a:rPr lang="es-419" sz="1800">
                <a:solidFill>
                  <a:schemeClr val="lt1"/>
                </a:solidFill>
                <a:latin typeface="Roboto"/>
                <a:ea typeface="Roboto"/>
                <a:cs typeface="Roboto"/>
                <a:sym typeface="Roboto"/>
              </a:rPr>
              <a:t>erróneo</a:t>
            </a:r>
            <a:r>
              <a:rPr lang="es-419" sz="1800">
                <a:solidFill>
                  <a:schemeClr val="lt1"/>
                </a:solidFill>
                <a:latin typeface="Roboto"/>
                <a:ea typeface="Roboto"/>
                <a:cs typeface="Roboto"/>
                <a:sym typeface="Roboto"/>
              </a:rPr>
              <a:t> de los “tantos”.</a:t>
            </a:r>
            <a:endParaRPr sz="18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Posibles diferencias al juego </a:t>
            </a:r>
            <a:endParaRPr/>
          </a:p>
        </p:txBody>
      </p:sp>
      <p:sp>
        <p:nvSpPr>
          <p:cNvPr id="152" name="Google Shape;152;p24"/>
          <p:cNvSpPr txBox="1"/>
          <p:nvPr/>
        </p:nvSpPr>
        <p:spPr>
          <a:xfrm>
            <a:off x="466775" y="184060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Una posible diferencia que puede presentarse respecto al juego original, es la falta de “parda”.  En caso de darse esta situación, de tener dos cartas del mismo valor, en el tradicional juego de mesa, gana el jugador que es mano, en este caso, se otorgará un empate dando 0 puntos a cada jugador. </a:t>
            </a:r>
            <a:endParaRPr sz="1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3151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Índice</a:t>
            </a:r>
            <a:endParaRPr/>
          </a:p>
        </p:txBody>
      </p:sp>
      <p:sp>
        <p:nvSpPr>
          <p:cNvPr id="92" name="Google Shape;92;p14"/>
          <p:cNvSpPr txBox="1"/>
          <p:nvPr>
            <p:ph idx="1" type="subTitle"/>
          </p:nvPr>
        </p:nvSpPr>
        <p:spPr>
          <a:xfrm>
            <a:off x="460950" y="1265398"/>
            <a:ext cx="8222100" cy="30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3. Introducción</a:t>
            </a:r>
            <a:endParaRPr/>
          </a:p>
          <a:p>
            <a:pPr indent="0" lvl="0" marL="0" rtl="0" algn="l">
              <a:spcBef>
                <a:spcPts val="0"/>
              </a:spcBef>
              <a:spcAft>
                <a:spcPts val="0"/>
              </a:spcAft>
              <a:buNone/>
            </a:pPr>
            <a:r>
              <a:rPr lang="es-419"/>
              <a:t>4. Requerimientos</a:t>
            </a:r>
            <a:endParaRPr/>
          </a:p>
          <a:p>
            <a:pPr indent="0" lvl="0" marL="0" rtl="0" algn="l">
              <a:spcBef>
                <a:spcPts val="0"/>
              </a:spcBef>
              <a:spcAft>
                <a:spcPts val="0"/>
              </a:spcAft>
              <a:buNone/>
            </a:pPr>
            <a:r>
              <a:rPr lang="es-419"/>
              <a:t>5. Modo de juego </a:t>
            </a:r>
            <a:endParaRPr/>
          </a:p>
          <a:p>
            <a:pPr indent="0" lvl="0" marL="0" rtl="0" algn="l">
              <a:spcBef>
                <a:spcPts val="0"/>
              </a:spcBef>
              <a:spcAft>
                <a:spcPts val="0"/>
              </a:spcAft>
              <a:buNone/>
            </a:pPr>
            <a:r>
              <a:rPr lang="es-419"/>
              <a:t>9. Conclusión</a:t>
            </a:r>
            <a:endParaRPr/>
          </a:p>
          <a:p>
            <a:pPr indent="0" lvl="0" marL="0" rtl="0" algn="l">
              <a:spcBef>
                <a:spcPts val="0"/>
              </a:spcBef>
              <a:spcAft>
                <a:spcPts val="0"/>
              </a:spcAft>
              <a:buNone/>
            </a:pPr>
            <a:r>
              <a:rPr lang="es-419"/>
              <a:t>10. Usos de la aplicación</a:t>
            </a:r>
            <a:endParaRPr/>
          </a:p>
          <a:p>
            <a:pPr indent="0" lvl="0" marL="0" rtl="0" algn="l">
              <a:spcBef>
                <a:spcPts val="0"/>
              </a:spcBef>
              <a:spcAft>
                <a:spcPts val="0"/>
              </a:spcAft>
              <a:buNone/>
            </a:pPr>
            <a:r>
              <a:rPr lang="es-419"/>
              <a:t>11. Posibles errores</a:t>
            </a:r>
            <a:endParaRPr/>
          </a:p>
          <a:p>
            <a:pPr indent="0" lvl="0" marL="0" rtl="0" algn="l">
              <a:spcBef>
                <a:spcPts val="0"/>
              </a:spcBef>
              <a:spcAft>
                <a:spcPts val="0"/>
              </a:spcAft>
              <a:buNone/>
            </a:pPr>
            <a:r>
              <a:rPr lang="es-419"/>
              <a:t>12. Diferencias principales al juego original</a:t>
            </a:r>
            <a:endParaRPr/>
          </a:p>
          <a:p>
            <a:pPr indent="0" lvl="0" marL="0" rtl="0" algn="l">
              <a:spcBef>
                <a:spcPts val="0"/>
              </a:spcBef>
              <a:spcAft>
                <a:spcPts val="0"/>
              </a:spcAft>
              <a:buNone/>
            </a:pPr>
            <a:r>
              <a:rPr lang="es-419"/>
              <a:t>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244150" y="4931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¿Jugamos un truco?</a:t>
            </a:r>
            <a:endParaRPr/>
          </a:p>
        </p:txBody>
      </p:sp>
      <p:sp>
        <p:nvSpPr>
          <p:cNvPr id="98" name="Google Shape;98;p15"/>
          <p:cNvSpPr txBox="1"/>
          <p:nvPr/>
        </p:nvSpPr>
        <p:spPr>
          <a:xfrm>
            <a:off x="356175" y="1630425"/>
            <a:ext cx="8110200" cy="25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Con intenciones de llevar a cabo un proyecto original, decidimos trasladar a lenguaje Python uno de los juegos más populares de nuestra cultura, el truco.</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A través de las </a:t>
            </a:r>
            <a:r>
              <a:rPr lang="es-419" sz="1800">
                <a:solidFill>
                  <a:schemeClr val="lt1"/>
                </a:solidFill>
                <a:latin typeface="Roboto"/>
                <a:ea typeface="Roboto"/>
                <a:cs typeface="Roboto"/>
                <a:sym typeface="Roboto"/>
              </a:rPr>
              <a:t>líneas</a:t>
            </a:r>
            <a:r>
              <a:rPr lang="es-419" sz="1800">
                <a:solidFill>
                  <a:schemeClr val="lt1"/>
                </a:solidFill>
                <a:latin typeface="Roboto"/>
                <a:ea typeface="Roboto"/>
                <a:cs typeface="Roboto"/>
                <a:sym typeface="Roboto"/>
              </a:rPr>
              <a:t> de </a:t>
            </a:r>
            <a:r>
              <a:rPr lang="es-419" sz="1800">
                <a:solidFill>
                  <a:schemeClr val="lt1"/>
                </a:solidFill>
                <a:latin typeface="Roboto"/>
                <a:ea typeface="Roboto"/>
                <a:cs typeface="Roboto"/>
                <a:sym typeface="Roboto"/>
              </a:rPr>
              <a:t>código</a:t>
            </a:r>
            <a:r>
              <a:rPr lang="es-419" sz="1800">
                <a:solidFill>
                  <a:schemeClr val="lt1"/>
                </a:solidFill>
                <a:latin typeface="Roboto"/>
                <a:ea typeface="Roboto"/>
                <a:cs typeface="Roboto"/>
                <a:sym typeface="Roboto"/>
              </a:rPr>
              <a:t>, pudimos desarrollar una partida de truco con puntos ajustables y un rival (la máquina) capaz de tomar decisiones para hacer del programa una partida entretenida.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Y te podemos asegurar que  Python es un buen jugador, ¿lo probamos? </a:t>
            </a:r>
            <a:endParaRPr sz="18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¿Qué necesitamos?</a:t>
            </a:r>
            <a:endParaRPr/>
          </a:p>
        </p:txBody>
      </p:sp>
      <p:sp>
        <p:nvSpPr>
          <p:cNvPr id="104" name="Google Shape;104;p16"/>
          <p:cNvSpPr txBox="1"/>
          <p:nvPr/>
        </p:nvSpPr>
        <p:spPr>
          <a:xfrm>
            <a:off x="332625" y="186285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Aparte del código y un teclado, lo </a:t>
            </a:r>
            <a:r>
              <a:rPr lang="es-419" sz="1800">
                <a:solidFill>
                  <a:schemeClr val="lt1"/>
                </a:solidFill>
                <a:latin typeface="Roboto"/>
                <a:ea typeface="Roboto"/>
                <a:cs typeface="Roboto"/>
                <a:sym typeface="Roboto"/>
              </a:rPr>
              <a:t>único</a:t>
            </a:r>
            <a:r>
              <a:rPr lang="es-419" sz="1800">
                <a:solidFill>
                  <a:schemeClr val="lt1"/>
                </a:solidFill>
                <a:latin typeface="Roboto"/>
                <a:ea typeface="Roboto"/>
                <a:cs typeface="Roboto"/>
                <a:sym typeface="Roboto"/>
              </a:rPr>
              <a:t> necesario para jugar es tener los conocimientos </a:t>
            </a:r>
            <a:r>
              <a:rPr lang="es-419" sz="1800">
                <a:solidFill>
                  <a:schemeClr val="lt1"/>
                </a:solidFill>
                <a:latin typeface="Roboto"/>
                <a:ea typeface="Roboto"/>
                <a:cs typeface="Roboto"/>
                <a:sym typeface="Roboto"/>
              </a:rPr>
              <a:t>básicos</a:t>
            </a:r>
            <a:r>
              <a:rPr lang="es-419" sz="1800">
                <a:solidFill>
                  <a:schemeClr val="lt1"/>
                </a:solidFill>
                <a:latin typeface="Roboto"/>
                <a:ea typeface="Roboto"/>
                <a:cs typeface="Roboto"/>
                <a:sym typeface="Roboto"/>
              </a:rPr>
              <a:t> del juego para poder llevar a cabo la partida.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Recomendaciones: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Saber la jerarquía de las cartas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Saber contar los “tantos”</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s-419" sz="1800">
                <a:solidFill>
                  <a:schemeClr val="lt1"/>
                </a:solidFill>
                <a:latin typeface="Roboto"/>
                <a:ea typeface="Roboto"/>
                <a:cs typeface="Roboto"/>
                <a:sym typeface="Roboto"/>
              </a:rPr>
              <a:t>Reconocer cuando se gana una mano</a:t>
            </a:r>
            <a:endParaRPr sz="18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Modo de juego</a:t>
            </a:r>
            <a:endParaRPr/>
          </a:p>
        </p:txBody>
      </p:sp>
      <p:sp>
        <p:nvSpPr>
          <p:cNvPr id="110" name="Google Shape;110;p17"/>
          <p:cNvSpPr txBox="1"/>
          <p:nvPr/>
        </p:nvSpPr>
        <p:spPr>
          <a:xfrm>
            <a:off x="332625" y="186285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Utilizando las herramientas que Python nos brinda, como el uso de listas, funciones, bucles y condicionales, desarrollamos un código capaz de interpretar el valor de las cartas, la suma de los puntos y la toma de decisiones en base a los datos que ingrese el usuario que esté jugando. </a:t>
            </a:r>
            <a:endParaRPr sz="18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Modo de juego - Inicio del juego</a:t>
            </a:r>
            <a:endParaRPr/>
          </a:p>
        </p:txBody>
      </p:sp>
      <p:sp>
        <p:nvSpPr>
          <p:cNvPr id="116" name="Google Shape;116;p18"/>
          <p:cNvSpPr txBox="1"/>
          <p:nvPr/>
        </p:nvSpPr>
        <p:spPr>
          <a:xfrm>
            <a:off x="466775" y="184060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En principio, un juego de truco debe iniciar con la </a:t>
            </a:r>
            <a:r>
              <a:rPr lang="es-419" sz="1800">
                <a:solidFill>
                  <a:schemeClr val="lt1"/>
                </a:solidFill>
                <a:latin typeface="Roboto"/>
                <a:ea typeface="Roboto"/>
                <a:cs typeface="Roboto"/>
                <a:sym typeface="Roboto"/>
              </a:rPr>
              <a:t>repartición</a:t>
            </a:r>
            <a:r>
              <a:rPr lang="es-419" sz="1800">
                <a:solidFill>
                  <a:schemeClr val="lt1"/>
                </a:solidFill>
                <a:latin typeface="Roboto"/>
                <a:ea typeface="Roboto"/>
                <a:cs typeface="Roboto"/>
                <a:sym typeface="Roboto"/>
              </a:rPr>
              <a:t> de cartas, la cual logramos llevar a cabo gracias a la importación de la librería “random”, utilizando el método “.shuffle” para mezclar el mazo, el cual fue definido previamente, incluyendo la </a:t>
            </a:r>
            <a:r>
              <a:rPr lang="es-419" sz="1800">
                <a:solidFill>
                  <a:schemeClr val="lt1"/>
                </a:solidFill>
                <a:latin typeface="Roboto"/>
                <a:ea typeface="Roboto"/>
                <a:cs typeface="Roboto"/>
                <a:sym typeface="Roboto"/>
              </a:rPr>
              <a:t>jerarquía</a:t>
            </a:r>
            <a:r>
              <a:rPr lang="es-419" sz="1800">
                <a:solidFill>
                  <a:schemeClr val="lt1"/>
                </a:solidFill>
                <a:latin typeface="Roboto"/>
                <a:ea typeface="Roboto"/>
                <a:cs typeface="Roboto"/>
                <a:sym typeface="Roboto"/>
              </a:rPr>
              <a:t> de las cartas mediante el uso de listas.</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La función “random.shuffle” nos otorga la posibilidad de mezclar las cartas previamente definidas. </a:t>
            </a:r>
            <a:endParaRPr sz="18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Modo de juego - Entradas</a:t>
            </a:r>
            <a:endParaRPr/>
          </a:p>
        </p:txBody>
      </p:sp>
      <p:sp>
        <p:nvSpPr>
          <p:cNvPr id="122" name="Google Shape;122;p19"/>
          <p:cNvSpPr txBox="1"/>
          <p:nvPr/>
        </p:nvSpPr>
        <p:spPr>
          <a:xfrm>
            <a:off x="466775" y="184060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Mediante validaciones, permitimos el ingreso de entradas acorde a lo que usa un jugador en el truco:</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“envido”, “real envido”, “falta envido”, “truco”, “retruco”, “vale cuatro”, “si” o “no” (para decir “quiero” o “no quiero”). </a:t>
            </a:r>
            <a:r>
              <a:rPr lang="es-419" sz="1800">
                <a:solidFill>
                  <a:schemeClr val="lt1"/>
                </a:solidFill>
                <a:latin typeface="Roboto"/>
                <a:ea typeface="Roboto"/>
                <a:cs typeface="Roboto"/>
                <a:sym typeface="Roboto"/>
              </a:rPr>
              <a:t>También</a:t>
            </a:r>
            <a:r>
              <a:rPr lang="es-419" sz="1800">
                <a:solidFill>
                  <a:schemeClr val="lt1"/>
                </a:solidFill>
                <a:latin typeface="Roboto"/>
                <a:ea typeface="Roboto"/>
                <a:cs typeface="Roboto"/>
                <a:sym typeface="Roboto"/>
              </a:rPr>
              <a:t> al momento de elegir la carta a lanzar, se </a:t>
            </a:r>
            <a:r>
              <a:rPr lang="es-419" sz="1800">
                <a:solidFill>
                  <a:schemeClr val="lt1"/>
                </a:solidFill>
                <a:latin typeface="Roboto"/>
                <a:ea typeface="Roboto"/>
                <a:cs typeface="Roboto"/>
                <a:sym typeface="Roboto"/>
              </a:rPr>
              <a:t>pedirá</a:t>
            </a:r>
            <a:r>
              <a:rPr lang="es-419" sz="1800">
                <a:solidFill>
                  <a:schemeClr val="lt1"/>
                </a:solidFill>
                <a:latin typeface="Roboto"/>
                <a:ea typeface="Roboto"/>
                <a:cs typeface="Roboto"/>
                <a:sym typeface="Roboto"/>
              </a:rPr>
              <a:t> la </a:t>
            </a:r>
            <a:r>
              <a:rPr lang="es-419" sz="1800">
                <a:solidFill>
                  <a:schemeClr val="lt1"/>
                </a:solidFill>
                <a:latin typeface="Roboto"/>
                <a:ea typeface="Roboto"/>
                <a:cs typeface="Roboto"/>
                <a:sym typeface="Roboto"/>
              </a:rPr>
              <a:t>posición</a:t>
            </a:r>
            <a:r>
              <a:rPr lang="es-419" sz="1800">
                <a:solidFill>
                  <a:schemeClr val="lt1"/>
                </a:solidFill>
                <a:latin typeface="Roboto"/>
                <a:ea typeface="Roboto"/>
                <a:cs typeface="Roboto"/>
                <a:sym typeface="Roboto"/>
              </a:rPr>
              <a:t> de la carta, dada en un arreglo mostrado en consola (“1”, “2”, “3”).</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En caso de no ingresar alguno de los mensajes anteriores, el juego nos pedirá valores permitidos (los mencionados arriba).</a:t>
            </a:r>
            <a:endParaRPr sz="18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Modo de juego - Salidas</a:t>
            </a:r>
            <a:endParaRPr/>
          </a:p>
        </p:txBody>
      </p:sp>
      <p:sp>
        <p:nvSpPr>
          <p:cNvPr id="128" name="Google Shape;128;p20"/>
          <p:cNvSpPr txBox="1"/>
          <p:nvPr/>
        </p:nvSpPr>
        <p:spPr>
          <a:xfrm>
            <a:off x="466775" y="184060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Al ser un juego de ida y vuelta, algunas salidas son iguales que las entradas que se nos piden a nosotros como jugador, python puede tener como salida las mismas entradas:</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a:t>
            </a:r>
            <a:r>
              <a:rPr lang="es-419" sz="1800">
                <a:solidFill>
                  <a:schemeClr val="lt1"/>
                </a:solidFill>
                <a:latin typeface="Roboto"/>
                <a:ea typeface="Roboto"/>
                <a:cs typeface="Roboto"/>
                <a:sym typeface="Roboto"/>
              </a:rPr>
              <a:t>envido”, “real envido”, “falta envido”, “truco”, “retruco”, “vale cuatro”, “si” o “no” (para decir “quiero” o “no quiero”).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A su vez, se nos dará el estado del juego, como por ejemplo los puntos sumados por cada jugador.</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32625" y="45997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Jugador 2 gana </a:t>
            </a:r>
            <a:endParaRPr/>
          </a:p>
        </p:txBody>
      </p:sp>
      <p:sp>
        <p:nvSpPr>
          <p:cNvPr id="134" name="Google Shape;134;p21"/>
          <p:cNvSpPr txBox="1"/>
          <p:nvPr/>
        </p:nvSpPr>
        <p:spPr>
          <a:xfrm>
            <a:off x="466775" y="1840600"/>
            <a:ext cx="8088000" cy="23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lt1"/>
                </a:solidFill>
                <a:latin typeface="Roboto"/>
                <a:ea typeface="Roboto"/>
                <a:cs typeface="Roboto"/>
                <a:sym typeface="Roboto"/>
              </a:rPr>
              <a:t>Al finalizar la </a:t>
            </a:r>
            <a:r>
              <a:rPr lang="es-419" sz="1800">
                <a:solidFill>
                  <a:schemeClr val="lt1"/>
                </a:solidFill>
                <a:latin typeface="Roboto"/>
                <a:ea typeface="Roboto"/>
                <a:cs typeface="Roboto"/>
                <a:sym typeface="Roboto"/>
              </a:rPr>
              <a:t>ejecución</a:t>
            </a:r>
            <a:r>
              <a:rPr lang="es-419" sz="1800">
                <a:solidFill>
                  <a:schemeClr val="lt1"/>
                </a:solidFill>
                <a:latin typeface="Roboto"/>
                <a:ea typeface="Roboto"/>
                <a:cs typeface="Roboto"/>
                <a:sym typeface="Roboto"/>
              </a:rPr>
              <a:t> del programa, dando por finalizada la partida, concluimos que se puede lograr un acercamiento realmente bueno al juego real y obtener una partida interesante para el usuario sin la necesidad de un compañero humano.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s-419" sz="1800">
                <a:solidFill>
                  <a:schemeClr val="lt1"/>
                </a:solidFill>
                <a:latin typeface="Roboto"/>
                <a:ea typeface="Roboto"/>
                <a:cs typeface="Roboto"/>
                <a:sym typeface="Roboto"/>
              </a:rPr>
              <a:t>Gracias al buen desempeño que puede tener el jugador 2 (python), podemos determinar que el objetivo principal del programa, está cumplido. Tenemos una partida entretenida. </a:t>
            </a:r>
            <a:endParaRPr sz="18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